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  <p:sldMasterId id="2147483664" r:id="rId2"/>
  </p:sldMasterIdLst>
  <p:notesMasterIdLst>
    <p:notesMasterId r:id="rId15"/>
  </p:notesMasterIdLst>
  <p:handoutMasterIdLst>
    <p:handoutMasterId r:id="rId16"/>
  </p:handoutMasterIdLst>
  <p:sldIdLst>
    <p:sldId id="269" r:id="rId3"/>
    <p:sldId id="275" r:id="rId4"/>
    <p:sldId id="337" r:id="rId5"/>
    <p:sldId id="361" r:id="rId6"/>
    <p:sldId id="363" r:id="rId7"/>
    <p:sldId id="364" r:id="rId8"/>
    <p:sldId id="365" r:id="rId9"/>
    <p:sldId id="366" r:id="rId10"/>
    <p:sldId id="367" r:id="rId11"/>
    <p:sldId id="368" r:id="rId12"/>
    <p:sldId id="369" r:id="rId13"/>
    <p:sldId id="311" r:id="rId14"/>
  </p:sldIdLst>
  <p:sldSz cx="12192000" cy="6858000"/>
  <p:notesSz cx="6858000" cy="9144000"/>
  <p:embeddedFontLst>
    <p:embeddedFont>
      <p:font typeface="Cambria Math" panose="02040503050406030204" pitchFamily="18" charset="0"/>
      <p:regular r:id="rId17"/>
    </p:embeddedFont>
    <p:embeddedFont>
      <p:font typeface="함초롬돋움" panose="020B0604000101010101" pitchFamily="50" charset="-127"/>
      <p:regular r:id="rId18"/>
      <p:bold r:id="rId19"/>
    </p:embeddedFont>
    <p:embeddedFont>
      <p:font typeface="나눔스퀘어_ac ExtraBold" panose="020B0600000101010101" pitchFamily="50" charset="-127"/>
      <p:bold r:id="rId20"/>
    </p:embeddedFont>
    <p:embeddedFont>
      <p:font typeface="맑은 고딕" panose="020B0503020000020004" pitchFamily="50" charset="-127"/>
      <p:regular r:id="rId21"/>
      <p:bold r:id="rId22"/>
    </p:embeddedFont>
    <p:embeddedFont>
      <p:font typeface="나눔스퀘어_ac" panose="020B0600000101010101" pitchFamily="50" charset="-127"/>
      <p:regular r:id="rId23"/>
    </p:embeddedFont>
    <p:embeddedFont>
      <p:font typeface="Aparajita" panose="02020603050405020304" pitchFamily="18" charset="0"/>
      <p:regular r:id="rId24"/>
      <p:bold r:id="rId25"/>
      <p:italic r:id="rId26"/>
      <p:boldItalic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  <a:srgbClr val="9966FF"/>
    <a:srgbClr val="51DFBA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6" autoAdjust="0"/>
    <p:restoredTop sz="91513" autoAdjust="0"/>
  </p:normalViewPr>
  <p:slideViewPr>
    <p:cSldViewPr snapToGrid="0">
      <p:cViewPr varScale="1">
        <p:scale>
          <a:sx n="86" d="100"/>
          <a:sy n="86" d="100"/>
        </p:scale>
        <p:origin x="90" y="4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2021-03-01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2021-03-01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092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저게 제대로 안되면 </a:t>
            </a:r>
            <a:r>
              <a:rPr lang="ko-KR" altLang="en-US" dirty="0" err="1" smtClean="0"/>
              <a:t>오버피팅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3424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753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배치처리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손실함수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432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뉴런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노드</a:t>
            </a:r>
            <a:endParaRPr lang="en-US" altLang="ko-KR" dirty="0" smtClean="0"/>
          </a:p>
          <a:p>
            <a:r>
              <a:rPr lang="ko-KR" altLang="en-US" dirty="0" smtClean="0"/>
              <a:t>입력 신호가 뉴런에 보내질 때 각각 고유한 가중치가 </a:t>
            </a:r>
            <a:r>
              <a:rPr lang="ko-KR" altLang="en-US" dirty="0" err="1" smtClean="0"/>
              <a:t>곱해짐</a:t>
            </a:r>
            <a:endParaRPr lang="en-US" altLang="ko-KR" dirty="0" smtClean="0"/>
          </a:p>
          <a:p>
            <a:r>
              <a:rPr lang="ko-KR" altLang="en-US" dirty="0" smtClean="0"/>
              <a:t>가중치가 클수록 해당 신호가 그만큼 중요하다는 것을 의미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853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단층 </a:t>
            </a:r>
            <a:r>
              <a:rPr lang="ko-KR" altLang="en-US" dirty="0" err="1" smtClean="0"/>
              <a:t>퍼셉트론의</a:t>
            </a:r>
            <a:r>
              <a:rPr lang="ko-KR" altLang="en-US" dirty="0" smtClean="0"/>
              <a:t> 층을 늘려서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007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038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퍼셉트론과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신경망의 주된 차이는 활성화 함수임</a:t>
            </a:r>
            <a:r>
              <a:rPr lang="en-US" altLang="ko-KR" dirty="0" smtClean="0"/>
              <a:t>!!!</a:t>
            </a:r>
          </a:p>
          <a:p>
            <a:r>
              <a:rPr lang="ko-KR" altLang="en-US" dirty="0" err="1" smtClean="0"/>
              <a:t>시그모이드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== S</a:t>
            </a:r>
            <a:r>
              <a:rPr lang="ko-KR" altLang="en-US" dirty="0" smtClean="0"/>
              <a:t>자 모양</a:t>
            </a:r>
            <a:endParaRPr lang="en-US" altLang="ko-KR" dirty="0" smtClean="0"/>
          </a:p>
          <a:p>
            <a:r>
              <a:rPr lang="ko-KR" altLang="en-US" dirty="0" err="1" smtClean="0"/>
              <a:t>시그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입력에 따라 출력이 연속적으로 변함</a:t>
            </a:r>
            <a:endParaRPr lang="en-US" altLang="ko-KR" dirty="0" smtClean="0"/>
          </a:p>
          <a:p>
            <a:r>
              <a:rPr lang="ko-KR" altLang="en-US" dirty="0" smtClean="0"/>
              <a:t>계단 </a:t>
            </a:r>
            <a:r>
              <a:rPr lang="en-US" altLang="ko-KR" dirty="0" smtClean="0"/>
              <a:t>: 0</a:t>
            </a:r>
            <a:r>
              <a:rPr lang="ko-KR" altLang="en-US" dirty="0" smtClean="0"/>
              <a:t>을 경계로 출력이 갑자기 변함</a:t>
            </a:r>
            <a:endParaRPr lang="en-US" altLang="ko-KR" dirty="0" smtClean="0"/>
          </a:p>
          <a:p>
            <a:r>
              <a:rPr lang="ko-KR" altLang="en-US" dirty="0" smtClean="0"/>
              <a:t>비선형 함수는 직선 하나로는 그릴 수 없는 함수를 말함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2861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입력이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넘으면 그 입력을 그대로 출력</a:t>
            </a:r>
            <a:endParaRPr lang="en-US" altLang="ko-KR" dirty="0" smtClean="0"/>
          </a:p>
          <a:p>
            <a:r>
              <a:rPr lang="en-US" altLang="ko-KR" dirty="0" smtClean="0"/>
              <a:t>0 </a:t>
            </a:r>
            <a:r>
              <a:rPr lang="ko-KR" altLang="en-US" dirty="0" smtClean="0"/>
              <a:t>이하면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을 출력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05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소맥 </a:t>
            </a:r>
            <a:endParaRPr lang="en-US" altLang="ko-KR" dirty="0" smtClean="0"/>
          </a:p>
          <a:p>
            <a:r>
              <a:rPr lang="ko-KR" altLang="en-US" dirty="0" smtClean="0"/>
              <a:t>분모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모든 입력 신호의 지수 함수의 합</a:t>
            </a:r>
            <a:endParaRPr lang="en-US" altLang="ko-KR" dirty="0" smtClean="0"/>
          </a:p>
          <a:p>
            <a:r>
              <a:rPr lang="ko-KR" altLang="en-US" dirty="0" smtClean="0"/>
              <a:t>분자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해당 번째의 입력 신호의 지수 함수</a:t>
            </a:r>
            <a:endParaRPr lang="en-US" altLang="ko-KR" dirty="0" smtClean="0"/>
          </a:p>
          <a:p>
            <a:r>
              <a:rPr lang="ko-KR" altLang="en-US" dirty="0" smtClean="0"/>
              <a:t>소맥을 적용해도 출력이 가장 큰 뉴런의 위치가 변하지 </a:t>
            </a:r>
            <a:r>
              <a:rPr lang="en-US" altLang="ko-KR" dirty="0" smtClean="0"/>
              <a:t>X &gt; </a:t>
            </a:r>
            <a:r>
              <a:rPr lang="ko-KR" altLang="en-US" dirty="0" smtClean="0"/>
              <a:t>지수 함수 계산에 드는 자원 낭비를 줄이고자 생략하는게 일반적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학습 때는 사용하고 추론 시에 생략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2405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데이터 읽는 횟수 감소</a:t>
            </a:r>
            <a:r>
              <a:rPr lang="en-US" altLang="ko-KR" baseline="0" dirty="0" smtClean="0"/>
              <a:t>[</a:t>
            </a:r>
            <a:r>
              <a:rPr lang="ko-KR" altLang="en-US" dirty="0" smtClean="0"/>
              <a:t>느린 </a:t>
            </a:r>
            <a:r>
              <a:rPr lang="en-US" altLang="ko-KR" dirty="0" smtClean="0"/>
              <a:t>I/O</a:t>
            </a:r>
            <a:r>
              <a:rPr lang="ko-KR" altLang="en-US" baseline="0" dirty="0" smtClean="0"/>
              <a:t>의 수행이 감소</a:t>
            </a:r>
            <a:r>
              <a:rPr lang="en-US" altLang="ko-KR" baseline="0" dirty="0" smtClean="0"/>
              <a:t>]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&gt; CPU / GPU</a:t>
            </a:r>
            <a:r>
              <a:rPr lang="ko-KR" altLang="en-US" baseline="0" dirty="0" smtClean="0"/>
              <a:t>로 순수 계산 </a:t>
            </a:r>
            <a:r>
              <a:rPr lang="ko-KR" altLang="en-US" baseline="0" dirty="0" err="1" smtClean="0"/>
              <a:t>수행율</a:t>
            </a:r>
            <a:r>
              <a:rPr lang="ko-KR" altLang="en-US" baseline="0" dirty="0" smtClean="0"/>
              <a:t> 높이기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650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884105" y="160454"/>
            <a:ext cx="8403773" cy="2387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Deep Learning</a:t>
            </a:r>
            <a:r>
              <a:rPr lang="en-US" altLang="ko-KR" sz="3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36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기초</a:t>
            </a:r>
            <a:endParaRPr lang="ko-KR" altLang="en-US" sz="36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884105" y="3357949"/>
            <a:ext cx="8403774" cy="16557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임세진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https://youtu.be/Dnt3TAH9QHc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03. </a:t>
            </a:r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신경망 학습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16100C-898A-4819-9162-2F3FABC540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학습</a:t>
            </a:r>
            <a:endParaRPr lang="en-US" altLang="ko-KR" sz="2000" b="1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훈련 데이터로부터 </a:t>
            </a:r>
            <a:r>
              <a:rPr lang="ko-KR" altLang="en-US" sz="2000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가중치 매개변수의 </a:t>
            </a:r>
            <a:r>
              <a:rPr lang="ko-KR" altLang="en-US" sz="2000" dirty="0" err="1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최적값</a:t>
            </a:r>
            <a:r>
              <a:rPr lang="ko-KR" altLang="en-US" sz="20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</a:t>
            </a:r>
            <a:r>
              <a:rPr lang="ko-KR" altLang="en-US" sz="2000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자동</a:t>
            </a: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으로 획득하는 것 </a:t>
            </a:r>
            <a:r>
              <a:rPr lang="en-US" altLang="ko-KR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[</a:t>
            </a: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자동 결정</a:t>
            </a:r>
            <a:r>
              <a:rPr lang="en-US" altLang="ko-KR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]</a:t>
            </a:r>
          </a:p>
          <a:p>
            <a:pPr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신경망의 학습 지표 </a:t>
            </a:r>
            <a:r>
              <a:rPr lang="en-US" altLang="ko-KR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손실 함수</a:t>
            </a:r>
            <a:endParaRPr lang="en-US" altLang="ko-KR" sz="20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학습의 목표 </a:t>
            </a:r>
            <a:r>
              <a:rPr lang="en-US" altLang="ko-KR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손실 함수의 결과값을 </a:t>
            </a:r>
            <a:r>
              <a:rPr lang="ko-KR" altLang="en-US" sz="20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가장 작게 만드는 </a:t>
            </a: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가중치 매개변수 찾기</a:t>
            </a:r>
            <a:endParaRPr lang="en-US" altLang="ko-KR" sz="20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endParaRPr lang="en-US" altLang="ko-KR" sz="20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AutoShape 2" descr="https://media.vlpt.us/post-images/dscwinterstudy/98bd1470-3a04-11ea-a976-bbc34e4880b0/%ED%95%AD%EB%93%B1%ED%95%A8%EC%88%98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왼쪽 중괄호 12"/>
          <p:cNvSpPr/>
          <p:nvPr/>
        </p:nvSpPr>
        <p:spPr>
          <a:xfrm>
            <a:off x="1752486" y="4542718"/>
            <a:ext cx="231762" cy="544148"/>
          </a:xfrm>
          <a:prstGeom prst="leftBrace">
            <a:avLst>
              <a:gd name="adj1" fmla="val 111981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13499" y="4542718"/>
            <a:ext cx="780983" cy="467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042907" y="4287718"/>
            <a:ext cx="608884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훈련 데이터 </a:t>
            </a: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(training data) : 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 데이터만을 사용하여 학습 </a:t>
            </a: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최적의 매개변수 찾기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042907" y="4885831"/>
            <a:ext cx="574388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시험 데이터 </a:t>
            </a: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(test data) : 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 데이터를 사용하여 위에서 훈련한 모델의 실력 평가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129625" y="3866666"/>
            <a:ext cx="5277015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범용적으로 사용할 모델을 만들기 위해 데이터를 나눈 것임 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범용 능력을 평가하기 위해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622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03. </a:t>
            </a:r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신경망 학습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16100C-898A-4819-9162-2F3FABC540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손실 함수 </a:t>
            </a:r>
            <a:r>
              <a:rPr lang="en-US" altLang="ko-KR" sz="20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(loss function)</a:t>
            </a:r>
          </a:p>
          <a:p>
            <a:pPr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신경망 학습에서 최적의 매개변수 값을 탐색하기 위해 사용하는 지표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r>
              <a:rPr lang="ko-KR" altLang="en-US" sz="20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오차제곱합</a:t>
            </a: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(sum of squares for error, SSE)</a:t>
            </a:r>
          </a:p>
          <a:p>
            <a:pPr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endParaRPr lang="en-US" altLang="ko-KR" sz="20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endParaRPr lang="en-US" altLang="ko-KR" sz="20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교차 엔트로피 오차 </a:t>
            </a:r>
            <a:r>
              <a:rPr lang="en-US" altLang="ko-KR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(cross entropy error, CEE)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0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AutoShape 2" descr="https://media.vlpt.us/post-images/dscwinterstudy/98bd1470-3a04-11ea-a976-bbc34e4880b0/%ED%95%AD%EB%93%B1%ED%95%A8%EC%88%98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170" name="Picture 2" descr="https://media.vlpt.us/images/jakeseo_me/post/1f308ef9-a787-44b2-b7d1-31753e849591/M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328" y="2999231"/>
            <a:ext cx="2171986" cy="965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922061" y="2999231"/>
            <a:ext cx="2866490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y : 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신경망의</a:t>
            </a: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출력 </a:t>
            </a: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신경망이 추정한 값</a:t>
            </a: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 : 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정답 레이블</a:t>
            </a:r>
            <a:endParaRPr lang="en-US" altLang="ko-KR" sz="14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k : 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데이터의 차원 수</a:t>
            </a:r>
            <a:endParaRPr lang="en-US" altLang="ko-KR" sz="14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7397035" y="1922700"/>
            <a:ext cx="2852876" cy="565642"/>
            <a:chOff x="7484274" y="2252433"/>
            <a:chExt cx="2852876" cy="565642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4"/>
            <a:srcRect t="16186"/>
            <a:stretch/>
          </p:blipFill>
          <p:spPr>
            <a:xfrm>
              <a:off x="7484274" y="2262887"/>
              <a:ext cx="2852876" cy="555188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7484274" y="2252433"/>
              <a:ext cx="2561084" cy="288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ysClr val="windowText" lastClr="000000"/>
                  </a:solidFill>
                  <a:latin typeface="Aparajita" panose="02020603050405020304" pitchFamily="18" charset="0"/>
                  <a:cs typeface="Aparajita" panose="02020603050405020304" pitchFamily="18" charset="0"/>
                </a:rPr>
                <a:t>d</a:t>
              </a:r>
              <a:r>
                <a:rPr lang="en-US" altLang="ko-KR" sz="1600" dirty="0" err="1" smtClean="0">
                  <a:solidFill>
                    <a:sysClr val="windowText" lastClr="000000"/>
                  </a:solidFill>
                  <a:latin typeface="Aparajita" panose="02020603050405020304" pitchFamily="18" charset="0"/>
                  <a:cs typeface="Aparajita" panose="02020603050405020304" pitchFamily="18" charset="0"/>
                </a:rPr>
                <a:t>ef</a:t>
              </a:r>
              <a:r>
                <a:rPr lang="en-US" altLang="ko-KR" sz="1600" dirty="0" smtClean="0">
                  <a:solidFill>
                    <a:sysClr val="windowText" lastClr="000000"/>
                  </a:solidFill>
                  <a:latin typeface="Aparajita" panose="02020603050405020304" pitchFamily="18" charset="0"/>
                  <a:cs typeface="Aparajita" panose="02020603050405020304" pitchFamily="18" charset="0"/>
                </a:rPr>
                <a:t> </a:t>
              </a:r>
              <a:r>
                <a:rPr lang="en-US" altLang="ko-KR" sz="1600" dirty="0" err="1" smtClean="0">
                  <a:solidFill>
                    <a:sysClr val="windowText" lastClr="000000"/>
                  </a:solidFill>
                  <a:latin typeface="Aparajita" panose="02020603050405020304" pitchFamily="18" charset="0"/>
                  <a:cs typeface="Aparajita" panose="02020603050405020304" pitchFamily="18" charset="0"/>
                </a:rPr>
                <a:t>sum_squares_error</a:t>
              </a:r>
              <a:r>
                <a:rPr lang="en-US" altLang="ko-KR" sz="1600" dirty="0" smtClean="0">
                  <a:solidFill>
                    <a:sysClr val="windowText" lastClr="000000"/>
                  </a:solidFill>
                  <a:latin typeface="Aparajita" panose="02020603050405020304" pitchFamily="18" charset="0"/>
                  <a:cs typeface="Aparajita" panose="02020603050405020304" pitchFamily="18" charset="0"/>
                </a:rPr>
                <a:t>(y, t):</a:t>
              </a:r>
              <a:endParaRPr lang="ko-KR" altLang="en-US" sz="1600" dirty="0">
                <a:solidFill>
                  <a:sysClr val="windowText" lastClr="000000"/>
                </a:solidFill>
                <a:latin typeface="Aparajita" panose="02020603050405020304" pitchFamily="18" charset="0"/>
                <a:cs typeface="Aparajita" panose="02020603050405020304" pitchFamily="18" charset="0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7635537" y="2455872"/>
            <a:ext cx="4295048" cy="2355555"/>
            <a:chOff x="7485032" y="2786780"/>
            <a:chExt cx="4295048" cy="235555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85032" y="2786780"/>
              <a:ext cx="4295048" cy="2355555"/>
            </a:xfrm>
            <a:prstGeom prst="rect">
              <a:avLst/>
            </a:prstGeom>
          </p:spPr>
        </p:pic>
        <p:sp>
          <p:nvSpPr>
            <p:cNvPr id="17" name="직사각형 16"/>
            <p:cNvSpPr/>
            <p:nvPr/>
          </p:nvSpPr>
          <p:spPr>
            <a:xfrm>
              <a:off x="7765796" y="3796371"/>
              <a:ext cx="3828796" cy="1681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err="1" smtClean="0">
                  <a:solidFill>
                    <a:sysClr val="windowText" lastClr="000000"/>
                  </a:solidFill>
                  <a:latin typeface="Aparajita" panose="02020603050405020304" pitchFamily="18" charset="0"/>
                  <a:cs typeface="Aparajita" panose="02020603050405020304" pitchFamily="18" charset="0"/>
                </a:rPr>
                <a:t>sum_squares_error</a:t>
              </a:r>
              <a:r>
                <a:rPr lang="en-US" altLang="ko-KR" sz="1400" dirty="0" smtClean="0">
                  <a:solidFill>
                    <a:sysClr val="windowText" lastClr="000000"/>
                  </a:solidFill>
                  <a:latin typeface="Aparajita" panose="02020603050405020304" pitchFamily="18" charset="0"/>
                  <a:cs typeface="Aparajita" panose="02020603050405020304" pitchFamily="18" charset="0"/>
                </a:rPr>
                <a:t>(</a:t>
              </a:r>
              <a:r>
                <a:rPr lang="en-US" altLang="ko-KR" sz="1400" dirty="0" err="1" smtClean="0">
                  <a:solidFill>
                    <a:sysClr val="windowText" lastClr="000000"/>
                  </a:solidFill>
                  <a:latin typeface="Aparajita" panose="02020603050405020304" pitchFamily="18" charset="0"/>
                  <a:cs typeface="Aparajita" panose="02020603050405020304" pitchFamily="18" charset="0"/>
                </a:rPr>
                <a:t>np.array</a:t>
              </a:r>
              <a:r>
                <a:rPr lang="en-US" altLang="ko-KR" sz="1400" dirty="0" smtClean="0">
                  <a:solidFill>
                    <a:sysClr val="windowText" lastClr="000000"/>
                  </a:solidFill>
                  <a:latin typeface="Aparajita" panose="02020603050405020304" pitchFamily="18" charset="0"/>
                  <a:cs typeface="Aparajita" panose="02020603050405020304" pitchFamily="18" charset="0"/>
                </a:rPr>
                <a:t>(y), </a:t>
              </a:r>
              <a:r>
                <a:rPr lang="en-US" altLang="ko-KR" sz="1400" dirty="0" err="1" smtClean="0">
                  <a:solidFill>
                    <a:sysClr val="windowText" lastClr="000000"/>
                  </a:solidFill>
                  <a:latin typeface="Aparajita" panose="02020603050405020304" pitchFamily="18" charset="0"/>
                  <a:cs typeface="Aparajita" panose="02020603050405020304" pitchFamily="18" charset="0"/>
                </a:rPr>
                <a:t>np.array</a:t>
              </a:r>
              <a:r>
                <a:rPr lang="en-US" altLang="ko-KR" sz="1400" dirty="0" smtClean="0">
                  <a:solidFill>
                    <a:sysClr val="windowText" lastClr="000000"/>
                  </a:solidFill>
                  <a:latin typeface="Aparajita" panose="02020603050405020304" pitchFamily="18" charset="0"/>
                  <a:cs typeface="Aparajita" panose="02020603050405020304" pitchFamily="18" charset="0"/>
                </a:rPr>
                <a:t>(t))</a:t>
              </a:r>
              <a:endParaRPr lang="ko-KR" altLang="en-US" sz="1400" dirty="0">
                <a:solidFill>
                  <a:sysClr val="windowText" lastClr="000000"/>
                </a:solidFill>
                <a:latin typeface="Aparajita" panose="02020603050405020304" pitchFamily="18" charset="0"/>
                <a:cs typeface="Aparajita" panose="02020603050405020304" pitchFamily="18" charset="0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765796" y="4748359"/>
              <a:ext cx="3828796" cy="1681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err="1" smtClean="0">
                  <a:solidFill>
                    <a:sysClr val="windowText" lastClr="000000"/>
                  </a:solidFill>
                  <a:latin typeface="Aparajita" panose="02020603050405020304" pitchFamily="18" charset="0"/>
                  <a:cs typeface="Aparajita" panose="02020603050405020304" pitchFamily="18" charset="0"/>
                </a:rPr>
                <a:t>sum_squares_error</a:t>
              </a:r>
              <a:r>
                <a:rPr lang="en-US" altLang="ko-KR" sz="1400" dirty="0" smtClean="0">
                  <a:solidFill>
                    <a:sysClr val="windowText" lastClr="000000"/>
                  </a:solidFill>
                  <a:latin typeface="Aparajita" panose="02020603050405020304" pitchFamily="18" charset="0"/>
                  <a:cs typeface="Aparajita" panose="02020603050405020304" pitchFamily="18" charset="0"/>
                </a:rPr>
                <a:t>(</a:t>
              </a:r>
              <a:r>
                <a:rPr lang="en-US" altLang="ko-KR" sz="1400" dirty="0" err="1" smtClean="0">
                  <a:solidFill>
                    <a:sysClr val="windowText" lastClr="000000"/>
                  </a:solidFill>
                  <a:latin typeface="Aparajita" panose="02020603050405020304" pitchFamily="18" charset="0"/>
                  <a:cs typeface="Aparajita" panose="02020603050405020304" pitchFamily="18" charset="0"/>
                </a:rPr>
                <a:t>np.array</a:t>
              </a:r>
              <a:r>
                <a:rPr lang="en-US" altLang="ko-KR" sz="1400" dirty="0" smtClean="0">
                  <a:solidFill>
                    <a:sysClr val="windowText" lastClr="000000"/>
                  </a:solidFill>
                  <a:latin typeface="Aparajita" panose="02020603050405020304" pitchFamily="18" charset="0"/>
                  <a:cs typeface="Aparajita" panose="02020603050405020304" pitchFamily="18" charset="0"/>
                </a:rPr>
                <a:t>(y), </a:t>
              </a:r>
              <a:r>
                <a:rPr lang="en-US" altLang="ko-KR" sz="1400" dirty="0" err="1" smtClean="0">
                  <a:solidFill>
                    <a:sysClr val="windowText" lastClr="000000"/>
                  </a:solidFill>
                  <a:latin typeface="Aparajita" panose="02020603050405020304" pitchFamily="18" charset="0"/>
                  <a:cs typeface="Aparajita" panose="02020603050405020304" pitchFamily="18" charset="0"/>
                </a:rPr>
                <a:t>np.array</a:t>
              </a:r>
              <a:r>
                <a:rPr lang="en-US" altLang="ko-KR" sz="1400" dirty="0" smtClean="0">
                  <a:solidFill>
                    <a:sysClr val="windowText" lastClr="000000"/>
                  </a:solidFill>
                  <a:latin typeface="Aparajita" panose="02020603050405020304" pitchFamily="18" charset="0"/>
                  <a:cs typeface="Aparajita" panose="02020603050405020304" pitchFamily="18" charset="0"/>
                </a:rPr>
                <a:t>(t))</a:t>
              </a:r>
              <a:endParaRPr lang="ko-KR" altLang="en-US" sz="1400" dirty="0">
                <a:solidFill>
                  <a:sysClr val="windowText" lastClr="000000"/>
                </a:solidFill>
                <a:latin typeface="Aparajita" panose="02020603050405020304" pitchFamily="18" charset="0"/>
                <a:cs typeface="Aparajita" panose="02020603050405020304" pitchFamily="18" charset="0"/>
              </a:endParaRPr>
            </a:p>
          </p:txBody>
        </p:sp>
      </p:grpSp>
      <p:sp>
        <p:nvSpPr>
          <p:cNvPr id="10" name="모서리가 둥근 직사각형 9"/>
          <p:cNvSpPr/>
          <p:nvPr/>
        </p:nvSpPr>
        <p:spPr>
          <a:xfrm>
            <a:off x="7634779" y="3633650"/>
            <a:ext cx="1522577" cy="20683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endCxn id="10" idx="1"/>
          </p:cNvCxnSpPr>
          <p:nvPr/>
        </p:nvCxnSpPr>
        <p:spPr>
          <a:xfrm flipV="1">
            <a:off x="7192786" y="3737065"/>
            <a:ext cx="441993" cy="103415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895920" y="3731611"/>
            <a:ext cx="1351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정답에 더 가까움</a:t>
            </a:r>
            <a:endParaRPr lang="ko-KR" altLang="en-US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7172" name="Picture 4" descr="https://media.vlpt.us/images/jakeseo_me/post/0e182974-46dc-42bd-bd74-146f7dd7737f/CE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328" y="4738107"/>
            <a:ext cx="1920112" cy="77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841116" y="5709795"/>
            <a:ext cx="3868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는 정답이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아니면 </a:t>
            </a: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이므로 정답일 때만 계산하게 됨</a:t>
            </a:r>
            <a:endParaRPr lang="ko-KR" altLang="en-US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7174" name="Picture 6" descr="https://media.vlpt.us/images/jakeseo_me/post/4419b044-8362-465f-8237-4e6542137f12/fig%204-3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767" y="1922700"/>
            <a:ext cx="4568581" cy="3585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69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66D853D-7064-49E4-88CB-35AD4FB40DB0}"/>
              </a:ext>
            </a:extLst>
          </p:cNvPr>
          <p:cNvSpPr/>
          <p:nvPr/>
        </p:nvSpPr>
        <p:spPr>
          <a:xfrm>
            <a:off x="105878" y="125128"/>
            <a:ext cx="11874227" cy="9625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B7A038A-B7E9-49E3-B89D-9EF95BEE4129}"/>
              </a:ext>
            </a:extLst>
          </p:cNvPr>
          <p:cNvSpPr/>
          <p:nvPr/>
        </p:nvSpPr>
        <p:spPr>
          <a:xfrm>
            <a:off x="0" y="2454449"/>
            <a:ext cx="12192000" cy="1135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0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감사합니다</a:t>
            </a:r>
            <a:endParaRPr lang="ko-KR" altLang="en-US" sz="5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943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797634" y="1217530"/>
            <a:ext cx="7380430" cy="718952"/>
          </a:xfrm>
        </p:spPr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01. </a:t>
            </a:r>
            <a:r>
              <a:rPr lang="ko-KR" altLang="en-US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퍼셉트론과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신경망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>
          <a:xfrm>
            <a:off x="3797638" y="2136711"/>
            <a:ext cx="7380428" cy="718952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02. 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활성화 함수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>
          <a:xfrm>
            <a:off x="3797638" y="3052552"/>
            <a:ext cx="7380428" cy="718952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03. 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신경망 학습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>
          <a:xfrm>
            <a:off x="3797638" y="3968393"/>
            <a:ext cx="7380427" cy="718952"/>
          </a:xfrm>
        </p:spPr>
        <p:txBody>
          <a:bodyPr/>
          <a:lstStyle/>
          <a:p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04. 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오차역전파법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" name="텍스트 개체 틀 4"/>
          <p:cNvSpPr>
            <a:spLocks noGrp="1"/>
          </p:cNvSpPr>
          <p:nvPr>
            <p:ph type="body" sz="quarter" idx="29"/>
          </p:nvPr>
        </p:nvSpPr>
        <p:spPr>
          <a:xfrm>
            <a:off x="3797637" y="4884234"/>
            <a:ext cx="7380427" cy="718952"/>
          </a:xfrm>
        </p:spPr>
        <p:txBody>
          <a:bodyPr/>
          <a:lstStyle/>
          <a:p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05. 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학습 관련 기술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6191C0C-FDFF-40C4-8904-27E282EA5E8D}"/>
              </a:ext>
            </a:extLst>
          </p:cNvPr>
          <p:cNvSpPr/>
          <p:nvPr/>
        </p:nvSpPr>
        <p:spPr>
          <a:xfrm>
            <a:off x="3305672" y="3934674"/>
            <a:ext cx="8364354" cy="19083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880" y="3934673"/>
            <a:ext cx="2049600" cy="264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01. </a:t>
            </a:r>
            <a:r>
              <a:rPr lang="ko-KR" altLang="en-US" dirty="0" err="1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퍼셉트론과</a:t>
            </a:r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신경망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16100C-898A-4819-9162-2F3FABC540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퍼셉트론</a:t>
            </a:r>
            <a:r>
              <a:rPr lang="ko-KR" altLang="en-US" sz="20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20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(perceptron)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다수의 신호를 입력으로 받아 하나의 신호를 출력하는 알고리즘</a:t>
            </a:r>
            <a:endParaRPr lang="en-US" altLang="ko-KR" sz="20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퍼셉트론</a:t>
            </a: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신호는 흐른다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or </a:t>
            </a: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안 흐른다 </a:t>
            </a:r>
            <a:r>
              <a:rPr lang="en-US" altLang="ko-KR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(1 or 0) </a:t>
            </a: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두가지 값만 가짐</a:t>
            </a:r>
            <a:endParaRPr lang="en-US" altLang="ko-KR" sz="20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뉴런에서 보내온 신호의 총합 </a:t>
            </a:r>
            <a:r>
              <a:rPr lang="en-US" altLang="ko-KR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&gt; </a:t>
            </a:r>
            <a:r>
              <a:rPr lang="ko-KR" altLang="en-US" sz="20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임계값</a:t>
            </a: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 1</a:t>
            </a: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을 출력 </a:t>
            </a:r>
            <a:r>
              <a:rPr lang="en-US" altLang="ko-KR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</a:t>
            </a:r>
            <a:endParaRPr lang="en-US" altLang="ko-KR" sz="20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sz="20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퍼셉트론의</a:t>
            </a: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매개변수 값은 사람이 </a:t>
            </a:r>
            <a:r>
              <a:rPr lang="ko-KR" altLang="en-US" sz="20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정해야함</a:t>
            </a: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</a:t>
            </a:r>
            <a:endParaRPr lang="en-US" altLang="ko-KR" sz="20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8507288" y="1483116"/>
            <a:ext cx="741406" cy="7166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X1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8507288" y="2568387"/>
            <a:ext cx="741406" cy="7166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X2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298917" y="2003506"/>
            <a:ext cx="741406" cy="7166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" name="직선 화살표 연결선 3"/>
          <p:cNvCxnSpPr>
            <a:stCxn id="7" idx="6"/>
            <a:endCxn id="10" idx="1"/>
          </p:cNvCxnSpPr>
          <p:nvPr/>
        </p:nvCxnSpPr>
        <p:spPr>
          <a:xfrm>
            <a:off x="9248694" y="1841462"/>
            <a:ext cx="1158799" cy="267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8" idx="6"/>
            <a:endCxn id="10" idx="3"/>
          </p:cNvCxnSpPr>
          <p:nvPr/>
        </p:nvCxnSpPr>
        <p:spPr>
          <a:xfrm flipV="1">
            <a:off x="9248694" y="2615241"/>
            <a:ext cx="1158799" cy="311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564333" y="1807854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W1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9562636" y="2643540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W2</a:t>
            </a:r>
            <a:endParaRPr lang="ko-KR" altLang="en-US" sz="16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82" y="3579940"/>
            <a:ext cx="3344958" cy="85238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9265" y="3496020"/>
            <a:ext cx="3618690" cy="936304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5475249" y="3681412"/>
            <a:ext cx="256478" cy="63411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꺾인 연결선 20"/>
          <p:cNvCxnSpPr/>
          <p:nvPr/>
        </p:nvCxnSpPr>
        <p:spPr>
          <a:xfrm rot="16200000" flipH="1">
            <a:off x="5698489" y="4243980"/>
            <a:ext cx="210758" cy="37668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79899" y="4374679"/>
            <a:ext cx="9348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편향</a:t>
            </a: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(bias)</a:t>
            </a:r>
            <a:endParaRPr lang="ko-KR" altLang="en-US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4" name="왼쪽 중괄호 23"/>
          <p:cNvSpPr/>
          <p:nvPr/>
        </p:nvSpPr>
        <p:spPr>
          <a:xfrm>
            <a:off x="5475249" y="5089693"/>
            <a:ext cx="384048" cy="606008"/>
          </a:xfrm>
          <a:prstGeom prst="leftBrace">
            <a:avLst>
              <a:gd name="adj1" fmla="val 394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897849" y="4943468"/>
            <a:ext cx="48974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편향</a:t>
            </a: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(bias) : 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뉴런이 얼마나 쉽게 활성화 하느냐를 조절하는 매개변수</a:t>
            </a:r>
            <a:endParaRPr lang="ko-KR" altLang="en-US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92587" y="5541811"/>
            <a:ext cx="5073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가중치</a:t>
            </a: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(weight) : 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입력신호가 결과에 주는 영향력을 조절하는 매개변수</a:t>
            </a:r>
            <a:endParaRPr lang="ko-KR" altLang="en-US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8193024" y="4943468"/>
            <a:ext cx="521208" cy="307777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7882758" y="4625273"/>
            <a:ext cx="12490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결과가 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출력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9223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01. </a:t>
            </a:r>
            <a:r>
              <a:rPr lang="ko-KR" altLang="en-US" dirty="0" err="1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퍼셉트론과</a:t>
            </a:r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신경망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16100C-898A-4819-9162-2F3FABC540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선형과 비선형</a:t>
            </a:r>
            <a:endParaRPr lang="en-US" altLang="ko-KR" sz="2000" b="1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481" y="1503343"/>
            <a:ext cx="1916407" cy="13144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2967" y="1503343"/>
            <a:ext cx="1324660" cy="13574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3436529" y="2855800"/>
            <a:ext cx="848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OR Gate</a:t>
            </a:r>
            <a:endParaRPr lang="ko-KR" altLang="en-US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574566" y="2907179"/>
            <a:ext cx="960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XOR Gate</a:t>
            </a:r>
            <a:endParaRPr lang="ko-KR" altLang="en-US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026" name="Picture 2" descr="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737" y="3346192"/>
            <a:ext cx="2331593" cy="228871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pic>
        <p:nvPicPr>
          <p:cNvPr id="1028" name="Picture 4" descr="imag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528" y="3346192"/>
            <a:ext cx="2304945" cy="22887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721" y="3271837"/>
            <a:ext cx="2544557" cy="23720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1916760" y="5921545"/>
            <a:ext cx="81227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한계 </a:t>
            </a: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(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단층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 </a:t>
            </a:r>
            <a:r>
              <a:rPr lang="ko-KR" altLang="en-US" sz="14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퍼셉트론은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직선 하나로 나눈 영역만 표현할 수 있음 </a:t>
            </a: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다층 </a:t>
            </a:r>
            <a:r>
              <a:rPr lang="ko-KR" altLang="en-US" sz="14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퍼셉트론을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통해 비선형 영역도 표현 가능</a:t>
            </a:r>
            <a:endParaRPr lang="ko-KR" altLang="en-US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406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01. </a:t>
            </a:r>
            <a:r>
              <a:rPr lang="ko-KR" altLang="en-US" dirty="0" err="1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퍼셉트론과</a:t>
            </a:r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신경망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16100C-898A-4819-9162-2F3FABC540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신경망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퍼셉트론의</a:t>
            </a: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장점 </a:t>
            </a:r>
            <a:r>
              <a:rPr lang="en-US" altLang="ko-KR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층을 쌓음으로써 복잡한 함수도 표현이 가능</a:t>
            </a:r>
            <a:endParaRPr lang="en-US" altLang="ko-KR" sz="20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퍼셉트론의</a:t>
            </a: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단점 </a:t>
            </a:r>
            <a:r>
              <a:rPr lang="en-US" altLang="ko-KR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매개변수를 사람이 수동으로 </a:t>
            </a:r>
            <a:r>
              <a:rPr lang="ko-KR" altLang="en-US" sz="20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정해야함</a:t>
            </a:r>
            <a:endParaRPr lang="en-US" altLang="ko-KR" sz="20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신경망은 매개변수의 적절한 값을 데이터로부터 자동 학습 </a:t>
            </a:r>
            <a:r>
              <a:rPr lang="en-US" altLang="ko-KR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자동으로 </a:t>
            </a:r>
            <a:r>
              <a:rPr lang="ko-KR" altLang="en-US" sz="20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정해줌</a:t>
            </a:r>
            <a:r>
              <a:rPr lang="en-US" altLang="ko-KR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)</a:t>
            </a:r>
            <a:endParaRPr lang="en-US" altLang="ko-KR" sz="20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2052" name="Picture 4" descr="컴퓨터가 학습하는 방법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5" y="3472200"/>
            <a:ext cx="3149147" cy="28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0202" y="4034053"/>
            <a:ext cx="2787847" cy="15366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8834" y="4330665"/>
            <a:ext cx="2988176" cy="77316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618988" y="4569717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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250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02. </a:t>
            </a:r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활성화 함수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텍스트 개체 틀 4">
                <a:extLst>
                  <a:ext uri="{FF2B5EF4-FFF2-40B4-BE49-F238E27FC236}">
                    <a16:creationId xmlns:a16="http://schemas.microsoft.com/office/drawing/2014/main" id="{7416100C-898A-4819-9162-2F3FABC540ED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000" b="1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활성화 함수 </a:t>
                </a:r>
                <a:r>
                  <a:rPr lang="en-US" altLang="ko-KR" sz="2000" b="1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(activation function)</a:t>
                </a:r>
                <a:endParaRPr lang="en-US" altLang="ko-KR" sz="20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20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입력 신호의 총합을 출력 신호로 변환하는 함수</a:t>
                </a:r>
                <a:endParaRPr lang="en-US" altLang="ko-KR" sz="2000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20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입력</a:t>
                </a:r>
                <a:r>
                  <a:rPr lang="en-US" altLang="ko-KR" sz="20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</a:t>
                </a:r>
                <a:r>
                  <a:rPr lang="ko-KR" altLang="en-US" sz="20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신호의 총합이 활성화를 일으키는지를 정하는 역할</a:t>
                </a:r>
                <a:endParaRPr lang="en-US" altLang="ko-KR" sz="2000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sz="16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계단 함수</a:t>
                </a:r>
                <a:r>
                  <a:rPr lang="en-US" altLang="ko-KR" sz="16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(step function)</a:t>
                </a:r>
              </a:p>
              <a:p>
                <a:pPr marL="914400" lvl="2" indent="0">
                  <a:lnSpc>
                    <a:spcPct val="150000"/>
                  </a:lnSpc>
                  <a:buNone/>
                </a:pPr>
                <a:r>
                  <a:rPr lang="ko-KR" altLang="en-US" sz="1400" dirty="0" err="1" smtClean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퍼셉트론에서</a:t>
                </a:r>
                <a:r>
                  <a:rPr lang="ko-KR" altLang="en-US" sz="14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사용하는 활성화 함수</a:t>
                </a:r>
                <a:endParaRPr lang="en-US" altLang="ko-KR" sz="1600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sz="1600" dirty="0" err="1" smtClean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시그모이드</a:t>
                </a:r>
                <a:r>
                  <a:rPr lang="ko-KR" altLang="en-US" sz="16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함수 </a:t>
                </a:r>
                <a:r>
                  <a:rPr lang="en-US" altLang="ko-KR" sz="16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(sigmoid function)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endParaRPr lang="en-US" altLang="ko-KR" sz="16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:endParaRPr lang="en-US" altLang="ko-KR" sz="1600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:endParaRPr lang="en-US" altLang="ko-KR" sz="1600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ko-KR" altLang="en-US" sz="16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두 함수의 공통점 </a:t>
                </a:r>
                <a:r>
                  <a:rPr lang="en-US" altLang="ko-KR" sz="16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: </a:t>
                </a:r>
                <a:r>
                  <a:rPr lang="ko-KR" altLang="en-US" sz="16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입력 값이 중요도와 </a:t>
                </a:r>
                <a:r>
                  <a:rPr lang="ko-KR" altLang="en-US" sz="1600" dirty="0" err="1" smtClean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출력값의</a:t>
                </a:r>
                <a:r>
                  <a:rPr lang="ko-KR" altLang="en-US" sz="16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크기가 비례</a:t>
                </a:r>
                <a:r>
                  <a:rPr lang="en-US" altLang="ko-KR" sz="16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, </a:t>
                </a:r>
                <a:r>
                  <a:rPr lang="en-US" altLang="ko-KR" sz="16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[0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나눔스퀘어_ac" panose="020B0600000101010101" pitchFamily="50" charset="-127"/>
                        <a:sym typeface="Wingdings" panose="05000000000000000000" pitchFamily="2" charset="2"/>
                      </a:rPr>
                      <m:t>≤</m:t>
                    </m:r>
                  </m:oMath>
                </a14:m>
                <a:r>
                  <a:rPr lang="en-US" altLang="ko-KR" sz="16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 </a:t>
                </a:r>
                <a:r>
                  <a:rPr lang="ko-KR" altLang="en-US" sz="16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출력값</a:t>
                </a:r>
                <a:r>
                  <a:rPr lang="en-US" altLang="ko-KR" sz="1600" dirty="0" smtClean="0"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ea typeface="나눔스퀘어_ac" panose="020B0600000101010101" pitchFamily="50" charset="-127"/>
                        <a:sym typeface="Wingdings" panose="05000000000000000000" pitchFamily="2" charset="2"/>
                      </a:rPr>
                      <m:t>≤</m:t>
                    </m:r>
                  </m:oMath>
                </a14:m>
                <a:r>
                  <a:rPr lang="en-US" altLang="ko-KR" sz="16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1], </a:t>
                </a:r>
                <a:r>
                  <a:rPr lang="ko-KR" altLang="en-US" sz="16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비선형 함수</a:t>
                </a:r>
                <a:endParaRPr lang="en-US" altLang="ko-KR" sz="1600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ko-KR" altLang="en-US" sz="16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두 함수의 차이점 </a:t>
                </a:r>
                <a:r>
                  <a:rPr lang="en-US" altLang="ko-KR" sz="16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: </a:t>
                </a:r>
                <a:r>
                  <a:rPr lang="ko-KR" altLang="en-US" sz="16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연속적인 결과값 여부</a:t>
                </a:r>
                <a:r>
                  <a:rPr lang="en-US" altLang="ko-KR" sz="16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, </a:t>
                </a:r>
                <a:r>
                  <a:rPr lang="ko-KR" altLang="en-US" sz="16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실수 값 반환 여부</a:t>
                </a:r>
                <a:endParaRPr lang="en-US" altLang="ko-KR" sz="1600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5" name="텍스트 개체 틀 4">
                <a:extLst>
                  <a:ext uri="{FF2B5EF4-FFF2-40B4-BE49-F238E27FC236}">
                    <a16:creationId xmlns:a16="http://schemas.microsoft.com/office/drawing/2014/main" id="{7416100C-898A-4819-9162-2F3FABC540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4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8348" y="1307056"/>
            <a:ext cx="2566129" cy="1414463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6727296" y="1949994"/>
            <a:ext cx="666750" cy="52387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구부러진 연결선 8"/>
          <p:cNvCxnSpPr>
            <a:stCxn id="3" idx="2"/>
          </p:cNvCxnSpPr>
          <p:nvPr/>
        </p:nvCxnSpPr>
        <p:spPr>
          <a:xfrm rot="10800000">
            <a:off x="4495800" y="1473176"/>
            <a:ext cx="2231496" cy="738756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298796" y="1645194"/>
            <a:ext cx="1609725" cy="95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 15"/>
          <p:cNvCxnSpPr/>
          <p:nvPr/>
        </p:nvCxnSpPr>
        <p:spPr>
          <a:xfrm rot="10800000" flipV="1">
            <a:off x="7232121" y="1654720"/>
            <a:ext cx="914402" cy="557213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6737" y="4002159"/>
            <a:ext cx="1955162" cy="835017"/>
          </a:xfrm>
          <a:prstGeom prst="rect">
            <a:avLst/>
          </a:prstGeom>
        </p:spPr>
      </p:pic>
      <p:pic>
        <p:nvPicPr>
          <p:cNvPr id="3074" name="Picture 2" descr="https://media.vlpt.us/post-images/dscwinterstudy/33713b40-3b2c-11ea-b57c-973d8f791dd2/%EC%8B%9C%EA%B7%B8%EB%AA%A8%EC%9D%B4%EB%93%9C%ED%95%A8%EC%88%98%EA%B7%B8%EB%9E%98%ED%94%8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0876" y="3051265"/>
            <a:ext cx="2187604" cy="1594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계단 함수, 시그모이드 함수, ReLU 함수(ft.파이썬)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751" y="3002802"/>
            <a:ext cx="2413907" cy="164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6469343" y="4674768"/>
            <a:ext cx="854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계단 함수</a:t>
            </a:r>
            <a:endParaRPr lang="ko-KR" altLang="en-US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951294" y="4674768"/>
            <a:ext cx="13067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시그모이드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함수</a:t>
            </a:r>
            <a:endParaRPr lang="ko-KR" altLang="en-US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809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02. </a:t>
            </a:r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활성화 함수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16100C-898A-4819-9162-2F3FABC540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ReLU</a:t>
            </a:r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0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함수 </a:t>
            </a:r>
            <a:r>
              <a:rPr lang="en-US" altLang="ko-KR" sz="20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(Rectified Linear Unit)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211" y="3112719"/>
            <a:ext cx="2005564" cy="837488"/>
          </a:xfrm>
          <a:prstGeom prst="rect">
            <a:avLst/>
          </a:prstGeom>
        </p:spPr>
      </p:pic>
      <p:pic>
        <p:nvPicPr>
          <p:cNvPr id="5122" name="Picture 2" descr="https://media.vlpt.us/post-images/dscwinterstudy/42784700-3b2c-11ea-b807-aba05b4dcbb9/%EB%A0%90%EB%A3%A8%ED%95%A8%EC%88%9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935" y="2230442"/>
            <a:ext cx="3755219" cy="2894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366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02. </a:t>
            </a:r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활성화 함수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16100C-898A-4819-9162-2F3FABC540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출력층</a:t>
            </a:r>
            <a:r>
              <a:rPr lang="ko-KR" altLang="en-US" sz="20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설계</a:t>
            </a:r>
            <a:r>
              <a:rPr lang="en-US" altLang="ko-KR" sz="20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- </a:t>
            </a:r>
            <a:r>
              <a:rPr lang="ko-KR" altLang="en-US" sz="20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문제의 종류 파악</a:t>
            </a:r>
            <a:endParaRPr lang="en-US" altLang="ko-KR" sz="2000" b="1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분류 </a:t>
            </a:r>
            <a:r>
              <a:rPr lang="en-US" altLang="ko-KR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(classification) : </a:t>
            </a: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데이터가 어느 클래스에 속하는지 분류하는 문제</a:t>
            </a:r>
            <a:endParaRPr lang="en-US" altLang="ko-KR" sz="20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1"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Ex)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강아지 사진 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강아지인지 고양이인지 분류</a:t>
            </a:r>
            <a:endParaRPr lang="en-US" altLang="ko-KR" sz="16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r>
              <a:rPr lang="ko-KR" altLang="en-US" sz="16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소프트맥스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함수 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(</a:t>
            </a:r>
            <a:r>
              <a:rPr lang="en-US" altLang="ko-KR" sz="16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softmax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function) </a:t>
            </a:r>
          </a:p>
          <a:p>
            <a:pPr lvl="2">
              <a:lnSpc>
                <a:spcPct val="150000"/>
              </a:lnSpc>
            </a:pPr>
            <a:r>
              <a:rPr lang="ko-KR" altLang="en-US" sz="14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출력층의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각 뉴런이 모든 입력 신호에서 영향을 받음</a:t>
            </a:r>
            <a:endParaRPr lang="en-US" altLang="ko-KR" sz="14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lvl="2">
              <a:lnSpc>
                <a:spcPct val="150000"/>
              </a:lnSpc>
            </a:pP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0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과 </a:t>
            </a: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1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사이의 </a:t>
            </a:r>
            <a:r>
              <a:rPr lang="ko-KR" altLang="en-US" sz="14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실수값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lvl="2">
              <a:lnSpc>
                <a:spcPct val="150000"/>
              </a:lnSpc>
            </a:pP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원소의 대소 관계는 변하지 않음 </a:t>
            </a: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 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보통 추론 시에는 </a:t>
            </a:r>
            <a:r>
              <a:rPr lang="ko-KR" altLang="en-US" sz="14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소프트맥스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함수를 생략함</a:t>
            </a:r>
            <a:endParaRPr lang="en-US" altLang="ko-KR" sz="14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lvl="2">
              <a:lnSpc>
                <a:spcPct val="150000"/>
              </a:lnSpc>
            </a:pP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출력의 총합은 </a:t>
            </a: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1  </a:t>
            </a:r>
            <a:r>
              <a:rPr lang="ko-KR" altLang="en-US" sz="14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소프트맥스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함수의 출력을 </a:t>
            </a: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’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확률</a:t>
            </a: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’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로 해석 가능</a:t>
            </a:r>
            <a:endParaRPr lang="en-US" altLang="ko-KR" sz="16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회귀 </a:t>
            </a:r>
            <a:r>
              <a:rPr lang="en-US" altLang="ko-KR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(regression) : </a:t>
            </a: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입력 데이터에서 </a:t>
            </a:r>
            <a:r>
              <a:rPr lang="en-US" altLang="ko-KR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연속적인</a:t>
            </a:r>
            <a:r>
              <a:rPr lang="en-US" altLang="ko-KR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 </a:t>
            </a: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수치를 예측하는 문제</a:t>
            </a:r>
            <a:endParaRPr lang="en-US" altLang="ko-KR" sz="20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1"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Ex)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사람 사진 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사진 속 인물의 몸무게 예측 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(50.3kg ?)</a:t>
            </a:r>
          </a:p>
          <a:p>
            <a:pPr lvl="1"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r>
              <a:rPr lang="ko-KR" altLang="en-US" sz="16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항등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함수 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(identity function) :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입력을 그대로 출력</a:t>
            </a:r>
            <a:endParaRPr lang="en-US" altLang="ko-KR" sz="16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451" y="2529397"/>
            <a:ext cx="1764226" cy="740345"/>
          </a:xfrm>
          <a:prstGeom prst="rect">
            <a:avLst/>
          </a:prstGeom>
        </p:spPr>
      </p:pic>
      <p:sp>
        <p:nvSpPr>
          <p:cNvPr id="6" name="AutoShape 2" descr="https://media.vlpt.us/post-images/dscwinterstudy/98bd1470-3a04-11ea-a976-bbc34e4880b0/%ED%95%AD%EB%93%B1%ED%95%A8%EC%88%98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4393" y="3836071"/>
            <a:ext cx="1362143" cy="191851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2893" y="1349691"/>
            <a:ext cx="1491075" cy="199034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838103" y="5653115"/>
            <a:ext cx="854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항등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함수</a:t>
            </a:r>
            <a:endParaRPr lang="ko-KR" altLang="en-US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602733" y="3269742"/>
            <a:ext cx="13067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소프트맥스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함수</a:t>
            </a:r>
            <a:endParaRPr lang="ko-KR" altLang="en-US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07677" y="2545786"/>
            <a:ext cx="1600118" cy="7075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n : </a:t>
            </a:r>
            <a:r>
              <a:rPr lang="ko-KR" altLang="en-US" sz="14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출력층의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뉴런 수</a:t>
            </a:r>
            <a:endParaRPr lang="en-US" altLang="ko-KR" sz="14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k : k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번째 출력</a:t>
            </a:r>
            <a:endParaRPr lang="en-US" altLang="ko-KR" sz="14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399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03. </a:t>
            </a:r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신경망 학습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16100C-898A-4819-9162-2F3FABC540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배치 처리</a:t>
            </a:r>
            <a:endParaRPr lang="en-US" altLang="ko-KR" sz="1800" b="1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Ex) 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이미지 여러 장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(50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장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한꺼번에 입력하는 경우 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+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10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개의 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class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로 분류 </a:t>
            </a:r>
            <a:endParaRPr lang="en-US" altLang="ko-KR" sz="18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 50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장 분량의 입력 데이터의 결과 한 번에 출력</a:t>
            </a:r>
            <a:endParaRPr lang="en-US" altLang="ko-KR" sz="14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endParaRPr lang="en-US" altLang="ko-KR" sz="18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배치 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(batch) : 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하나로 묶은 입력 데이터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endParaRPr lang="en-US" altLang="ko-KR" sz="5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배치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처리의 이점 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이미지 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장 당 처리 시간을 대폭 </a:t>
            </a:r>
            <a:r>
              <a:rPr lang="ko-KR" altLang="en-US" sz="18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줄여줌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[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효율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+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신속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]</a:t>
            </a:r>
          </a:p>
          <a:p>
            <a:pPr lvl="1"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대부분의 수치 계산 라이브러리가 큰 배열을 효율적으로 처리하도록 </a:t>
            </a:r>
            <a:r>
              <a:rPr lang="ko-KR" altLang="en-US" sz="14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최적화됨</a:t>
            </a:r>
            <a:endParaRPr lang="en-US" altLang="ko-KR" sz="14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1"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큰 규모의 신경망의 경우</a:t>
            </a: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데이터 전송 부분에서 병목이 일어나는 경우가 종종 있음 </a:t>
            </a: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배치 처리로 버스에 주는 부하 감소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즉</a:t>
            </a: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4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컴퓨터가 큰 배열을 한꺼번에 계산하는 속도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&gt;</a:t>
            </a:r>
            <a:r>
              <a:rPr lang="en-US" altLang="ko-KR" sz="14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4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분할된 작은 배열을 여러 번 계산하는 속도</a:t>
            </a:r>
            <a:endParaRPr lang="en-US" altLang="ko-KR" sz="1400" b="1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6" name="AutoShape 2" descr="https://media.vlpt.us/post-images/dscwinterstudy/98bd1470-3a04-11ea-a976-bbc34e4880b0/%ED%95%AD%EB%93%B1%ED%95%A8%EC%88%98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1102411" y="2770630"/>
            <a:ext cx="2152538" cy="539496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50 </a:t>
            </a:r>
            <a:r>
              <a:rPr lang="en-US" altLang="ko-KR" sz="1200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x </a:t>
            </a:r>
            <a:r>
              <a:rPr lang="ko-KR" altLang="en-US" sz="1200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하나의 배열 크기</a:t>
            </a:r>
            <a:endParaRPr lang="en-US" altLang="ko-KR" sz="1200" dirty="0">
              <a:solidFill>
                <a:sysClr val="windowText" lastClr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30466" y="281835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384649" y="3307818"/>
            <a:ext cx="854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신경망 층</a:t>
            </a:r>
            <a:endParaRPr lang="ko-KR" altLang="en-US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522841" y="2774937"/>
            <a:ext cx="864664" cy="539496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 </a:t>
            </a:r>
            <a:r>
              <a:rPr lang="en-US" altLang="ko-KR" sz="1200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x 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10</a:t>
            </a:r>
            <a:endParaRPr lang="en-US" altLang="ko-KR" sz="1200" dirty="0">
              <a:solidFill>
                <a:sysClr val="windowText" lastClr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96971" y="3314433"/>
            <a:ext cx="1579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입력 데이터 형상</a:t>
            </a: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(X)</a:t>
            </a:r>
            <a:endParaRPr lang="ko-KR" altLang="en-US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05747" y="3314433"/>
            <a:ext cx="15712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출력 데이터 형상</a:t>
            </a: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(Y)</a:t>
            </a:r>
            <a:endParaRPr lang="ko-KR" altLang="en-US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 flipH="1">
            <a:off x="1446769" y="2103120"/>
            <a:ext cx="1137935" cy="85556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2589875" y="2103120"/>
            <a:ext cx="2096352" cy="89597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5163104" y="2103120"/>
            <a:ext cx="584408" cy="85556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86023"/>
              </p:ext>
            </p:extLst>
          </p:nvPr>
        </p:nvGraphicFramePr>
        <p:xfrm>
          <a:off x="7006509" y="2249217"/>
          <a:ext cx="5046943" cy="211720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13070">
                  <a:extLst>
                    <a:ext uri="{9D8B030D-6E8A-4147-A177-3AD203B41FA5}">
                      <a16:colId xmlns:a16="http://schemas.microsoft.com/office/drawing/2014/main" val="2568806463"/>
                    </a:ext>
                  </a:extLst>
                </a:gridCol>
                <a:gridCol w="504556">
                  <a:extLst>
                    <a:ext uri="{9D8B030D-6E8A-4147-A177-3AD203B41FA5}">
                      <a16:colId xmlns:a16="http://schemas.microsoft.com/office/drawing/2014/main" val="3527824363"/>
                    </a:ext>
                  </a:extLst>
                </a:gridCol>
                <a:gridCol w="458813">
                  <a:extLst>
                    <a:ext uri="{9D8B030D-6E8A-4147-A177-3AD203B41FA5}">
                      <a16:colId xmlns:a16="http://schemas.microsoft.com/office/drawing/2014/main" val="2370674123"/>
                    </a:ext>
                  </a:extLst>
                </a:gridCol>
                <a:gridCol w="458813">
                  <a:extLst>
                    <a:ext uri="{9D8B030D-6E8A-4147-A177-3AD203B41FA5}">
                      <a16:colId xmlns:a16="http://schemas.microsoft.com/office/drawing/2014/main" val="2512565894"/>
                    </a:ext>
                  </a:extLst>
                </a:gridCol>
                <a:gridCol w="458813">
                  <a:extLst>
                    <a:ext uri="{9D8B030D-6E8A-4147-A177-3AD203B41FA5}">
                      <a16:colId xmlns:a16="http://schemas.microsoft.com/office/drawing/2014/main" val="1886030585"/>
                    </a:ext>
                  </a:extLst>
                </a:gridCol>
                <a:gridCol w="458813">
                  <a:extLst>
                    <a:ext uri="{9D8B030D-6E8A-4147-A177-3AD203B41FA5}">
                      <a16:colId xmlns:a16="http://schemas.microsoft.com/office/drawing/2014/main" val="3460325819"/>
                    </a:ext>
                  </a:extLst>
                </a:gridCol>
                <a:gridCol w="458813">
                  <a:extLst>
                    <a:ext uri="{9D8B030D-6E8A-4147-A177-3AD203B41FA5}">
                      <a16:colId xmlns:a16="http://schemas.microsoft.com/office/drawing/2014/main" val="4146064464"/>
                    </a:ext>
                  </a:extLst>
                </a:gridCol>
                <a:gridCol w="458813">
                  <a:extLst>
                    <a:ext uri="{9D8B030D-6E8A-4147-A177-3AD203B41FA5}">
                      <a16:colId xmlns:a16="http://schemas.microsoft.com/office/drawing/2014/main" val="1167838701"/>
                    </a:ext>
                  </a:extLst>
                </a:gridCol>
                <a:gridCol w="458813">
                  <a:extLst>
                    <a:ext uri="{9D8B030D-6E8A-4147-A177-3AD203B41FA5}">
                      <a16:colId xmlns:a16="http://schemas.microsoft.com/office/drawing/2014/main" val="585673760"/>
                    </a:ext>
                  </a:extLst>
                </a:gridCol>
                <a:gridCol w="458813">
                  <a:extLst>
                    <a:ext uri="{9D8B030D-6E8A-4147-A177-3AD203B41FA5}">
                      <a16:colId xmlns:a16="http://schemas.microsoft.com/office/drawing/2014/main" val="3964643155"/>
                    </a:ext>
                  </a:extLst>
                </a:gridCol>
                <a:gridCol w="458813">
                  <a:extLst>
                    <a:ext uri="{9D8B030D-6E8A-4147-A177-3AD203B41FA5}">
                      <a16:colId xmlns:a16="http://schemas.microsoft.com/office/drawing/2014/main" val="1355812350"/>
                    </a:ext>
                  </a:extLst>
                </a:gridCol>
              </a:tblGrid>
              <a:tr h="362055">
                <a:tc>
                  <a:txBody>
                    <a:bodyPr/>
                    <a:lstStyle/>
                    <a:p>
                      <a:pPr algn="ctr"/>
                      <a:endParaRPr lang="ko-KR" altLang="en-US" sz="14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0</a:t>
                      </a:r>
                      <a:endParaRPr lang="ko-KR" altLang="en-US" sz="1400" b="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1</a:t>
                      </a:r>
                      <a:endParaRPr lang="ko-KR" altLang="en-US" sz="1400" b="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2</a:t>
                      </a:r>
                      <a:endParaRPr lang="ko-KR" altLang="en-US" sz="1400" b="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3</a:t>
                      </a:r>
                      <a:endParaRPr lang="ko-KR" altLang="en-US" sz="1400" b="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4</a:t>
                      </a:r>
                      <a:endParaRPr lang="ko-KR" altLang="en-US" sz="1400" b="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5</a:t>
                      </a:r>
                      <a:endParaRPr lang="ko-KR" altLang="en-US" sz="1400" b="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6</a:t>
                      </a:r>
                      <a:endParaRPr lang="ko-KR" altLang="en-US" sz="1400" b="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7</a:t>
                      </a:r>
                      <a:endParaRPr lang="ko-KR" altLang="en-US" sz="1400" b="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8</a:t>
                      </a:r>
                      <a:endParaRPr lang="ko-KR" altLang="en-US" sz="1400" b="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9</a:t>
                      </a:r>
                      <a:endParaRPr lang="ko-KR" altLang="en-US" sz="1400" b="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1007450"/>
                  </a:ext>
                </a:extLst>
              </a:tr>
              <a:tr h="4223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0.01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0.8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0.01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0.02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0.16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0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0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0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0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0</a:t>
                      </a:r>
                      <a:endParaRPr lang="ko-KR" altLang="en-US" sz="11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5486626"/>
                  </a:ext>
                </a:extLst>
              </a:tr>
              <a:tr h="362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1</a:t>
                      </a:r>
                      <a:endParaRPr lang="ko-KR" altLang="en-US" sz="1400" b="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586633"/>
                  </a:ext>
                </a:extLst>
              </a:tr>
              <a:tr h="362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2</a:t>
                      </a:r>
                      <a:endParaRPr lang="ko-KR" altLang="en-US" sz="1400" b="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6913324"/>
                  </a:ext>
                </a:extLst>
              </a:tr>
              <a:tr h="3038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…</a:t>
                      </a:r>
                      <a:endParaRPr lang="ko-KR" altLang="en-US" sz="1400" b="0" dirty="0"/>
                    </a:p>
                  </a:txBody>
                  <a:tcPr vert="eaVert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7641947"/>
                  </a:ext>
                </a:extLst>
              </a:tr>
              <a:tr h="3038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49</a:t>
                      </a:r>
                      <a:endParaRPr lang="ko-KR" altLang="en-US" sz="1400" b="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7808783"/>
                  </a:ext>
                </a:extLst>
              </a:tr>
            </a:tbl>
          </a:graphicData>
        </a:graphic>
      </p:graphicFrame>
      <p:sp>
        <p:nvSpPr>
          <p:cNvPr id="29" name="모서리가 둥근 직사각형 28"/>
          <p:cNvSpPr/>
          <p:nvPr/>
        </p:nvSpPr>
        <p:spPr>
          <a:xfrm>
            <a:off x="7401291" y="2573951"/>
            <a:ext cx="4652161" cy="51316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/>
          <p:cNvCxnSpPr/>
          <p:nvPr/>
        </p:nvCxnSpPr>
        <p:spPr>
          <a:xfrm flipH="1">
            <a:off x="9116548" y="1994259"/>
            <a:ext cx="312093" cy="59596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501493" y="1657755"/>
            <a:ext cx="2056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하나의 분류 결과 값</a:t>
            </a:r>
            <a:endParaRPr lang="ko-KR" altLang="en-US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3" name="왼쪽 중괄호 32"/>
          <p:cNvSpPr/>
          <p:nvPr/>
        </p:nvSpPr>
        <p:spPr>
          <a:xfrm>
            <a:off x="6617094" y="2829790"/>
            <a:ext cx="384048" cy="1407651"/>
          </a:xfrm>
          <a:prstGeom prst="leftBrace">
            <a:avLst>
              <a:gd name="adj1" fmla="val 39449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878259" y="3387917"/>
            <a:ext cx="644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batch</a:t>
            </a:r>
            <a:endParaRPr lang="ko-KR" altLang="en-US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45" name="직선 연결선 44"/>
          <p:cNvCxnSpPr/>
          <p:nvPr/>
        </p:nvCxnSpPr>
        <p:spPr>
          <a:xfrm>
            <a:off x="7001142" y="2252543"/>
            <a:ext cx="400149" cy="337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966142" y="235668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Y</a:t>
            </a:r>
            <a:endParaRPr lang="ko-KR" altLang="en-US" sz="14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152863" y="2196972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X</a:t>
            </a:r>
            <a:endParaRPr lang="ko-KR" altLang="en-US" sz="14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410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5520</TotalTime>
  <Words>869</Words>
  <Application>Microsoft Office PowerPoint</Application>
  <PresentationFormat>와이드스크린</PresentationFormat>
  <Paragraphs>170</Paragraphs>
  <Slides>12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22" baseType="lpstr">
      <vt:lpstr>Cambria Math</vt:lpstr>
      <vt:lpstr>함초롬돋움</vt:lpstr>
      <vt:lpstr>나눔스퀘어_ac ExtraBold</vt:lpstr>
      <vt:lpstr>Arial</vt:lpstr>
      <vt:lpstr>맑은 고딕</vt:lpstr>
      <vt:lpstr>나눔스퀘어_ac</vt:lpstr>
      <vt:lpstr>Aparajita</vt:lpstr>
      <vt:lpstr>Wingdings</vt:lpstr>
      <vt:lpstr>CryptoCraft 테마</vt:lpstr>
      <vt:lpstr>제목 테마</vt:lpstr>
      <vt:lpstr>Deep Learning 기초</vt:lpstr>
      <vt:lpstr>PowerPoint 프레젠테이션</vt:lpstr>
      <vt:lpstr>01. 퍼셉트론과 신경망</vt:lpstr>
      <vt:lpstr>01. 퍼셉트론과 신경망</vt:lpstr>
      <vt:lpstr>01. 퍼셉트론과 신경망</vt:lpstr>
      <vt:lpstr>02. 활성화 함수</vt:lpstr>
      <vt:lpstr>02. 활성화 함수</vt:lpstr>
      <vt:lpstr>02. 활성화 함수</vt:lpstr>
      <vt:lpstr>03. 신경망 학습</vt:lpstr>
      <vt:lpstr>03. 신경망 학습</vt:lpstr>
      <vt:lpstr>03. 신경망 학습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스레드 동기화 실습 및 리눅스시스템 모니터링 시스템 - 임세진</dc:title>
  <dc:creator>임세진</dc:creator>
  <cp:lastModifiedBy>user</cp:lastModifiedBy>
  <cp:revision>340</cp:revision>
  <dcterms:created xsi:type="dcterms:W3CDTF">2019-11-27T03:31:48Z</dcterms:created>
  <dcterms:modified xsi:type="dcterms:W3CDTF">2021-02-28T20:17:36Z</dcterms:modified>
</cp:coreProperties>
</file>