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1" r:id="rId4"/>
    <p:sldId id="283" r:id="rId5"/>
    <p:sldId id="292" r:id="rId6"/>
    <p:sldId id="294" r:id="rId7"/>
    <p:sldId id="295" r:id="rId8"/>
    <p:sldId id="296" r:id="rId9"/>
    <p:sldId id="297" r:id="rId10"/>
    <p:sldId id="284" r:id="rId11"/>
    <p:sldId id="288" r:id="rId12"/>
    <p:sldId id="291" r:id="rId13"/>
    <p:sldId id="289" r:id="rId14"/>
    <p:sldId id="293" r:id="rId15"/>
    <p:sldId id="290" r:id="rId16"/>
    <p:sldId id="287" r:id="rId17"/>
    <p:sldId id="298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4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2023. 7. 16.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 algorithm &amp; </a:t>
            </a:r>
            <a:r>
              <a:rPr lang="ko-KR" altLang="en-US" dirty="0"/>
              <a:t>양자회로 구현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https://</a:t>
            </a:r>
            <a:r>
              <a:rPr lang="en-US" altLang="ko-KR" sz="2800" dirty="0" err="1"/>
              <a:t>youtu.be</a:t>
            </a:r>
            <a:r>
              <a:rPr lang="en-US" altLang="ko-KR" sz="2800" dirty="0"/>
              <a:t>/M8YRDcw7C8A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729C-44CE-D1AB-C0A2-22F3C00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CB6AD-8908-D87E-E6AB-43E5B450F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S-Box1 (Version 2)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56E85-F139-79C0-7236-B9EFCE28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565275"/>
            <a:ext cx="6515100" cy="414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84B6E-545D-2CBC-D92C-79A5486169D3}"/>
              </a:ext>
            </a:extLst>
          </p:cNvPr>
          <p:cNvSpPr txBox="1"/>
          <p:nvPr/>
        </p:nvSpPr>
        <p:spPr>
          <a:xfrm>
            <a:off x="3983042" y="244365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input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qubit (6)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B478B-BD25-1591-3C92-FA54216F858A}"/>
              </a:ext>
            </a:extLst>
          </p:cNvPr>
          <p:cNvSpPr txBox="1"/>
          <p:nvPr/>
        </p:nvSpPr>
        <p:spPr>
          <a:xfrm>
            <a:off x="7644987" y="478220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rgbClr val="FF0000"/>
                </a:solidFill>
              </a:rPr>
              <a:t>anclia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qubit (56)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A0D11-0C21-287B-F49C-C0263D365FA4}"/>
              </a:ext>
            </a:extLst>
          </p:cNvPr>
          <p:cNvSpPr txBox="1"/>
          <p:nvPr/>
        </p:nvSpPr>
        <p:spPr>
          <a:xfrm>
            <a:off x="3983042" y="340835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output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qubit (4)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0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F6F66-4308-F7DD-3DAB-81BD94BD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C33FA-8803-DB70-A06D-C4C936E03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S-box (version 1)</a:t>
            </a:r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S-box (version 2)</a:t>
            </a:r>
            <a:endParaRPr kumimoji="1" lang="ko-Kore-KR" altLang="en-US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F1E6A6B-1472-6361-4EF6-494F8529E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17866"/>
              </p:ext>
            </p:extLst>
          </p:nvPr>
        </p:nvGraphicFramePr>
        <p:xfrm>
          <a:off x="2401650" y="1794642"/>
          <a:ext cx="7061525" cy="90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05">
                  <a:extLst>
                    <a:ext uri="{9D8B030D-6E8A-4147-A177-3AD203B41FA5}">
                      <a16:colId xmlns:a16="http://schemas.microsoft.com/office/drawing/2014/main" val="1251754456"/>
                    </a:ext>
                  </a:extLst>
                </a:gridCol>
                <a:gridCol w="1412305">
                  <a:extLst>
                    <a:ext uri="{9D8B030D-6E8A-4147-A177-3AD203B41FA5}">
                      <a16:colId xmlns:a16="http://schemas.microsoft.com/office/drawing/2014/main" val="2236476819"/>
                    </a:ext>
                  </a:extLst>
                </a:gridCol>
                <a:gridCol w="1412305">
                  <a:extLst>
                    <a:ext uri="{9D8B030D-6E8A-4147-A177-3AD203B41FA5}">
                      <a16:colId xmlns:a16="http://schemas.microsoft.com/office/drawing/2014/main" val="4114519884"/>
                    </a:ext>
                  </a:extLst>
                </a:gridCol>
                <a:gridCol w="1412305">
                  <a:extLst>
                    <a:ext uri="{9D8B030D-6E8A-4147-A177-3AD203B41FA5}">
                      <a16:colId xmlns:a16="http://schemas.microsoft.com/office/drawing/2014/main" val="4092242511"/>
                    </a:ext>
                  </a:extLst>
                </a:gridCol>
                <a:gridCol w="1412305">
                  <a:extLst>
                    <a:ext uri="{9D8B030D-6E8A-4147-A177-3AD203B41FA5}">
                      <a16:colId xmlns:a16="http://schemas.microsoft.com/office/drawing/2014/main" val="1880406848"/>
                    </a:ext>
                  </a:extLst>
                </a:gridCol>
              </a:tblGrid>
              <a:tr h="4527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Qubit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Toffoli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CNOT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Depth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54427"/>
                  </a:ext>
                </a:extLst>
              </a:tr>
              <a:tr h="452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496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214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652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449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67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78495"/>
                  </a:ext>
                </a:extLst>
              </a:tr>
            </a:tbl>
          </a:graphicData>
        </a:graphic>
      </p:graphicFrame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4EE43CDD-1EEE-F98A-E45E-62EE32E0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65244"/>
              </p:ext>
            </p:extLst>
          </p:nvPr>
        </p:nvGraphicFramePr>
        <p:xfrm>
          <a:off x="2401650" y="3887505"/>
          <a:ext cx="7061525" cy="90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05">
                  <a:extLst>
                    <a:ext uri="{9D8B030D-6E8A-4147-A177-3AD203B41FA5}">
                      <a16:colId xmlns:a16="http://schemas.microsoft.com/office/drawing/2014/main" val="1251754456"/>
                    </a:ext>
                  </a:extLst>
                </a:gridCol>
                <a:gridCol w="1412305">
                  <a:extLst>
                    <a:ext uri="{9D8B030D-6E8A-4147-A177-3AD203B41FA5}">
                      <a16:colId xmlns:a16="http://schemas.microsoft.com/office/drawing/2014/main" val="2236476819"/>
                    </a:ext>
                  </a:extLst>
                </a:gridCol>
                <a:gridCol w="1412305">
                  <a:extLst>
                    <a:ext uri="{9D8B030D-6E8A-4147-A177-3AD203B41FA5}">
                      <a16:colId xmlns:a16="http://schemas.microsoft.com/office/drawing/2014/main" val="4114519884"/>
                    </a:ext>
                  </a:extLst>
                </a:gridCol>
                <a:gridCol w="1412305">
                  <a:extLst>
                    <a:ext uri="{9D8B030D-6E8A-4147-A177-3AD203B41FA5}">
                      <a16:colId xmlns:a16="http://schemas.microsoft.com/office/drawing/2014/main" val="4092242511"/>
                    </a:ext>
                  </a:extLst>
                </a:gridCol>
                <a:gridCol w="1412305">
                  <a:extLst>
                    <a:ext uri="{9D8B030D-6E8A-4147-A177-3AD203B41FA5}">
                      <a16:colId xmlns:a16="http://schemas.microsoft.com/office/drawing/2014/main" val="1880406848"/>
                    </a:ext>
                  </a:extLst>
                </a:gridCol>
              </a:tblGrid>
              <a:tr h="4527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Qubit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Toffoli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CNOT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Depth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54427"/>
                  </a:ext>
                </a:extLst>
              </a:tr>
              <a:tr h="452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456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221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561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475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7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08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F6F66-4308-F7DD-3DAB-81BD94BD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C33FA-8803-DB70-A06D-C4C936E03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Depth-optimized vs Qubit-optimized</a:t>
            </a:r>
            <a:endParaRPr kumimoji="1" lang="ko-Kore-KR" altLang="en-US" dirty="0"/>
          </a:p>
        </p:txBody>
      </p:sp>
      <p:pic>
        <p:nvPicPr>
          <p:cNvPr id="7" name="Picture 2" descr="라운드 함수">
            <a:extLst>
              <a:ext uri="{FF2B5EF4-FFF2-40B4-BE49-F238E27FC236}">
                <a16:creationId xmlns:a16="http://schemas.microsoft.com/office/drawing/2014/main" id="{9FBCCD34-A3F9-496C-1A07-879636FD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40" y="1827600"/>
            <a:ext cx="4228629" cy="45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2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2E946-2237-C7C9-9C06-5B7CD3EC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</a:t>
            </a:r>
            <a:endParaRPr kumimoji="1" lang="ko-Kore-KR" altLang="en-US" dirty="0"/>
          </a:p>
        </p:txBody>
      </p:sp>
      <p:pic>
        <p:nvPicPr>
          <p:cNvPr id="14338" name="Picture 2" descr="Triple DES - Simple English Wikipedia, the free encyclopedia">
            <a:extLst>
              <a:ext uri="{FF2B5EF4-FFF2-40B4-BE49-F238E27FC236}">
                <a16:creationId xmlns:a16="http://schemas.microsoft.com/office/drawing/2014/main" id="{A225AF5F-F1A6-0EDC-2E06-6C89F71A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06" y="1426566"/>
            <a:ext cx="5331988" cy="505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9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F6F66-4308-F7DD-3DAB-81BD94BD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C33FA-8803-DB70-A06D-C4C936E03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Depth-optimized (version 1)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Depth-optimized (version 2)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F1E6A6B-1472-6361-4EF6-494F8529E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9198"/>
              </p:ext>
            </p:extLst>
          </p:nvPr>
        </p:nvGraphicFramePr>
        <p:xfrm>
          <a:off x="2595430" y="1921136"/>
          <a:ext cx="7001140" cy="103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8">
                  <a:extLst>
                    <a:ext uri="{9D8B030D-6E8A-4147-A177-3AD203B41FA5}">
                      <a16:colId xmlns:a16="http://schemas.microsoft.com/office/drawing/2014/main" val="1251754456"/>
                    </a:ext>
                  </a:extLst>
                </a:gridCol>
                <a:gridCol w="1400228">
                  <a:extLst>
                    <a:ext uri="{9D8B030D-6E8A-4147-A177-3AD203B41FA5}">
                      <a16:colId xmlns:a16="http://schemas.microsoft.com/office/drawing/2014/main" val="2236476819"/>
                    </a:ext>
                  </a:extLst>
                </a:gridCol>
                <a:gridCol w="1400228">
                  <a:extLst>
                    <a:ext uri="{9D8B030D-6E8A-4147-A177-3AD203B41FA5}">
                      <a16:colId xmlns:a16="http://schemas.microsoft.com/office/drawing/2014/main" val="4114519884"/>
                    </a:ext>
                  </a:extLst>
                </a:gridCol>
                <a:gridCol w="1400228">
                  <a:extLst>
                    <a:ext uri="{9D8B030D-6E8A-4147-A177-3AD203B41FA5}">
                      <a16:colId xmlns:a16="http://schemas.microsoft.com/office/drawing/2014/main" val="4092242511"/>
                    </a:ext>
                  </a:extLst>
                </a:gridCol>
                <a:gridCol w="1400228">
                  <a:extLst>
                    <a:ext uri="{9D8B030D-6E8A-4147-A177-3AD203B41FA5}">
                      <a16:colId xmlns:a16="http://schemas.microsoft.com/office/drawing/2014/main" val="188040684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Qubit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Toffoli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CNOT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Depth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54427"/>
                  </a:ext>
                </a:extLst>
              </a:tr>
              <a:tr h="518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7,536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3,424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12,992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7,184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1,044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78495"/>
                  </a:ext>
                </a:extLst>
              </a:tr>
            </a:tbl>
          </a:graphicData>
        </a:graphic>
      </p:graphicFrame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9CCA283B-5270-270E-012E-C08DBDA97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58449"/>
              </p:ext>
            </p:extLst>
          </p:nvPr>
        </p:nvGraphicFramePr>
        <p:xfrm>
          <a:off x="2595430" y="4463053"/>
          <a:ext cx="7001140" cy="103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8">
                  <a:extLst>
                    <a:ext uri="{9D8B030D-6E8A-4147-A177-3AD203B41FA5}">
                      <a16:colId xmlns:a16="http://schemas.microsoft.com/office/drawing/2014/main" val="1251754456"/>
                    </a:ext>
                  </a:extLst>
                </a:gridCol>
                <a:gridCol w="1400228">
                  <a:extLst>
                    <a:ext uri="{9D8B030D-6E8A-4147-A177-3AD203B41FA5}">
                      <a16:colId xmlns:a16="http://schemas.microsoft.com/office/drawing/2014/main" val="2236476819"/>
                    </a:ext>
                  </a:extLst>
                </a:gridCol>
                <a:gridCol w="1400228">
                  <a:extLst>
                    <a:ext uri="{9D8B030D-6E8A-4147-A177-3AD203B41FA5}">
                      <a16:colId xmlns:a16="http://schemas.microsoft.com/office/drawing/2014/main" val="4114519884"/>
                    </a:ext>
                  </a:extLst>
                </a:gridCol>
                <a:gridCol w="1400228">
                  <a:extLst>
                    <a:ext uri="{9D8B030D-6E8A-4147-A177-3AD203B41FA5}">
                      <a16:colId xmlns:a16="http://schemas.microsoft.com/office/drawing/2014/main" val="4092242511"/>
                    </a:ext>
                  </a:extLst>
                </a:gridCol>
                <a:gridCol w="1400228">
                  <a:extLst>
                    <a:ext uri="{9D8B030D-6E8A-4147-A177-3AD203B41FA5}">
                      <a16:colId xmlns:a16="http://schemas.microsoft.com/office/drawing/2014/main" val="188040684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Qubit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Toffoli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CNOT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Depth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54427"/>
                  </a:ext>
                </a:extLst>
              </a:tr>
              <a:tr h="518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6,896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3,536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11,536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7,600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1,012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7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1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F6F66-4308-F7DD-3DAB-81BD94BD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C33FA-8803-DB70-A06D-C4C936E03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Qubit-optimized (version 1)</a:t>
            </a:r>
            <a:endParaRPr kumimoji="1" lang="ko-Kore-KR" altLang="en-US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Qubit-optimized (version 2)</a:t>
            </a:r>
            <a:endParaRPr kumimoji="1" lang="ko-Kore-KR" altLang="en-US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FA1D9FDA-80CD-B6A7-6A9C-A68220D50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33184"/>
              </p:ext>
            </p:extLst>
          </p:nvPr>
        </p:nvGraphicFramePr>
        <p:xfrm>
          <a:off x="2562044" y="1964268"/>
          <a:ext cx="7228305" cy="105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661">
                  <a:extLst>
                    <a:ext uri="{9D8B030D-6E8A-4147-A177-3AD203B41FA5}">
                      <a16:colId xmlns:a16="http://schemas.microsoft.com/office/drawing/2014/main" val="1251754456"/>
                    </a:ext>
                  </a:extLst>
                </a:gridCol>
                <a:gridCol w="1445661">
                  <a:extLst>
                    <a:ext uri="{9D8B030D-6E8A-4147-A177-3AD203B41FA5}">
                      <a16:colId xmlns:a16="http://schemas.microsoft.com/office/drawing/2014/main" val="2236476819"/>
                    </a:ext>
                  </a:extLst>
                </a:gridCol>
                <a:gridCol w="1445661">
                  <a:extLst>
                    <a:ext uri="{9D8B030D-6E8A-4147-A177-3AD203B41FA5}">
                      <a16:colId xmlns:a16="http://schemas.microsoft.com/office/drawing/2014/main" val="4114519884"/>
                    </a:ext>
                  </a:extLst>
                </a:gridCol>
                <a:gridCol w="1445661">
                  <a:extLst>
                    <a:ext uri="{9D8B030D-6E8A-4147-A177-3AD203B41FA5}">
                      <a16:colId xmlns:a16="http://schemas.microsoft.com/office/drawing/2014/main" val="4092242511"/>
                    </a:ext>
                  </a:extLst>
                </a:gridCol>
                <a:gridCol w="1445661">
                  <a:extLst>
                    <a:ext uri="{9D8B030D-6E8A-4147-A177-3AD203B41FA5}">
                      <a16:colId xmlns:a16="http://schemas.microsoft.com/office/drawing/2014/main" val="1880406848"/>
                    </a:ext>
                  </a:extLst>
                </a:gridCol>
              </a:tblGrid>
              <a:tr h="527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Qubit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Toffoli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CNOT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Depth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54427"/>
                  </a:ext>
                </a:extLst>
              </a:tr>
              <a:tr h="527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816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6,848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20,160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11,232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2,162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78495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BBD11ED3-245A-C451-DA84-A2177C63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6146"/>
              </p:ext>
            </p:extLst>
          </p:nvPr>
        </p:nvGraphicFramePr>
        <p:xfrm>
          <a:off x="2562044" y="4520141"/>
          <a:ext cx="7228305" cy="105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661">
                  <a:extLst>
                    <a:ext uri="{9D8B030D-6E8A-4147-A177-3AD203B41FA5}">
                      <a16:colId xmlns:a16="http://schemas.microsoft.com/office/drawing/2014/main" val="1251754456"/>
                    </a:ext>
                  </a:extLst>
                </a:gridCol>
                <a:gridCol w="1445661">
                  <a:extLst>
                    <a:ext uri="{9D8B030D-6E8A-4147-A177-3AD203B41FA5}">
                      <a16:colId xmlns:a16="http://schemas.microsoft.com/office/drawing/2014/main" val="2236476819"/>
                    </a:ext>
                  </a:extLst>
                </a:gridCol>
                <a:gridCol w="1445661">
                  <a:extLst>
                    <a:ext uri="{9D8B030D-6E8A-4147-A177-3AD203B41FA5}">
                      <a16:colId xmlns:a16="http://schemas.microsoft.com/office/drawing/2014/main" val="4114519884"/>
                    </a:ext>
                  </a:extLst>
                </a:gridCol>
                <a:gridCol w="1445661">
                  <a:extLst>
                    <a:ext uri="{9D8B030D-6E8A-4147-A177-3AD203B41FA5}">
                      <a16:colId xmlns:a16="http://schemas.microsoft.com/office/drawing/2014/main" val="4092242511"/>
                    </a:ext>
                  </a:extLst>
                </a:gridCol>
                <a:gridCol w="1445661">
                  <a:extLst>
                    <a:ext uri="{9D8B030D-6E8A-4147-A177-3AD203B41FA5}">
                      <a16:colId xmlns:a16="http://schemas.microsoft.com/office/drawing/2014/main" val="1880406848"/>
                    </a:ext>
                  </a:extLst>
                </a:gridCol>
              </a:tblGrid>
              <a:tr h="527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Qubit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Toffoli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CNOT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Depth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54427"/>
                  </a:ext>
                </a:extLst>
              </a:tr>
              <a:tr h="527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776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7,072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17,856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11,104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2,354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7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6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5BB0E-DD13-BBA6-3A02-38E35EA7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DFE40-9A68-09F7-9226-C2006C4487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Qubit-optimized vs Depth-optimized</a:t>
            </a:r>
          </a:p>
          <a:p>
            <a:pPr marL="457200" lvl="1" indent="0">
              <a:buNone/>
            </a:pPr>
            <a:r>
              <a:rPr kumimoji="1" lang="en-US" altLang="ko-Kore-KR" b="1" dirty="0"/>
              <a:t>[Version 1]</a:t>
            </a:r>
          </a:p>
          <a:p>
            <a:pPr lvl="1"/>
            <a:r>
              <a:rPr kumimoji="1" lang="en-US" altLang="ko-KR" sz="2000" dirty="0"/>
              <a:t>Qubit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Qubit-optimized </a:t>
            </a:r>
            <a:r>
              <a:rPr kumimoji="1" lang="ko-KR" altLang="en-US" sz="2000" dirty="0"/>
              <a:t>회로가 </a:t>
            </a:r>
            <a:r>
              <a:rPr kumimoji="1" lang="en-US" altLang="ko-KR" sz="2000" dirty="0"/>
              <a:t>Depth-optimized </a:t>
            </a:r>
            <a:r>
              <a:rPr kumimoji="1" lang="ko-KR" altLang="en-US" sz="2000" dirty="0"/>
              <a:t>회로보다 약 </a:t>
            </a:r>
            <a:r>
              <a:rPr kumimoji="1" lang="en-US" altLang="ko-KR" sz="2000" dirty="0"/>
              <a:t>89.17%</a:t>
            </a:r>
            <a:r>
              <a:rPr kumimoji="1" lang="ko-KR" altLang="en-US" sz="2000" dirty="0"/>
              <a:t> 감소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Depth : Depth-optimized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회로가 </a:t>
            </a:r>
            <a:r>
              <a:rPr kumimoji="1" lang="en-US" altLang="ko-Kore-KR" sz="2000" dirty="0"/>
              <a:t>Qubit-optimized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회로보다 약 </a:t>
            </a:r>
            <a:r>
              <a:rPr kumimoji="1" lang="en-US" altLang="ko-KR" sz="2000" dirty="0"/>
              <a:t>51.71%</a:t>
            </a:r>
            <a:r>
              <a:rPr kumimoji="1" lang="ko-KR" altLang="en-US" sz="2000" dirty="0"/>
              <a:t> 감소</a:t>
            </a: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ore-KR" b="1" dirty="0"/>
              <a:t>[Version 2]</a:t>
            </a:r>
          </a:p>
          <a:p>
            <a:pPr lvl="1"/>
            <a:r>
              <a:rPr kumimoji="1" lang="en-US" altLang="ko-KR" sz="2000" dirty="0"/>
              <a:t>Qubit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Qubit-optimized </a:t>
            </a:r>
            <a:r>
              <a:rPr kumimoji="1" lang="ko-KR" altLang="en-US" sz="2000" dirty="0"/>
              <a:t>회로가 </a:t>
            </a:r>
            <a:r>
              <a:rPr kumimoji="1" lang="en-US" altLang="ko-KR" sz="2000" dirty="0"/>
              <a:t>Depth-optimized </a:t>
            </a:r>
            <a:r>
              <a:rPr kumimoji="1" lang="ko-KR" altLang="en-US" sz="2000" dirty="0"/>
              <a:t>회로보다 약 </a:t>
            </a:r>
            <a:r>
              <a:rPr kumimoji="1" lang="en-US" altLang="ko-KR" sz="2000" dirty="0"/>
              <a:t>88.75%</a:t>
            </a:r>
            <a:r>
              <a:rPr kumimoji="1" lang="ko-KR" altLang="en-US" sz="2000" dirty="0"/>
              <a:t> 감소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Depth : Depth-optimized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회로가 </a:t>
            </a:r>
            <a:r>
              <a:rPr kumimoji="1" lang="en-US" altLang="ko-Kore-KR" sz="2000" dirty="0"/>
              <a:t>Qubit-optimized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회로보다 약 </a:t>
            </a:r>
            <a:r>
              <a:rPr kumimoji="1" lang="en-US" altLang="ko-KR" sz="2000" dirty="0"/>
              <a:t>57%</a:t>
            </a:r>
            <a:r>
              <a:rPr kumimoji="1" lang="ko-KR" altLang="en-US" sz="2000" dirty="0"/>
              <a:t> 감소</a:t>
            </a:r>
            <a:endParaRPr kumimoji="1" lang="en-US" altLang="ko-Kore-KR" sz="2000" dirty="0"/>
          </a:p>
          <a:p>
            <a:pPr marL="457200" lvl="1" indent="0">
              <a:buNone/>
            </a:pPr>
            <a:endParaRPr kumimoji="1" lang="en-US" altLang="ko-Kore-KR" dirty="0"/>
          </a:p>
          <a:p>
            <a:pPr marL="457200" lvl="1" indent="0">
              <a:buNone/>
            </a:pPr>
            <a:r>
              <a:rPr kumimoji="1" lang="en-US" altLang="ko-Kore-KR" b="1" dirty="0"/>
              <a:t>[All]</a:t>
            </a:r>
          </a:p>
          <a:p>
            <a:pPr lvl="1"/>
            <a:r>
              <a:rPr kumimoji="1" lang="en-US" altLang="ko-KR" sz="2000" dirty="0"/>
              <a:t>Qubit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Qubit-optimized </a:t>
            </a:r>
            <a:r>
              <a:rPr kumimoji="1" lang="ko-KR" altLang="en-US" sz="2000" dirty="0"/>
              <a:t>회로가 </a:t>
            </a:r>
            <a:r>
              <a:rPr kumimoji="1" lang="en-US" altLang="ko-KR" sz="2000" dirty="0"/>
              <a:t>Depth-optimized </a:t>
            </a:r>
            <a:r>
              <a:rPr kumimoji="1" lang="ko-KR" altLang="en-US" sz="2000" dirty="0"/>
              <a:t>회로보다 최대 약 </a:t>
            </a:r>
            <a:r>
              <a:rPr kumimoji="1" lang="en-US" altLang="ko-KR" sz="2000" dirty="0"/>
              <a:t>89.7%</a:t>
            </a:r>
            <a:r>
              <a:rPr kumimoji="1" lang="ko-KR" altLang="en-US" sz="2000" dirty="0"/>
              <a:t> 감소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Depth : Depth-optimized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회로가 </a:t>
            </a:r>
            <a:r>
              <a:rPr kumimoji="1" lang="en-US" altLang="ko-Kore-KR" sz="2000" dirty="0"/>
              <a:t>Qubit-optimized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회로보다 최대 약 </a:t>
            </a:r>
            <a:r>
              <a:rPr kumimoji="1" lang="en-US" altLang="ko-KR" sz="2000" dirty="0"/>
              <a:t>57%</a:t>
            </a:r>
            <a:r>
              <a:rPr kumimoji="1" lang="ko-KR" altLang="en-US" sz="2000" dirty="0"/>
              <a:t> 감소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300914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DD8149-D450-BD19-CABC-09FD7095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DES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903E0C7-484A-F99F-208F-95D73455C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ore-KR" sz="2400" dirty="0"/>
              <a:t>NIST(National Institute of Standards and Technology)</a:t>
            </a:r>
            <a:r>
              <a:rPr lang="ko-KR" altLang="en-US" sz="2400" dirty="0"/>
              <a:t>가 발표한 대칭 키 블록암호</a:t>
            </a:r>
            <a:endParaRPr lang="en-US" altLang="ko-KR" sz="2400" dirty="0"/>
          </a:p>
          <a:p>
            <a:r>
              <a:rPr lang="en-US" altLang="ko-KR" sz="2400" dirty="0"/>
              <a:t>16</a:t>
            </a:r>
            <a:r>
              <a:rPr lang="ko-KR" altLang="en-US" sz="2400" dirty="0"/>
              <a:t> 라운드의 </a:t>
            </a:r>
            <a:r>
              <a:rPr lang="en-US" altLang="ko-Kore-KR" sz="2400" dirty="0"/>
              <a:t>Feistel </a:t>
            </a:r>
            <a:r>
              <a:rPr lang="ko-Kore-KR" altLang="en-US" sz="2400" dirty="0"/>
              <a:t>암호</a:t>
            </a:r>
            <a:endParaRPr lang="en-US" altLang="ko-Kore-KR" sz="2400" dirty="0"/>
          </a:p>
          <a:p>
            <a:r>
              <a:rPr lang="en-US" altLang="ko-Kore-KR" sz="2400" dirty="0"/>
              <a:t>Block size : 64bit</a:t>
            </a:r>
          </a:p>
          <a:p>
            <a:r>
              <a:rPr lang="en-US" altLang="ko-Kore-KR" sz="2400" dirty="0"/>
              <a:t>Key length : 56bit</a:t>
            </a:r>
          </a:p>
          <a:p>
            <a:r>
              <a:rPr lang="en-US" altLang="ko-Kore-KR" sz="2400" dirty="0"/>
              <a:t>Initial/Final Permutation, Round function, Round-key generator</a:t>
            </a:r>
            <a:r>
              <a:rPr lang="ko-KR" altLang="en-US" sz="2400" dirty="0"/>
              <a:t> 로 구성</a:t>
            </a:r>
            <a:endParaRPr lang="ko-Kore-KR" altLang="en-US" sz="2400" dirty="0"/>
          </a:p>
        </p:txBody>
      </p:sp>
      <p:pic>
        <p:nvPicPr>
          <p:cNvPr id="1026" name="Picture 2" descr="Data Encryption Standard">
            <a:extLst>
              <a:ext uri="{FF2B5EF4-FFF2-40B4-BE49-F238E27FC236}">
                <a16:creationId xmlns:a16="http://schemas.microsoft.com/office/drawing/2014/main" id="{56D68A0F-6F22-5051-BEA1-1EFFB635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219" y="3429000"/>
            <a:ext cx="3846861" cy="322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D868-A6CA-91C9-B016-DFE8963A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DES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CD959-17D3-6F42-E598-CC82FFD41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Permutation : Initial, Final</a:t>
            </a:r>
            <a:endParaRPr kumimoji="1" lang="ko-Kore-KR" altLang="en-US" dirty="0"/>
          </a:p>
        </p:txBody>
      </p:sp>
      <p:pic>
        <p:nvPicPr>
          <p:cNvPr id="2050" name="Picture 2" descr="초기 및 최종 순열">
            <a:extLst>
              <a:ext uri="{FF2B5EF4-FFF2-40B4-BE49-F238E27FC236}">
                <a16:creationId xmlns:a16="http://schemas.microsoft.com/office/drawing/2014/main" id="{909B7D14-62DB-137A-72AB-C325F22C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2062826"/>
            <a:ext cx="6020412" cy="378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7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31DE3-9C40-BCF7-84D7-6A05CD8E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endParaRPr kumimoji="1" lang="ko-Kore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996FBC0-499E-6067-509D-E229A053E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kumimoji="1" lang="en-US" altLang="ko-Kore-KR" dirty="0"/>
              <a:t>Round function</a:t>
            </a:r>
            <a:endParaRPr kumimoji="1" lang="ko-Kore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3076" name="Picture 4" descr="Step 3 in DES">
            <a:extLst>
              <a:ext uri="{FF2B5EF4-FFF2-40B4-BE49-F238E27FC236}">
                <a16:creationId xmlns:a16="http://schemas.microsoft.com/office/drawing/2014/main" id="{DFEA138E-31CE-AFF0-9E03-2B9EA5F0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51" y="1795840"/>
            <a:ext cx="4581251" cy="471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라운드 함수">
            <a:extLst>
              <a:ext uri="{FF2B5EF4-FFF2-40B4-BE49-F238E27FC236}">
                <a16:creationId xmlns:a16="http://schemas.microsoft.com/office/drawing/2014/main" id="{AD081A96-AA12-D341-3C0E-53D86E8E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13" y="1931220"/>
            <a:ext cx="4113311" cy="44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3DF9248C-D858-3F31-DE45-2922D605342E}"/>
              </a:ext>
            </a:extLst>
          </p:cNvPr>
          <p:cNvSpPr/>
          <p:nvPr/>
        </p:nvSpPr>
        <p:spPr>
          <a:xfrm>
            <a:off x="6447871" y="3962299"/>
            <a:ext cx="536028" cy="383717"/>
          </a:xfrm>
          <a:prstGeom prst="rightArrow">
            <a:avLst>
              <a:gd name="adj1" fmla="val 50000"/>
              <a:gd name="adj2" fmla="val 69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553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라운드 함수">
            <a:extLst>
              <a:ext uri="{FF2B5EF4-FFF2-40B4-BE49-F238E27FC236}">
                <a16:creationId xmlns:a16="http://schemas.microsoft.com/office/drawing/2014/main" id="{9393B324-048C-75D6-E5AB-28F1A1B62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4" y="1849816"/>
            <a:ext cx="4113311" cy="44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331DE3-9C40-BCF7-84D7-6A05CD8E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endParaRPr kumimoji="1" lang="ko-Kore-KR" altLang="en-US" dirty="0"/>
          </a:p>
        </p:txBody>
      </p:sp>
      <p:pic>
        <p:nvPicPr>
          <p:cNvPr id="5122" name="Picture 2" descr="순열 논리">
            <a:extLst>
              <a:ext uri="{FF2B5EF4-FFF2-40B4-BE49-F238E27FC236}">
                <a16:creationId xmlns:a16="http://schemas.microsoft.com/office/drawing/2014/main" id="{819EF059-D584-755A-688C-D1D254D1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04" y="1975944"/>
            <a:ext cx="7574776" cy="9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DA3AE7-B9E2-3196-CABD-2D97EB20925A}"/>
              </a:ext>
            </a:extLst>
          </p:cNvPr>
          <p:cNvSpPr/>
          <p:nvPr/>
        </p:nvSpPr>
        <p:spPr>
          <a:xfrm>
            <a:off x="683172" y="2246806"/>
            <a:ext cx="2806263" cy="990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353E5A3-EE6A-4B35-35FA-F0C49E5AC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kumimoji="1" lang="en-US" altLang="ko-Kore-KR" dirty="0"/>
              <a:t>Round function : Expansion P-box</a:t>
            </a:r>
            <a:endParaRPr kumimoji="1" lang="ko-Kore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124" name="Picture 4" descr="DES 사양">
            <a:extLst>
              <a:ext uri="{FF2B5EF4-FFF2-40B4-BE49-F238E27FC236}">
                <a16:creationId xmlns:a16="http://schemas.microsoft.com/office/drawing/2014/main" id="{D62E836C-A386-EC5C-5EB5-6CC8BB67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46" y="3607897"/>
            <a:ext cx="4378337" cy="225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27AE1-FD1D-4C70-5616-B4244AFA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ED680-6833-DFF5-DCD7-3232A2BBF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Round function : S-box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pic>
        <p:nvPicPr>
          <p:cNvPr id="5" name="Picture 2" descr="라운드 함수">
            <a:extLst>
              <a:ext uri="{FF2B5EF4-FFF2-40B4-BE49-F238E27FC236}">
                <a16:creationId xmlns:a16="http://schemas.microsoft.com/office/drawing/2014/main" id="{736754EA-26EF-0519-B8EA-66F8E47C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4" y="1849816"/>
            <a:ext cx="4113311" cy="44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-박스 규칙">
            <a:extLst>
              <a:ext uri="{FF2B5EF4-FFF2-40B4-BE49-F238E27FC236}">
                <a16:creationId xmlns:a16="http://schemas.microsoft.com/office/drawing/2014/main" id="{9DF47B4E-F871-299B-68FA-D2AF42DC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85" y="2095496"/>
            <a:ext cx="3361071" cy="266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CC97-C966-D31B-38DD-80A9A6A42C2D}"/>
              </a:ext>
            </a:extLst>
          </p:cNvPr>
          <p:cNvSpPr/>
          <p:nvPr/>
        </p:nvSpPr>
        <p:spPr>
          <a:xfrm>
            <a:off x="683172" y="3773214"/>
            <a:ext cx="2806263" cy="1124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60F704-565D-5C66-3D21-70F95810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748" y="4966498"/>
            <a:ext cx="5845746" cy="178990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6150" name="Picture 6" descr="Data Encryption Standard | Tutorialspoint">
            <a:extLst>
              <a:ext uri="{FF2B5EF4-FFF2-40B4-BE49-F238E27FC236}">
                <a16:creationId xmlns:a16="http://schemas.microsoft.com/office/drawing/2014/main" id="{99C89A44-AE2F-61D7-664D-6413F82F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34" y="101600"/>
            <a:ext cx="6784417" cy="179100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31DE3-9C40-BCF7-84D7-6A05CD8E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endParaRPr kumimoji="1" lang="ko-Kore-KR" altLang="en-US" dirty="0"/>
          </a:p>
        </p:txBody>
      </p:sp>
      <p:pic>
        <p:nvPicPr>
          <p:cNvPr id="5" name="Picture 2" descr="라운드 함수">
            <a:extLst>
              <a:ext uri="{FF2B5EF4-FFF2-40B4-BE49-F238E27FC236}">
                <a16:creationId xmlns:a16="http://schemas.microsoft.com/office/drawing/2014/main" id="{C435A6C8-79E7-F72D-6889-2F51CC9CD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4" y="1849816"/>
            <a:ext cx="4113311" cy="44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996FBC0-499E-6067-509D-E229A053E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kumimoji="1" lang="en-US" altLang="ko-Kore-KR" dirty="0"/>
              <a:t>Round function : Straight P-box</a:t>
            </a:r>
            <a:endParaRPr kumimoji="1" lang="ko-Kore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C99D95-F3F5-26E0-6E5A-9144E6655B5C}"/>
              </a:ext>
            </a:extLst>
          </p:cNvPr>
          <p:cNvSpPr/>
          <p:nvPr/>
        </p:nvSpPr>
        <p:spPr>
          <a:xfrm flipV="1">
            <a:off x="683172" y="4614041"/>
            <a:ext cx="2806263" cy="109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Picture 4" descr="직선 순열">
            <a:extLst>
              <a:ext uri="{FF2B5EF4-FFF2-40B4-BE49-F238E27FC236}">
                <a16:creationId xmlns:a16="http://schemas.microsoft.com/office/drawing/2014/main" id="{C92FD41B-FCE2-32F6-8E51-A1145344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66" y="3177135"/>
            <a:ext cx="5538451" cy="155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5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D4505-8AED-6496-2EFC-F28E71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B052B-002F-44C4-2995-C940DDB59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Key Generation</a:t>
            </a:r>
            <a:endParaRPr kumimoji="1" lang="ko-Kore-KR" altLang="en-US" dirty="0"/>
          </a:p>
        </p:txBody>
      </p:sp>
      <p:pic>
        <p:nvPicPr>
          <p:cNvPr id="10242" name="Picture 2" descr="S-DES : 네이버 블로그">
            <a:extLst>
              <a:ext uri="{FF2B5EF4-FFF2-40B4-BE49-F238E27FC236}">
                <a16:creationId xmlns:a16="http://schemas.microsoft.com/office/drawing/2014/main" id="{413BA365-00CA-5FAB-1961-DC270452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9" y="1212076"/>
            <a:ext cx="3150038" cy="548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4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729C-44CE-D1AB-C0A2-22F3C00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CB6AD-8908-D87E-E6AB-43E5B450F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S-Box1 (Version 1)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2BA86B-964E-0380-A60A-4EB2C46C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695176"/>
            <a:ext cx="6515100" cy="414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16E182-FF74-E33D-858B-A96307C33744}"/>
              </a:ext>
            </a:extLst>
          </p:cNvPr>
          <p:cNvSpPr txBox="1"/>
          <p:nvPr/>
        </p:nvSpPr>
        <p:spPr>
          <a:xfrm>
            <a:off x="3983042" y="244365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input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qubit (6)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82940-D0EB-BC1F-3C5B-8BC7AAC3ADA1}"/>
              </a:ext>
            </a:extLst>
          </p:cNvPr>
          <p:cNvSpPr txBox="1"/>
          <p:nvPr/>
        </p:nvSpPr>
        <p:spPr>
          <a:xfrm>
            <a:off x="3983042" y="340835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output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qubit (4)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64813-FD75-D8E4-C621-180A7AA28614}"/>
              </a:ext>
            </a:extLst>
          </p:cNvPr>
          <p:cNvSpPr txBox="1"/>
          <p:nvPr/>
        </p:nvSpPr>
        <p:spPr>
          <a:xfrm>
            <a:off x="7644987" y="478220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rgbClr val="FF0000"/>
                </a:solidFill>
              </a:rPr>
              <a:t>anclia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qubit (63)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0685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11142</TotalTime>
  <Words>311</Words>
  <Application>Microsoft Macintosh PowerPoint</Application>
  <PresentationFormat>와이드스크린</PresentationFormat>
  <Paragraphs>129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CryptoCraft 테마</vt:lpstr>
      <vt:lpstr>제목 테마</vt:lpstr>
      <vt:lpstr>DES algorithm &amp; 양자회로 구현  https://youtu.be/M8YRDcw7C8A</vt:lpstr>
      <vt:lpstr>DES</vt:lpstr>
      <vt:lpstr>DES</vt:lpstr>
      <vt:lpstr>DES</vt:lpstr>
      <vt:lpstr>DES</vt:lpstr>
      <vt:lpstr>DES</vt:lpstr>
      <vt:lpstr>DES</vt:lpstr>
      <vt:lpstr>DES</vt:lpstr>
      <vt:lpstr>DES 양자회로</vt:lpstr>
      <vt:lpstr>DES 양자회로</vt:lpstr>
      <vt:lpstr>DES 양자회로</vt:lpstr>
      <vt:lpstr>DES 양자회로</vt:lpstr>
      <vt:lpstr>Triple-DES (TDES)</vt:lpstr>
      <vt:lpstr>DES 양자회로</vt:lpstr>
      <vt:lpstr>DES 양자회로</vt:lpstr>
      <vt:lpstr>DES 양자회로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102</cp:revision>
  <dcterms:created xsi:type="dcterms:W3CDTF">2019-03-05T04:29:07Z</dcterms:created>
  <dcterms:modified xsi:type="dcterms:W3CDTF">2023-07-23T17:17:58Z</dcterms:modified>
</cp:coreProperties>
</file>