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5" y="1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5C68A2-B1B4-429D-A94C-E1A96B086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61F546-19C9-4187-96CB-E5083DE2A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0CA487-BBA5-4461-94EF-A922656C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7BB73-35E5-41F7-AE37-777A030CC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FBECCE-40EC-40AD-809B-384638338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075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D1CC8-03F0-43B3-AFFB-02FC5742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E9FEF6-B379-4198-9533-902A8394E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70FF25-6110-41DA-B2EC-DCC5873E8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18730E-90D4-4D84-86A9-4510A3030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E49D7B-E0F3-4385-9474-7D916E47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43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1867939-B951-4FA1-98D1-127F9B0B84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761D11-87DA-4B29-9CFE-5CD757F11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70704A-C865-4FF0-87B0-5A4C28A78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A3A77-6F42-4432-B7F2-8B12E245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32DEFA-E0AA-4E45-8617-49A6BBF50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621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85209-FE6A-4957-803F-9ED9FD7A8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997DA-18DA-4926-A89E-5B77C48FE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F4A65-4430-4346-90AA-17946CE7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9AA39B-2776-48AC-817E-3009BDD01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DFB316-560E-46C6-B318-44DCC73E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8704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BD600-E54F-49CF-BDFD-D6137E6F7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75EC5-4EEC-4480-9034-76CABF85B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5AB81-1E3B-40B3-B9D6-1E44A14B0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9C8BE3-BF18-45AE-9B2A-71C3EDBCE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D6F3C-3569-462A-8A4E-53F8DFCB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806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8E2E-DC4D-48B9-8978-0CCFD4E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362436-68CF-420E-8444-D6B01E35A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8956E5-FA27-4829-9366-1C5F4450B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04E7B5-2E56-45A3-A89C-5F7F1D27E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334E87-DDE9-4D5A-9793-03FA69B9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0DBB9E-0FC9-472A-9542-633B2C0EA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228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DD9BDA-00D4-4BFD-8BE8-698E8EAF8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23A9B-40DD-4483-AF50-52339A314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9DBE-EA89-41A4-978C-2ACF0BF7A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9C133D-9205-4110-BA9D-51EAB5F030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99BD6AD-1811-4662-A004-120AF5686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EC5657-A067-43D8-AB80-EBEFC0E1E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B23D4-B24B-4027-95B1-8B9FB0FD2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FCDBDD-1F6D-46EA-80B0-94A0D2E8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103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F632DE-CDD5-4B7D-9D67-04BFCB7B9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3244D1-0DD9-4530-870C-50E6CB2D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938B66E-3EB1-473E-BEAE-84CCA7E4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8D454C-44B5-427C-A856-8951D9AC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252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4EB1942-419B-4F53-A812-B6DAE049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66153EE-323E-40B8-AD42-BE59E23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DF2213-DC13-4AF4-AAF0-F1286229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9520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A0F09A-D5B3-4D40-AC13-94812C3BD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11DDF0-CE66-4503-A627-6373A4700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1E95C3-CC39-4319-BCC4-13E658EB0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B27E63-10BF-4D95-A015-E0708413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8EE8C4-C978-4B8F-B8D0-63C9DBF7F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103D2-D20C-4CD7-81E2-FA3325C7D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94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71E89-A485-4D95-9339-07B978B3C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EF66CA-004E-4642-B3F0-D01EE3ADD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A368E6-A328-4FC0-B7D1-1CA0C3068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C7ABF6-98B8-42A1-BFF6-438B1A0F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B8174B-E0CA-4E3B-8264-F216D0CE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9CF504-4F57-44DE-B867-CE0FCF91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44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1F0C001-B4BB-4A40-BA48-D4D8789E0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5E9660-2FB7-4DB2-9FC3-D9EE380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E3D34A-38D6-4380-B60D-2C2ADAF40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232F1DB-580D-4C78-9091-578679FDEF2F}" type="datetimeFigureOut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2019-02-20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452890-46FB-4DEC-BAE7-020D5ABB68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E79BA-9731-4F67-B609-1A856A73BE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A0FA2C-B88F-48AF-834A-4AC442F3DFC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3912D9-0639-4310-A2CA-2BB78093F8BC}"/>
              </a:ext>
            </a:extLst>
          </p:cNvPr>
          <p:cNvSpPr txBox="1"/>
          <p:nvPr userDrawn="1"/>
        </p:nvSpPr>
        <p:spPr>
          <a:xfrm>
            <a:off x="9580388" y="6560178"/>
            <a:ext cx="26116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>
                <a:ln>
                  <a:noFill/>
                </a:ln>
                <a:solidFill>
                  <a:srgbClr val="162337"/>
                </a:solidFill>
                <a:effectLst/>
                <a:uLnTx/>
                <a:uFillTx/>
                <a:latin typeface="Arial"/>
                <a:cs typeface="+mn-cs"/>
              </a:rPr>
              <a:t>Copyrightⓒ. Saebyeol Yu. All Rights Reserved.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srgbClr val="162337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429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BF66C9-389A-4026-9371-184A472A67DE}"/>
              </a:ext>
            </a:extLst>
          </p:cNvPr>
          <p:cNvSpPr txBox="1"/>
          <p:nvPr/>
        </p:nvSpPr>
        <p:spPr>
          <a:xfrm>
            <a:off x="666750" y="2767280"/>
            <a:ext cx="1125737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Masking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8000" b="1" dirty="0">
              <a:solidFill>
                <a:prstClr val="white"/>
              </a:solidFill>
              <a:latin typeface="Arial"/>
            </a:endParaRPr>
          </a:p>
          <a:p>
            <a:pPr lvl="0">
              <a:defRPr/>
            </a:pPr>
            <a:r>
              <a:rPr lang="en-US" altLang="ko-KR" sz="3200" b="1" dirty="0">
                <a:solidFill>
                  <a:schemeClr val="bg1"/>
                </a:solidFill>
              </a:rPr>
              <a:t>https://www.youtube.com/watch?v=ddDQ8Q_OzFw&amp;t=2s</a:t>
            </a:r>
            <a:endParaRPr kumimoji="0" lang="ko-KR" altLang="en-US" sz="1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43AF3E0C-50E1-4D59-8AA5-0A4E96A881F6}"/>
              </a:ext>
            </a:extLst>
          </p:cNvPr>
          <p:cNvGrpSpPr/>
          <p:nvPr/>
        </p:nvGrpSpPr>
        <p:grpSpPr>
          <a:xfrm>
            <a:off x="468212" y="1195895"/>
            <a:ext cx="5627788" cy="909665"/>
            <a:chOff x="819150" y="1440130"/>
            <a:chExt cx="6717788" cy="1085850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B699DAC-6416-48D0-8F58-630E20F921F8}"/>
                </a:ext>
              </a:extLst>
            </p:cNvPr>
            <p:cNvGrpSpPr/>
            <p:nvPr/>
          </p:nvGrpSpPr>
          <p:grpSpPr>
            <a:xfrm>
              <a:off x="2498597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E3DD98A-B3C2-45C5-A649-4366B037944C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5" name="이등변 삼각형 4">
                  <a:extLst>
                    <a:ext uri="{FF2B5EF4-FFF2-40B4-BE49-F238E27FC236}">
                      <a16:creationId xmlns:a16="http://schemas.microsoft.com/office/drawing/2014/main" id="{EF648199-F37D-4DA9-9B26-9DE690E859B3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6" name="이등변 삼각형 5">
                  <a:extLst>
                    <a:ext uri="{FF2B5EF4-FFF2-40B4-BE49-F238E27FC236}">
                      <a16:creationId xmlns:a16="http://schemas.microsoft.com/office/drawing/2014/main" id="{4853E4E6-4ACF-43C6-A93D-80E2D1775B4D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34D5BAE6-862E-4A92-9066-1F9252A1E388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9" name="이등변 삼각형 8">
                  <a:extLst>
                    <a:ext uri="{FF2B5EF4-FFF2-40B4-BE49-F238E27FC236}">
                      <a16:creationId xmlns:a16="http://schemas.microsoft.com/office/drawing/2014/main" id="{D9CC29DB-A5DA-4F71-94B1-4529AE54369D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10" name="이등변 삼각형 9">
                  <a:extLst>
                    <a:ext uri="{FF2B5EF4-FFF2-40B4-BE49-F238E27FC236}">
                      <a16:creationId xmlns:a16="http://schemas.microsoft.com/office/drawing/2014/main" id="{5F1AAED3-E599-42D9-ADA8-99E4DA037C74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96DAF32-A4DB-4DB0-BE14-F6792EAF3D89}"/>
                </a:ext>
              </a:extLst>
            </p:cNvPr>
            <p:cNvGrpSpPr/>
            <p:nvPr/>
          </p:nvGrpSpPr>
          <p:grpSpPr>
            <a:xfrm>
              <a:off x="819150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07745CA9-010F-41CC-9E39-AF51B814E5E7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844C5BA8-C5CD-40A7-952C-A53D7A3B7FB0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4" name="이등변 삼각형 33">
                  <a:extLst>
                    <a:ext uri="{FF2B5EF4-FFF2-40B4-BE49-F238E27FC236}">
                      <a16:creationId xmlns:a16="http://schemas.microsoft.com/office/drawing/2014/main" id="{0E1327D6-3B8A-451C-9D25-3BD4791F2981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0A8638B-AD0E-40AA-8165-40F5F92962E2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1" name="이등변 삼각형 30">
                  <a:extLst>
                    <a:ext uri="{FF2B5EF4-FFF2-40B4-BE49-F238E27FC236}">
                      <a16:creationId xmlns:a16="http://schemas.microsoft.com/office/drawing/2014/main" id="{A673874D-6D0C-425D-B5FC-8C29FA607084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2" name="이등변 삼각형 31">
                  <a:extLst>
                    <a:ext uri="{FF2B5EF4-FFF2-40B4-BE49-F238E27FC236}">
                      <a16:creationId xmlns:a16="http://schemas.microsoft.com/office/drawing/2014/main" id="{031395FE-752F-47DC-B79E-D5334F871531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186F52D8-5FFB-4A45-ACDE-2814904C5699}"/>
                </a:ext>
              </a:extLst>
            </p:cNvPr>
            <p:cNvGrpSpPr/>
            <p:nvPr/>
          </p:nvGrpSpPr>
          <p:grpSpPr>
            <a:xfrm>
              <a:off x="4178043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CFEC7B23-24B7-4A79-AF82-AC3B30EA4CD5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0" name="이등변 삼각형 39">
                  <a:extLst>
                    <a:ext uri="{FF2B5EF4-FFF2-40B4-BE49-F238E27FC236}">
                      <a16:creationId xmlns:a16="http://schemas.microsoft.com/office/drawing/2014/main" id="{CBBEE241-BC23-4CFC-992C-CE7F253A87BA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1" name="이등변 삼각형 40">
                  <a:extLst>
                    <a:ext uri="{FF2B5EF4-FFF2-40B4-BE49-F238E27FC236}">
                      <a16:creationId xmlns:a16="http://schemas.microsoft.com/office/drawing/2014/main" id="{60E8182E-490F-47C0-BD84-0F64E32D0478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CEDB02EE-C7C5-4DDA-BCC0-B0CD1DAF0989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38" name="이등변 삼각형 37">
                  <a:extLst>
                    <a:ext uri="{FF2B5EF4-FFF2-40B4-BE49-F238E27FC236}">
                      <a16:creationId xmlns:a16="http://schemas.microsoft.com/office/drawing/2014/main" id="{DF1D39B6-9113-449A-BD7C-DF707E9CAE4C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39" name="이등변 삼각형 38">
                  <a:extLst>
                    <a:ext uri="{FF2B5EF4-FFF2-40B4-BE49-F238E27FC236}">
                      <a16:creationId xmlns:a16="http://schemas.microsoft.com/office/drawing/2014/main" id="{EA859CF1-7BAB-4304-BF79-BC051A9A43A8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A760C894-EB09-47B5-802C-70FA7C70C1FF}"/>
                </a:ext>
              </a:extLst>
            </p:cNvPr>
            <p:cNvGrpSpPr/>
            <p:nvPr/>
          </p:nvGrpSpPr>
          <p:grpSpPr>
            <a:xfrm>
              <a:off x="5857489" y="1440130"/>
              <a:ext cx="1679449" cy="1085850"/>
              <a:chOff x="666750" y="1287730"/>
              <a:chExt cx="1679449" cy="1085850"/>
            </a:xfrm>
          </p:grpSpPr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0811F963-F796-4860-A84C-B4BA4C4E422D}"/>
                  </a:ext>
                </a:extLst>
              </p:cNvPr>
              <p:cNvGrpSpPr/>
              <p:nvPr/>
            </p:nvGrpSpPr>
            <p:grpSpPr>
              <a:xfrm>
                <a:off x="666750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7" name="이등변 삼각형 46">
                  <a:extLst>
                    <a:ext uri="{FF2B5EF4-FFF2-40B4-BE49-F238E27FC236}">
                      <a16:creationId xmlns:a16="http://schemas.microsoft.com/office/drawing/2014/main" id="{114776A6-B070-4234-B16C-A590DA1674E7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8" name="이등변 삼각형 47">
                  <a:extLst>
                    <a:ext uri="{FF2B5EF4-FFF2-40B4-BE49-F238E27FC236}">
                      <a16:creationId xmlns:a16="http://schemas.microsoft.com/office/drawing/2014/main" id="{168BDBDC-6115-409A-8B4E-0931BF4C91AF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E1E688D1-10B2-49D4-90DF-298D5D4D2554}"/>
                  </a:ext>
                </a:extLst>
              </p:cNvPr>
              <p:cNvGrpSpPr/>
              <p:nvPr/>
            </p:nvGrpSpPr>
            <p:grpSpPr>
              <a:xfrm>
                <a:off x="1506474" y="1287730"/>
                <a:ext cx="839725" cy="1085850"/>
                <a:chOff x="1817623" y="1485900"/>
                <a:chExt cx="839725" cy="1085850"/>
              </a:xfrm>
            </p:grpSpPr>
            <p:sp>
              <p:nvSpPr>
                <p:cNvPr id="45" name="이등변 삼각형 44">
                  <a:extLst>
                    <a:ext uri="{FF2B5EF4-FFF2-40B4-BE49-F238E27FC236}">
                      <a16:creationId xmlns:a16="http://schemas.microsoft.com/office/drawing/2014/main" id="{C53DC604-2B17-4936-90BE-D803BFF47088}"/>
                    </a:ext>
                  </a:extLst>
                </p:cNvPr>
                <p:cNvSpPr/>
                <p:nvPr/>
              </p:nvSpPr>
              <p:spPr>
                <a:xfrm rot="10800000">
                  <a:off x="1817624" y="1485900"/>
                  <a:ext cx="839724" cy="723900"/>
                </a:xfrm>
                <a:prstGeom prst="triangl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  <p:sp>
              <p:nvSpPr>
                <p:cNvPr id="46" name="이등변 삼각형 45">
                  <a:extLst>
                    <a:ext uri="{FF2B5EF4-FFF2-40B4-BE49-F238E27FC236}">
                      <a16:creationId xmlns:a16="http://schemas.microsoft.com/office/drawing/2014/main" id="{0B2F94FB-C365-41E7-BD9D-5A78F43A19CA}"/>
                    </a:ext>
                  </a:extLst>
                </p:cNvPr>
                <p:cNvSpPr/>
                <p:nvPr/>
              </p:nvSpPr>
              <p:spPr>
                <a:xfrm>
                  <a:off x="1817623" y="1847850"/>
                  <a:ext cx="839724" cy="723900"/>
                </a:xfrm>
                <a:prstGeom prst="triangle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endParaRPr>
                </a:p>
              </p:txBody>
            </p:sp>
          </p:grpSp>
        </p:grpSp>
      </p:grp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9F19DB60-7F0A-478A-AEA2-FF653056F904}"/>
              </a:ext>
            </a:extLst>
          </p:cNvPr>
          <p:cNvCxnSpPr>
            <a:cxnSpLocks/>
          </p:cNvCxnSpPr>
          <p:nvPr/>
        </p:nvCxnSpPr>
        <p:spPr>
          <a:xfrm>
            <a:off x="719915" y="4090719"/>
            <a:ext cx="67295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6799469" y="1499117"/>
            <a:ext cx="4192621" cy="3738664"/>
            <a:chOff x="6799469" y="1499117"/>
            <a:chExt cx="4192621" cy="3738664"/>
          </a:xfrm>
        </p:grpSpPr>
        <p:sp>
          <p:nvSpPr>
            <p:cNvPr id="4" name="직사각형 3"/>
            <p:cNvSpPr/>
            <p:nvPr/>
          </p:nvSpPr>
          <p:spPr>
            <a:xfrm>
              <a:off x="6799469" y="1627239"/>
              <a:ext cx="4192621" cy="3610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235287" y="1853516"/>
              <a:ext cx="3384264" cy="3384264"/>
            </a:xfrm>
            <a:prstGeom prst="rect">
              <a:avLst/>
            </a:prstGeom>
          </p:spPr>
        </p:pic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F3FB172F-5EEF-4C63-AA97-35597D3A2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0128" y="1499117"/>
              <a:ext cx="3738664" cy="37386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2666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 rot="10800000">
            <a:off x="1843086" y="0"/>
            <a:ext cx="8505825" cy="40481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9" r="-229"/>
          <a:stretch/>
        </p:blipFill>
        <p:spPr>
          <a:xfrm>
            <a:off x="1843087" y="2809875"/>
            <a:ext cx="8505825" cy="4048125"/>
          </a:xfrm>
          <a:prstGeom prst="triangl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B1C086-CA6C-42A9-9DBA-E4B8A7EF00B7}"/>
              </a:ext>
            </a:extLst>
          </p:cNvPr>
          <p:cNvSpPr txBox="1"/>
          <p:nvPr/>
        </p:nvSpPr>
        <p:spPr>
          <a:xfrm>
            <a:off x="3951019" y="743218"/>
            <a:ext cx="42899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Masking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4E1A7-3350-42F6-B54E-976E6AD7B2DB}"/>
              </a:ext>
            </a:extLst>
          </p:cNvPr>
          <p:cNvSpPr txBox="1"/>
          <p:nvPr/>
        </p:nvSpPr>
        <p:spPr>
          <a:xfrm>
            <a:off x="7485050" y="2921168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고차 </a:t>
            </a:r>
            <a:r>
              <a:rPr kumimoji="0" lang="ko-KR" altLang="en-US" sz="6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B5945-B6EC-4A13-90F4-CA95FDFCF0CC}"/>
              </a:ext>
            </a:extLst>
          </p:cNvPr>
          <p:cNvSpPr txBox="1"/>
          <p:nvPr/>
        </p:nvSpPr>
        <p:spPr>
          <a:xfrm>
            <a:off x="1601785" y="2921168"/>
            <a:ext cx="2863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PART </a:t>
            </a:r>
            <a:r>
              <a:rPr kumimoji="0" lang="en-US" altLang="ko-KR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3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>
            <a:off x="1843086" y="2809874"/>
            <a:ext cx="8505825" cy="4048125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573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49167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r>
              <a:rPr kumimoji="0" lang="ko-KR" altLang="en-US" sz="4400" b="1" i="0" u="none" strike="noStrike" kern="1200" cap="none" spc="1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파훼법</a:t>
            </a:r>
            <a:endParaRPr kumimoji="0" lang="ko-KR" altLang="en-US" sz="4400" b="1" i="0" u="none" strike="noStrike" kern="1200" cap="none" spc="1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328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4184159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r>
              <a:rPr kumimoji="0" lang="ko-KR" altLang="en-US" sz="4400" b="1" i="0" u="none" strike="noStrike" kern="1200" cap="none" spc="1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기본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/>
            </a:r>
            <a:b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</a:b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: P    M</a:t>
            </a:r>
            <a:endParaRPr kumimoji="0" lang="en-US" altLang="ko-KR" sz="4400" b="1" i="0" u="none" strike="noStrike" kern="1200" cap="none" spc="1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6658983" y="1151068"/>
            <a:ext cx="753036" cy="3539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766560" y="1290918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66560" y="1970446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0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6766560" y="2649974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777317" y="3329502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0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777317" y="4007234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0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209877" y="1151068"/>
            <a:ext cx="753036" cy="3539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317454" y="1290918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317454" y="1970446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317454" y="2649974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0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328211" y="3329502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0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8328211" y="4007234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2161736" y="4511179"/>
            <a:ext cx="571257" cy="571257"/>
          </a:xfrm>
          <a:prstGeom prst="ellipse">
            <a:avLst/>
          </a:prstGeom>
          <a:solidFill>
            <a:schemeClr val="accent6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덧셈 기호 14"/>
          <p:cNvSpPr/>
          <p:nvPr/>
        </p:nvSpPr>
        <p:spPr>
          <a:xfrm>
            <a:off x="2130015" y="4455258"/>
            <a:ext cx="634701" cy="683100"/>
          </a:xfrm>
          <a:prstGeom prst="mathPlus">
            <a:avLst>
              <a:gd name="adj1" fmla="val 3181"/>
            </a:avLst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7553108" y="2564249"/>
            <a:ext cx="571257" cy="571257"/>
          </a:xfrm>
          <a:prstGeom prst="ellipse">
            <a:avLst/>
          </a:prstGeom>
          <a:solidFill>
            <a:schemeClr val="accent6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8" name="덧셈 기호 17"/>
          <p:cNvSpPr/>
          <p:nvPr/>
        </p:nvSpPr>
        <p:spPr>
          <a:xfrm>
            <a:off x="7521387" y="2508328"/>
            <a:ext cx="634701" cy="683100"/>
          </a:xfrm>
          <a:prstGeom prst="mathPlus">
            <a:avLst>
              <a:gd name="adj1" fmla="val 3181"/>
            </a:avLst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325496" y="301214"/>
            <a:ext cx="1441525" cy="68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평문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7876389" y="311992"/>
            <a:ext cx="1441525" cy="68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난수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449260" y="1154997"/>
            <a:ext cx="753036" cy="35392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0556837" y="1294847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0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556837" y="1974375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0556837" y="2653903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567594" y="3333431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0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0567594" y="4011163"/>
            <a:ext cx="537882" cy="53788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  <a:endParaRPr kumimoji="0" lang="ko-KR" alt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0115772" y="315921"/>
            <a:ext cx="1441525" cy="688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결과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9254266" y="2617902"/>
            <a:ext cx="928741" cy="39230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48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115355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따라서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다음의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취약점이 존재 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-&gt; 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고차 전력 분석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21" name="그룹 20"/>
          <p:cNvGrpSpPr/>
          <p:nvPr/>
        </p:nvGrpSpPr>
        <p:grpSpPr>
          <a:xfrm>
            <a:off x="2409712" y="4928592"/>
            <a:ext cx="634701" cy="683100"/>
            <a:chOff x="2130013" y="4455257"/>
            <a:chExt cx="634701" cy="683100"/>
          </a:xfrm>
        </p:grpSpPr>
        <p:sp>
          <p:nvSpPr>
            <p:cNvPr id="16" name="타원 15"/>
            <p:cNvSpPr/>
            <p:nvPr/>
          </p:nvSpPr>
          <p:spPr>
            <a:xfrm>
              <a:off x="2161736" y="4511179"/>
              <a:ext cx="571257" cy="571257"/>
            </a:xfrm>
            <a:prstGeom prst="ellipse">
              <a:avLst/>
            </a:prstGeom>
            <a:solidFill>
              <a:schemeClr val="accent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5" name="덧셈 기호 14"/>
            <p:cNvSpPr/>
            <p:nvPr/>
          </p:nvSpPr>
          <p:spPr>
            <a:xfrm>
              <a:off x="2130013" y="4455257"/>
              <a:ext cx="634701" cy="683100"/>
            </a:xfrm>
            <a:prstGeom prst="mathPlus">
              <a:avLst>
                <a:gd name="adj1" fmla="val 3181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0" name="직사각형 29"/>
          <p:cNvSpPr/>
          <p:nvPr/>
        </p:nvSpPr>
        <p:spPr>
          <a:xfrm>
            <a:off x="247426" y="4840632"/>
            <a:ext cx="1807285" cy="85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P1          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952053" y="5067807"/>
            <a:ext cx="403412" cy="434174"/>
            <a:chOff x="2130013" y="4455257"/>
            <a:chExt cx="634701" cy="683100"/>
          </a:xfrm>
        </p:grpSpPr>
        <p:sp>
          <p:nvSpPr>
            <p:cNvPr id="32" name="타원 31"/>
            <p:cNvSpPr/>
            <p:nvPr/>
          </p:nvSpPr>
          <p:spPr>
            <a:xfrm>
              <a:off x="2161736" y="4511179"/>
              <a:ext cx="571257" cy="571257"/>
            </a:xfrm>
            <a:prstGeom prst="ellipse">
              <a:avLst/>
            </a:prstGeom>
            <a:solidFill>
              <a:schemeClr val="accent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3" name="덧셈 기호 32"/>
            <p:cNvSpPr/>
            <p:nvPr/>
          </p:nvSpPr>
          <p:spPr>
            <a:xfrm>
              <a:off x="2130013" y="4455257"/>
              <a:ext cx="634701" cy="683100"/>
            </a:xfrm>
            <a:prstGeom prst="mathPlus">
              <a:avLst>
                <a:gd name="adj1" fmla="val 3181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3399414" y="4840632"/>
            <a:ext cx="1807285" cy="85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P2          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4104041" y="5067807"/>
            <a:ext cx="403412" cy="434174"/>
            <a:chOff x="2130013" y="4455257"/>
            <a:chExt cx="634701" cy="683100"/>
          </a:xfrm>
        </p:grpSpPr>
        <p:sp>
          <p:nvSpPr>
            <p:cNvPr id="36" name="타원 35"/>
            <p:cNvSpPr/>
            <p:nvPr/>
          </p:nvSpPr>
          <p:spPr>
            <a:xfrm>
              <a:off x="2161736" y="4511179"/>
              <a:ext cx="571257" cy="571257"/>
            </a:xfrm>
            <a:prstGeom prst="ellipse">
              <a:avLst/>
            </a:prstGeom>
            <a:solidFill>
              <a:schemeClr val="accent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7" name="덧셈 기호 36"/>
            <p:cNvSpPr/>
            <p:nvPr/>
          </p:nvSpPr>
          <p:spPr>
            <a:xfrm>
              <a:off x="2130013" y="4455257"/>
              <a:ext cx="634701" cy="683100"/>
            </a:xfrm>
            <a:prstGeom prst="mathPlus">
              <a:avLst>
                <a:gd name="adj1" fmla="val 3181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38" name="오른쪽 화살표 37"/>
          <p:cNvSpPr/>
          <p:nvPr/>
        </p:nvSpPr>
        <p:spPr>
          <a:xfrm>
            <a:off x="5561701" y="5067807"/>
            <a:ext cx="349626" cy="39230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176680" y="4840632"/>
            <a:ext cx="1807285" cy="85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P1          P2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6881307" y="5067807"/>
            <a:ext cx="403412" cy="434174"/>
            <a:chOff x="2130013" y="4455257"/>
            <a:chExt cx="634701" cy="683100"/>
          </a:xfrm>
        </p:grpSpPr>
        <p:sp>
          <p:nvSpPr>
            <p:cNvPr id="41" name="타원 40"/>
            <p:cNvSpPr/>
            <p:nvPr/>
          </p:nvSpPr>
          <p:spPr>
            <a:xfrm>
              <a:off x="2161736" y="4511179"/>
              <a:ext cx="571257" cy="571257"/>
            </a:xfrm>
            <a:prstGeom prst="ellipse">
              <a:avLst/>
            </a:prstGeom>
            <a:solidFill>
              <a:schemeClr val="accent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덧셈 기호 41"/>
            <p:cNvSpPr/>
            <p:nvPr/>
          </p:nvSpPr>
          <p:spPr>
            <a:xfrm>
              <a:off x="2130013" y="4455257"/>
              <a:ext cx="634701" cy="683100"/>
            </a:xfrm>
            <a:prstGeom prst="mathPlus">
              <a:avLst>
                <a:gd name="adj1" fmla="val 3181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cxnSp>
        <p:nvCxnSpPr>
          <p:cNvPr id="44" name="직선 연결선 43"/>
          <p:cNvCxnSpPr/>
          <p:nvPr/>
        </p:nvCxnSpPr>
        <p:spPr>
          <a:xfrm flipV="1">
            <a:off x="1441525" y="5103351"/>
            <a:ext cx="333487" cy="35676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4576480" y="5067807"/>
            <a:ext cx="333487" cy="356762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76680" y="5791200"/>
            <a:ext cx="180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취약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24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942676"/>
            <a:ext cx="107179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대응기법으로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여러 </a:t>
            </a: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난수를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적용하는</a:t>
            </a:r>
            <a:r>
              <a:rPr kumimoji="0" lang="en-US" altLang="ko-KR" sz="4400" b="1" i="0" u="none" strike="noStrike" kern="1200" cap="none" spc="1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고차 </a:t>
            </a: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마스킹이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연구됨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2409712" y="2689484"/>
            <a:ext cx="634701" cy="683100"/>
            <a:chOff x="2130013" y="4455257"/>
            <a:chExt cx="634701" cy="683100"/>
          </a:xfrm>
        </p:grpSpPr>
        <p:sp>
          <p:nvSpPr>
            <p:cNvPr id="4" name="타원 3"/>
            <p:cNvSpPr/>
            <p:nvPr/>
          </p:nvSpPr>
          <p:spPr>
            <a:xfrm>
              <a:off x="2161736" y="4511179"/>
              <a:ext cx="571257" cy="571257"/>
            </a:xfrm>
            <a:prstGeom prst="ellipse">
              <a:avLst/>
            </a:prstGeom>
            <a:solidFill>
              <a:schemeClr val="accent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" name="덧셈 기호 4"/>
            <p:cNvSpPr/>
            <p:nvPr/>
          </p:nvSpPr>
          <p:spPr>
            <a:xfrm>
              <a:off x="2130013" y="4455257"/>
              <a:ext cx="634701" cy="683100"/>
            </a:xfrm>
            <a:prstGeom prst="mathPlus">
              <a:avLst>
                <a:gd name="adj1" fmla="val 3181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6" name="직사각형 5"/>
          <p:cNvSpPr/>
          <p:nvPr/>
        </p:nvSpPr>
        <p:spPr>
          <a:xfrm>
            <a:off x="247426" y="2601524"/>
            <a:ext cx="1807285" cy="85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P1          M1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952053" y="2828699"/>
            <a:ext cx="403412" cy="434174"/>
            <a:chOff x="2130013" y="4455257"/>
            <a:chExt cx="634701" cy="683100"/>
          </a:xfrm>
        </p:grpSpPr>
        <p:sp>
          <p:nvSpPr>
            <p:cNvPr id="8" name="타원 7"/>
            <p:cNvSpPr/>
            <p:nvPr/>
          </p:nvSpPr>
          <p:spPr>
            <a:xfrm>
              <a:off x="2161736" y="4511179"/>
              <a:ext cx="571257" cy="571257"/>
            </a:xfrm>
            <a:prstGeom prst="ellipse">
              <a:avLst/>
            </a:prstGeom>
            <a:solidFill>
              <a:schemeClr val="accent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9" name="덧셈 기호 8"/>
            <p:cNvSpPr/>
            <p:nvPr/>
          </p:nvSpPr>
          <p:spPr>
            <a:xfrm>
              <a:off x="2130013" y="4455257"/>
              <a:ext cx="634701" cy="683100"/>
            </a:xfrm>
            <a:prstGeom prst="mathPlus">
              <a:avLst>
                <a:gd name="adj1" fmla="val 3181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3399414" y="2601524"/>
            <a:ext cx="1807285" cy="85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P2          M2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4104041" y="2828699"/>
            <a:ext cx="403412" cy="434174"/>
            <a:chOff x="2130013" y="4455257"/>
            <a:chExt cx="634701" cy="683100"/>
          </a:xfrm>
        </p:grpSpPr>
        <p:sp>
          <p:nvSpPr>
            <p:cNvPr id="12" name="타원 11"/>
            <p:cNvSpPr/>
            <p:nvPr/>
          </p:nvSpPr>
          <p:spPr>
            <a:xfrm>
              <a:off x="2161736" y="4511179"/>
              <a:ext cx="571257" cy="571257"/>
            </a:xfrm>
            <a:prstGeom prst="ellipse">
              <a:avLst/>
            </a:prstGeom>
            <a:solidFill>
              <a:schemeClr val="accent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3" name="덧셈 기호 12"/>
            <p:cNvSpPr/>
            <p:nvPr/>
          </p:nvSpPr>
          <p:spPr>
            <a:xfrm>
              <a:off x="2130013" y="4455257"/>
              <a:ext cx="634701" cy="683100"/>
            </a:xfrm>
            <a:prstGeom prst="mathPlus">
              <a:avLst>
                <a:gd name="adj1" fmla="val 3181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14" name="오른쪽 화살표 13"/>
          <p:cNvSpPr/>
          <p:nvPr/>
        </p:nvSpPr>
        <p:spPr>
          <a:xfrm>
            <a:off x="5561701" y="2828699"/>
            <a:ext cx="349626" cy="39230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176680" y="2601524"/>
            <a:ext cx="4494906" cy="8590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P1          P2           M1           M2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150248" y="2828699"/>
            <a:ext cx="403412" cy="434174"/>
            <a:chOff x="2130013" y="4455257"/>
            <a:chExt cx="634701" cy="683100"/>
          </a:xfrm>
        </p:grpSpPr>
        <p:sp>
          <p:nvSpPr>
            <p:cNvPr id="17" name="타원 16"/>
            <p:cNvSpPr/>
            <p:nvPr/>
          </p:nvSpPr>
          <p:spPr>
            <a:xfrm>
              <a:off x="2161736" y="4511179"/>
              <a:ext cx="571257" cy="571257"/>
            </a:xfrm>
            <a:prstGeom prst="ellipse">
              <a:avLst/>
            </a:prstGeom>
            <a:solidFill>
              <a:schemeClr val="accent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18" name="덧셈 기호 17"/>
            <p:cNvSpPr/>
            <p:nvPr/>
          </p:nvSpPr>
          <p:spPr>
            <a:xfrm>
              <a:off x="2130013" y="4455257"/>
              <a:ext cx="634701" cy="683100"/>
            </a:xfrm>
            <a:prstGeom prst="mathPlus">
              <a:avLst>
                <a:gd name="adj1" fmla="val 3181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120229" y="2823927"/>
            <a:ext cx="403412" cy="434174"/>
            <a:chOff x="2130013" y="4455257"/>
            <a:chExt cx="634701" cy="683100"/>
          </a:xfrm>
        </p:grpSpPr>
        <p:sp>
          <p:nvSpPr>
            <p:cNvPr id="20" name="타원 19"/>
            <p:cNvSpPr/>
            <p:nvPr/>
          </p:nvSpPr>
          <p:spPr>
            <a:xfrm>
              <a:off x="2161736" y="4511179"/>
              <a:ext cx="571257" cy="571257"/>
            </a:xfrm>
            <a:prstGeom prst="ellipse">
              <a:avLst/>
            </a:prstGeom>
            <a:solidFill>
              <a:schemeClr val="accent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1" name="덧셈 기호 20"/>
            <p:cNvSpPr/>
            <p:nvPr/>
          </p:nvSpPr>
          <p:spPr>
            <a:xfrm>
              <a:off x="2130013" y="4455257"/>
              <a:ext cx="634701" cy="683100"/>
            </a:xfrm>
            <a:prstGeom prst="mathPlus">
              <a:avLst>
                <a:gd name="adj1" fmla="val 3181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194201" y="2820127"/>
            <a:ext cx="403412" cy="434174"/>
            <a:chOff x="2130013" y="4455257"/>
            <a:chExt cx="634701" cy="683100"/>
          </a:xfrm>
        </p:grpSpPr>
        <p:sp>
          <p:nvSpPr>
            <p:cNvPr id="23" name="타원 22"/>
            <p:cNvSpPr/>
            <p:nvPr/>
          </p:nvSpPr>
          <p:spPr>
            <a:xfrm>
              <a:off x="2161736" y="4511179"/>
              <a:ext cx="571257" cy="571257"/>
            </a:xfrm>
            <a:prstGeom prst="ellipse">
              <a:avLst/>
            </a:prstGeom>
            <a:solidFill>
              <a:schemeClr val="accent6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24" name="덧셈 기호 23"/>
            <p:cNvSpPr/>
            <p:nvPr/>
          </p:nvSpPr>
          <p:spPr>
            <a:xfrm>
              <a:off x="2130013" y="4455257"/>
              <a:ext cx="634701" cy="683100"/>
            </a:xfrm>
            <a:prstGeom prst="mathPlus">
              <a:avLst>
                <a:gd name="adj1" fmla="val 3181"/>
              </a:avLst>
            </a:prstGeom>
            <a:solidFill>
              <a:schemeClr val="bg1"/>
            </a:solidFill>
            <a:ln w="317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6176680" y="3552092"/>
            <a:ext cx="4494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안전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4143076"/>
            <a:ext cx="891622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하지만 상관관계를 완전히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지우는 것은 불가능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805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6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고차마스킹</a:t>
            </a:r>
            <a:r>
              <a:rPr kumimoji="0" lang="ko-KR" altLang="en-US" sz="1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고려사항</a:t>
            </a:r>
            <a:endParaRPr kumimoji="0" lang="ko-KR" altLang="en-US" sz="18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12F29-CEF6-4AD2-8494-C24A4FB08E0E}"/>
              </a:ext>
            </a:extLst>
          </p:cNvPr>
          <p:cNvSpPr/>
          <p:nvPr/>
        </p:nvSpPr>
        <p:spPr>
          <a:xfrm>
            <a:off x="1057275" y="1133475"/>
            <a:ext cx="3130527" cy="2512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B100B4-690E-4530-9936-3A829F45D95D}"/>
              </a:ext>
            </a:extLst>
          </p:cNvPr>
          <p:cNvSpPr/>
          <p:nvPr/>
        </p:nvSpPr>
        <p:spPr>
          <a:xfrm>
            <a:off x="4911736" y="1133475"/>
            <a:ext cx="3130527" cy="2512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70086C-F78B-49DA-AF7B-964917408A60}"/>
              </a:ext>
            </a:extLst>
          </p:cNvPr>
          <p:cNvSpPr/>
          <p:nvPr/>
        </p:nvSpPr>
        <p:spPr>
          <a:xfrm>
            <a:off x="8766197" y="1133475"/>
            <a:ext cx="3130527" cy="2512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55384" y="1359877"/>
            <a:ext cx="1934308" cy="1934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속도</a:t>
            </a:r>
            <a:endParaRPr kumimoji="0" lang="ko-KR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509845" y="1359877"/>
            <a:ext cx="1934308" cy="1934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6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공간</a:t>
            </a:r>
            <a:endParaRPr kumimoji="0" lang="ko-KR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364306" y="1359877"/>
            <a:ext cx="1934308" cy="1934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6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난수</a:t>
            </a:r>
            <a:endParaRPr kumimoji="0" lang="ko-KR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57275" y="4173415"/>
            <a:ext cx="10839449" cy="1617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저전력 환경을 고려한 관점으로 연구가 진행 중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최근에는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AES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에 대한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마스킹으로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고차마스킹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확장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가능성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빠른 속도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적은 공간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안전한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난수를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발생하는 기법 발표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145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 rot="10800000">
            <a:off x="1843086" y="0"/>
            <a:ext cx="8505825" cy="40481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9" r="-229"/>
          <a:stretch/>
        </p:blipFill>
        <p:spPr>
          <a:xfrm>
            <a:off x="1843087" y="2809875"/>
            <a:ext cx="8505825" cy="4048125"/>
          </a:xfrm>
          <a:prstGeom prst="triangl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B1C086-CA6C-42A9-9DBA-E4B8A7EF00B7}"/>
              </a:ext>
            </a:extLst>
          </p:cNvPr>
          <p:cNvSpPr txBox="1"/>
          <p:nvPr/>
        </p:nvSpPr>
        <p:spPr>
          <a:xfrm>
            <a:off x="3951019" y="743218"/>
            <a:ext cx="42899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Masking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4E1A7-3350-42F6-B54E-976E6AD7B2DB}"/>
              </a:ext>
            </a:extLst>
          </p:cNvPr>
          <p:cNvSpPr txBox="1"/>
          <p:nvPr/>
        </p:nvSpPr>
        <p:spPr>
          <a:xfrm>
            <a:off x="7485050" y="2921168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r>
              <a:rPr kumimoji="0" lang="ko-KR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 변환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B5945-B6EC-4A13-90F4-CA95FDFCF0CC}"/>
              </a:ext>
            </a:extLst>
          </p:cNvPr>
          <p:cNvSpPr txBox="1"/>
          <p:nvPr/>
        </p:nvSpPr>
        <p:spPr>
          <a:xfrm>
            <a:off x="1601785" y="2921168"/>
            <a:ext cx="2863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PART </a:t>
            </a:r>
            <a:r>
              <a:rPr kumimoji="0" lang="en-US" altLang="ko-KR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4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>
            <a:off x="1843086" y="2809874"/>
            <a:ext cx="8505825" cy="4048125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2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5836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마스킹변환이란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3003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1696125"/>
            <a:ext cx="94963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저전력에 적합한 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ARX 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구조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820328" y="3813720"/>
            <a:ext cx="95285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A</a:t>
            </a:r>
            <a:r>
              <a:rPr kumimoji="0" lang="en-US" altLang="ko-KR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diition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--------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산술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R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otation, 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+mn-cs"/>
              </a:rPr>
              <a:t>X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OR -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불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5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2"/>
              <p:cNvGraphicFramePr>
                <a:graphicFrameLocks noGrp="1"/>
              </p:cNvGraphicFramePr>
              <p:nvPr/>
            </p:nvGraphicFramePr>
            <p:xfrm>
              <a:off x="2032000" y="1247203"/>
              <a:ext cx="8128000" cy="20352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04373001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983986056"/>
                        </a:ext>
                      </a:extLst>
                    </a:gridCol>
                  </a:tblGrid>
                  <a:tr h="101762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 smtClean="0"/>
                            <a:t>산술</a:t>
                          </a:r>
                          <a:r>
                            <a:rPr lang="en-US" altLang="ko-KR" sz="2800" dirty="0" smtClean="0"/>
                            <a:t>(Arithmetic)</a:t>
                          </a:r>
                          <a:r>
                            <a:rPr lang="ko-KR" altLang="en-US" sz="2800" dirty="0" smtClean="0"/>
                            <a:t> </a:t>
                          </a:r>
                          <a:r>
                            <a:rPr lang="ko-KR" altLang="en-US" sz="2800" dirty="0" err="1" smtClean="0"/>
                            <a:t>마스킹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 smtClean="0"/>
                            <a:t>불</a:t>
                          </a:r>
                          <a:r>
                            <a:rPr lang="en-US" altLang="ko-KR" sz="2800" dirty="0" smtClean="0"/>
                            <a:t>(Boolean)</a:t>
                          </a:r>
                          <a:r>
                            <a:rPr lang="ko-KR" altLang="en-US" sz="2800" dirty="0" smtClean="0"/>
                            <a:t> </a:t>
                          </a:r>
                          <a:r>
                            <a:rPr lang="ko-KR" altLang="en-US" sz="2800" dirty="0" err="1" smtClean="0"/>
                            <a:t>마스킹</a:t>
                          </a:r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1451921"/>
                      </a:ext>
                    </a:extLst>
                  </a:tr>
                  <a:tr h="101762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/>
                            <a:t>X</a:t>
                          </a:r>
                          <a:r>
                            <a:rPr lang="en-US" altLang="ko-KR" sz="2800" baseline="0" dirty="0" smtClean="0"/>
                            <a:t> + r, X – r   (mod N)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/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⨁</m:t>
                              </m:r>
                            </m:oMath>
                          </a14:m>
                          <a:r>
                            <a:rPr lang="en-US" altLang="ko-KR" sz="2800" dirty="0" smtClean="0"/>
                            <a:t>R</a:t>
                          </a:r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64914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2"/>
              <p:cNvGraphicFramePr>
                <a:graphicFrameLocks noGrp="1"/>
              </p:cNvGraphicFramePr>
              <p:nvPr/>
            </p:nvGraphicFramePr>
            <p:xfrm>
              <a:off x="2032000" y="1247203"/>
              <a:ext cx="8128000" cy="203525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043730016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3983986056"/>
                        </a:ext>
                      </a:extLst>
                    </a:gridCol>
                  </a:tblGrid>
                  <a:tr h="101762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 smtClean="0"/>
                            <a:t>산술</a:t>
                          </a:r>
                          <a:r>
                            <a:rPr lang="en-US" altLang="ko-KR" sz="2800" dirty="0" smtClean="0"/>
                            <a:t>(Arithmetic)</a:t>
                          </a:r>
                          <a:r>
                            <a:rPr lang="ko-KR" altLang="en-US" sz="2800" dirty="0" smtClean="0"/>
                            <a:t> </a:t>
                          </a:r>
                          <a:r>
                            <a:rPr lang="ko-KR" altLang="en-US" sz="2800" dirty="0" err="1" smtClean="0"/>
                            <a:t>마스킹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2800" dirty="0" smtClean="0"/>
                            <a:t>불</a:t>
                          </a:r>
                          <a:r>
                            <a:rPr lang="en-US" altLang="ko-KR" sz="2800" dirty="0" smtClean="0"/>
                            <a:t>(Boolean)</a:t>
                          </a:r>
                          <a:r>
                            <a:rPr lang="ko-KR" altLang="en-US" sz="2800" dirty="0" smtClean="0"/>
                            <a:t> </a:t>
                          </a:r>
                          <a:r>
                            <a:rPr lang="ko-KR" altLang="en-US" sz="2800" dirty="0" err="1" smtClean="0"/>
                            <a:t>마스킹</a:t>
                          </a:r>
                          <a:endParaRPr lang="ko-KR" alt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71451921"/>
                      </a:ext>
                    </a:extLst>
                  </a:tr>
                  <a:tr h="1017629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2800" dirty="0" smtClean="0"/>
                            <a:t>X</a:t>
                          </a:r>
                          <a:r>
                            <a:rPr lang="en-US" altLang="ko-KR" sz="2800" baseline="0" dirty="0" smtClean="0"/>
                            <a:t> + r, X – r   (mod N)</a:t>
                          </a:r>
                          <a:endParaRPr lang="ko-KR" alt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2"/>
                          <a:stretch>
                            <a:fillRect l="-100150" t="-108383" r="-600" b="-11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649143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1687837" y="4240033"/>
            <a:ext cx="9252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상이한 </a:t>
            </a: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방식을 가짐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4832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29E79E2-A22C-4617-9659-8938B091618B}"/>
              </a:ext>
            </a:extLst>
          </p:cNvPr>
          <p:cNvSpPr/>
          <p:nvPr/>
        </p:nvSpPr>
        <p:spPr>
          <a:xfrm>
            <a:off x="308344" y="-53804"/>
            <a:ext cx="11578856" cy="6276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43589E-2596-447F-B247-9D2F05519D67}"/>
              </a:ext>
            </a:extLst>
          </p:cNvPr>
          <p:cNvSpPr txBox="1"/>
          <p:nvPr/>
        </p:nvSpPr>
        <p:spPr>
          <a:xfrm>
            <a:off x="666750" y="586970"/>
            <a:ext cx="36118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Table of Contents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17D8AFE-89F3-47B6-857E-9895F35602D0}"/>
              </a:ext>
            </a:extLst>
          </p:cNvPr>
          <p:cNvGrpSpPr/>
          <p:nvPr/>
        </p:nvGrpSpPr>
        <p:grpSpPr>
          <a:xfrm flipV="1">
            <a:off x="9312460" y="290780"/>
            <a:ext cx="2417319" cy="347859"/>
            <a:chOff x="666750" y="1287730"/>
            <a:chExt cx="5878069" cy="1085850"/>
          </a:xfrm>
          <a:solidFill>
            <a:schemeClr val="accent4"/>
          </a:solidFill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FF8B0E0-1FAA-474D-A278-F7A5595A1982}"/>
                </a:ext>
              </a:extLst>
            </p:cNvPr>
            <p:cNvGrpSpPr/>
            <p:nvPr/>
          </p:nvGrpSpPr>
          <p:grpSpPr>
            <a:xfrm>
              <a:off x="66675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6" name="이등변 삼각형 25">
                <a:extLst>
                  <a:ext uri="{FF2B5EF4-FFF2-40B4-BE49-F238E27FC236}">
                    <a16:creationId xmlns:a16="http://schemas.microsoft.com/office/drawing/2014/main" id="{6D61E00D-1D18-4E45-87CD-708A755F0861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7" name="이등변 삼각형 26">
                <a:extLst>
                  <a:ext uri="{FF2B5EF4-FFF2-40B4-BE49-F238E27FC236}">
                    <a16:creationId xmlns:a16="http://schemas.microsoft.com/office/drawing/2014/main" id="{978568F4-D3D1-4B57-BB31-D9ECB81249BC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0FD0220-3116-4805-941F-15F878320B9B}"/>
                </a:ext>
              </a:extLst>
            </p:cNvPr>
            <p:cNvGrpSpPr/>
            <p:nvPr/>
          </p:nvGrpSpPr>
          <p:grpSpPr>
            <a:xfrm>
              <a:off x="150647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749025A9-5655-4E2C-97CB-D7307F654BF4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5" name="이등변 삼각형 24">
                <a:extLst>
                  <a:ext uri="{FF2B5EF4-FFF2-40B4-BE49-F238E27FC236}">
                    <a16:creationId xmlns:a16="http://schemas.microsoft.com/office/drawing/2014/main" id="{DA49957B-398B-4F39-8F3D-648F488E7A21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F339958-E2C5-4AB2-BD50-82D95C3D0C17}"/>
                </a:ext>
              </a:extLst>
            </p:cNvPr>
            <p:cNvGrpSpPr/>
            <p:nvPr/>
          </p:nvGrpSpPr>
          <p:grpSpPr>
            <a:xfrm>
              <a:off x="2346198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1DCDBFE1-DDC8-456E-8A19-B8FE3F290FFF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3" name="이등변 삼각형 22">
                <a:extLst>
                  <a:ext uri="{FF2B5EF4-FFF2-40B4-BE49-F238E27FC236}">
                    <a16:creationId xmlns:a16="http://schemas.microsoft.com/office/drawing/2014/main" id="{3FAB73BE-B000-41AC-A5F8-F0F00E297EEE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70DFB9D-86D1-489C-9708-C1D85C9D50A9}"/>
                </a:ext>
              </a:extLst>
            </p:cNvPr>
            <p:cNvGrpSpPr/>
            <p:nvPr/>
          </p:nvGrpSpPr>
          <p:grpSpPr>
            <a:xfrm>
              <a:off x="3185922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20" name="이등변 삼각형 19">
                <a:extLst>
                  <a:ext uri="{FF2B5EF4-FFF2-40B4-BE49-F238E27FC236}">
                    <a16:creationId xmlns:a16="http://schemas.microsoft.com/office/drawing/2014/main" id="{B384FC9F-57F2-4AF1-9943-F904B7A33B54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21" name="이등변 삼각형 20">
                <a:extLst>
                  <a:ext uri="{FF2B5EF4-FFF2-40B4-BE49-F238E27FC236}">
                    <a16:creationId xmlns:a16="http://schemas.microsoft.com/office/drawing/2014/main" id="{FD23CFD5-0147-4B17-B434-3919F6DB5039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C4CAA564-59D4-47A9-93DB-A4C048CCD191}"/>
                </a:ext>
              </a:extLst>
            </p:cNvPr>
            <p:cNvGrpSpPr/>
            <p:nvPr/>
          </p:nvGrpSpPr>
          <p:grpSpPr>
            <a:xfrm>
              <a:off x="4025646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8" name="이등변 삼각형 17">
                <a:extLst>
                  <a:ext uri="{FF2B5EF4-FFF2-40B4-BE49-F238E27FC236}">
                    <a16:creationId xmlns:a16="http://schemas.microsoft.com/office/drawing/2014/main" id="{3277AA84-1F63-4B4C-B554-7485F3AD5452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9" name="이등변 삼각형 18">
                <a:extLst>
                  <a:ext uri="{FF2B5EF4-FFF2-40B4-BE49-F238E27FC236}">
                    <a16:creationId xmlns:a16="http://schemas.microsoft.com/office/drawing/2014/main" id="{5AA98B5D-2B98-4B48-BA00-4EBB1329002D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C2542BD-4B1E-4CBC-B957-81116B156289}"/>
                </a:ext>
              </a:extLst>
            </p:cNvPr>
            <p:cNvGrpSpPr/>
            <p:nvPr/>
          </p:nvGrpSpPr>
          <p:grpSpPr>
            <a:xfrm>
              <a:off x="4865370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6" name="이등변 삼각형 15">
                <a:extLst>
                  <a:ext uri="{FF2B5EF4-FFF2-40B4-BE49-F238E27FC236}">
                    <a16:creationId xmlns:a16="http://schemas.microsoft.com/office/drawing/2014/main" id="{048987BD-3C44-4935-8BB5-C387823E9692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7" name="이등변 삼각형 16">
                <a:extLst>
                  <a:ext uri="{FF2B5EF4-FFF2-40B4-BE49-F238E27FC236}">
                    <a16:creationId xmlns:a16="http://schemas.microsoft.com/office/drawing/2014/main" id="{A2E11821-9719-46E1-A840-D4670966445C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1457DC7-B8AD-4CD8-8F40-36080E70189D}"/>
                </a:ext>
              </a:extLst>
            </p:cNvPr>
            <p:cNvGrpSpPr/>
            <p:nvPr/>
          </p:nvGrpSpPr>
          <p:grpSpPr>
            <a:xfrm>
              <a:off x="5705094" y="1287730"/>
              <a:ext cx="839725" cy="1085850"/>
              <a:chOff x="1817623" y="1485900"/>
              <a:chExt cx="839725" cy="1085850"/>
            </a:xfrm>
            <a:grpFill/>
          </p:grpSpPr>
          <p:sp>
            <p:nvSpPr>
              <p:cNvPr id="14" name="이등변 삼각형 13">
                <a:extLst>
                  <a:ext uri="{FF2B5EF4-FFF2-40B4-BE49-F238E27FC236}">
                    <a16:creationId xmlns:a16="http://schemas.microsoft.com/office/drawing/2014/main" id="{FE69E1FE-5632-4F47-8DE5-C30411B62763}"/>
                  </a:ext>
                </a:extLst>
              </p:cNvPr>
              <p:cNvSpPr/>
              <p:nvPr/>
            </p:nvSpPr>
            <p:spPr>
              <a:xfrm rot="10800000">
                <a:off x="1817624" y="1485900"/>
                <a:ext cx="839724" cy="723900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sp>
            <p:nvSpPr>
              <p:cNvPr id="15" name="이등변 삼각형 14">
                <a:extLst>
                  <a:ext uri="{FF2B5EF4-FFF2-40B4-BE49-F238E27FC236}">
                    <a16:creationId xmlns:a16="http://schemas.microsoft.com/office/drawing/2014/main" id="{E38A0F26-D6AB-41D2-8722-EBA3BBCBFDFA}"/>
                  </a:ext>
                </a:extLst>
              </p:cNvPr>
              <p:cNvSpPr/>
              <p:nvPr/>
            </p:nvSpPr>
            <p:spPr>
              <a:xfrm>
                <a:off x="1817623" y="1847850"/>
                <a:ext cx="839724" cy="723900"/>
              </a:xfrm>
              <a:prstGeom prst="triangl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6A2BBF9-839A-48AB-AA07-BED6F7381D14}"/>
              </a:ext>
            </a:extLst>
          </p:cNvPr>
          <p:cNvGrpSpPr/>
          <p:nvPr/>
        </p:nvGrpSpPr>
        <p:grpSpPr>
          <a:xfrm>
            <a:off x="767193" y="1769836"/>
            <a:ext cx="3892403" cy="523220"/>
            <a:chOff x="767193" y="1769836"/>
            <a:chExt cx="3892403" cy="523220"/>
          </a:xfrm>
        </p:grpSpPr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id="{A21F74C2-3314-4455-832C-468670284D94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BB9F5E2-4443-49DC-A478-E15DAFC0E624}"/>
                </a:ext>
              </a:extLst>
            </p:cNvPr>
            <p:cNvSpPr txBox="1"/>
            <p:nvPr/>
          </p:nvSpPr>
          <p:spPr>
            <a:xfrm>
              <a:off x="1265718" y="1769836"/>
              <a:ext cx="339387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01 </a:t>
              </a:r>
              <a:r>
                <a:rPr kumimoji="0" lang="ko-KR" altLang="en-US" sz="2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부채널분석</a:t>
              </a:r>
              <a:r>
                <a:rPr kumimoji="0" lang="en-US" altLang="ko-KR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(</a:t>
              </a: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전력</a:t>
              </a:r>
              <a:r>
                <a:rPr kumimoji="0" lang="en-US" altLang="ko-KR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)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07769F8-19F2-4FE9-A100-113C90BC1ACE}"/>
              </a:ext>
            </a:extLst>
          </p:cNvPr>
          <p:cNvGrpSpPr/>
          <p:nvPr/>
        </p:nvGrpSpPr>
        <p:grpSpPr>
          <a:xfrm>
            <a:off x="767193" y="2664117"/>
            <a:ext cx="3046017" cy="523220"/>
            <a:chOff x="767193" y="1769836"/>
            <a:chExt cx="3046017" cy="523220"/>
          </a:xfrm>
        </p:grpSpPr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id="{6DE3EF07-C6F0-4B99-8DF4-48C1A71893C7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4C3F325-5211-4E7D-ABAA-4795A1CDD428}"/>
                </a:ext>
              </a:extLst>
            </p:cNvPr>
            <p:cNvSpPr txBox="1"/>
            <p:nvPr/>
          </p:nvSpPr>
          <p:spPr>
            <a:xfrm>
              <a:off x="1265718" y="1769836"/>
              <a:ext cx="25474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02 </a:t>
              </a:r>
              <a:r>
                <a:rPr kumimoji="0" lang="ko-KR" altLang="en-US" sz="2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마스킹</a:t>
              </a: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 기법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4A7EA66-F724-4DB6-8739-D2287CB4A836}"/>
              </a:ext>
            </a:extLst>
          </p:cNvPr>
          <p:cNvGrpSpPr/>
          <p:nvPr/>
        </p:nvGrpSpPr>
        <p:grpSpPr>
          <a:xfrm>
            <a:off x="767193" y="3558398"/>
            <a:ext cx="3850725" cy="523220"/>
            <a:chOff x="767193" y="1769836"/>
            <a:chExt cx="3850725" cy="523220"/>
          </a:xfrm>
        </p:grpSpPr>
        <p:sp>
          <p:nvSpPr>
            <p:cNvPr id="40" name="이등변 삼각형 39">
              <a:extLst>
                <a:ext uri="{FF2B5EF4-FFF2-40B4-BE49-F238E27FC236}">
                  <a16:creationId xmlns:a16="http://schemas.microsoft.com/office/drawing/2014/main" id="{5DCF1D13-A9E0-4821-AFA8-27032E4951C7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BDD08B7-E0C1-428A-BFF7-08AAEF7197D5}"/>
                </a:ext>
              </a:extLst>
            </p:cNvPr>
            <p:cNvSpPr txBox="1"/>
            <p:nvPr/>
          </p:nvSpPr>
          <p:spPr>
            <a:xfrm>
              <a:off x="1265718" y="1769836"/>
              <a:ext cx="3352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03 </a:t>
              </a: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고차 </a:t>
              </a:r>
              <a:r>
                <a:rPr kumimoji="0" lang="ko-KR" altLang="en-US" sz="2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마스킹</a:t>
              </a: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 연구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41CAA1D-91AE-429F-8DC9-2FEA279F5969}"/>
              </a:ext>
            </a:extLst>
          </p:cNvPr>
          <p:cNvGrpSpPr/>
          <p:nvPr/>
        </p:nvGrpSpPr>
        <p:grpSpPr>
          <a:xfrm>
            <a:off x="767193" y="4452679"/>
            <a:ext cx="3850725" cy="523220"/>
            <a:chOff x="767193" y="1769836"/>
            <a:chExt cx="3850725" cy="523220"/>
          </a:xfrm>
        </p:grpSpPr>
        <p:sp>
          <p:nvSpPr>
            <p:cNvPr id="43" name="이등변 삼각형 42">
              <a:extLst>
                <a:ext uri="{FF2B5EF4-FFF2-40B4-BE49-F238E27FC236}">
                  <a16:creationId xmlns:a16="http://schemas.microsoft.com/office/drawing/2014/main" id="{BCA3893F-8B0B-42DA-BFAD-426CA4217BEA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88FA208-C526-4DD4-81F1-A3B13E48FE9D}"/>
                </a:ext>
              </a:extLst>
            </p:cNvPr>
            <p:cNvSpPr txBox="1"/>
            <p:nvPr/>
          </p:nvSpPr>
          <p:spPr>
            <a:xfrm>
              <a:off x="1265718" y="1769836"/>
              <a:ext cx="3352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04 </a:t>
              </a:r>
              <a:r>
                <a:rPr kumimoji="0" lang="ko-KR" altLang="en-US" sz="2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마스킹</a:t>
              </a: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 변환 연구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C48CAF6-FA4B-4810-9059-6FB7EE2E7DA7}"/>
              </a:ext>
            </a:extLst>
          </p:cNvPr>
          <p:cNvGrpSpPr/>
          <p:nvPr/>
        </p:nvGrpSpPr>
        <p:grpSpPr>
          <a:xfrm>
            <a:off x="767193" y="5346960"/>
            <a:ext cx="3850725" cy="523220"/>
            <a:chOff x="767193" y="1769836"/>
            <a:chExt cx="3850725" cy="523220"/>
          </a:xfrm>
        </p:grpSpPr>
        <p:sp>
          <p:nvSpPr>
            <p:cNvPr id="46" name="이등변 삼각형 45">
              <a:extLst>
                <a:ext uri="{FF2B5EF4-FFF2-40B4-BE49-F238E27FC236}">
                  <a16:creationId xmlns:a16="http://schemas.microsoft.com/office/drawing/2014/main" id="{706DEFAE-2BA3-4672-86D3-3BE0902D8855}"/>
                </a:ext>
              </a:extLst>
            </p:cNvPr>
            <p:cNvSpPr/>
            <p:nvPr/>
          </p:nvSpPr>
          <p:spPr>
            <a:xfrm rot="5400000">
              <a:off x="739847" y="1860532"/>
              <a:ext cx="396520" cy="341828"/>
            </a:xfrm>
            <a:prstGeom prst="triangl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DA1B5A2-B7DA-4DB0-9074-9CC45F54F437}"/>
                </a:ext>
              </a:extLst>
            </p:cNvPr>
            <p:cNvSpPr txBox="1"/>
            <p:nvPr/>
          </p:nvSpPr>
          <p:spPr>
            <a:xfrm>
              <a:off x="1265718" y="1769836"/>
              <a:ext cx="33522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05 </a:t>
              </a: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축소 </a:t>
              </a:r>
              <a:r>
                <a:rPr kumimoji="0" lang="ko-KR" altLang="en-US" sz="2800" b="1" i="0" u="none" strike="noStrike" kern="1200" cap="none" spc="0" normalizeH="0" baseline="0" noProof="0" dirty="0" err="1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마스킹</a:t>
              </a:r>
              <a:r>
                <a:rPr kumimoji="0" lang="ko-KR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rPr>
                <a:t> 연구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 rot="16200000">
            <a:off x="6654171" y="914851"/>
            <a:ext cx="5178967" cy="5287091"/>
          </a:xfrm>
          <a:prstGeom prst="triangl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87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94" y="465683"/>
            <a:ext cx="6038387" cy="58765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6857714" y="324319"/>
            <a:ext cx="533428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불 </a:t>
            </a:r>
            <a:r>
              <a:rPr kumimoji="0" lang="ko-KR" altLang="en-US" sz="32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r>
              <a:rPr kumimoji="0" lang="ko-KR" altLang="en-US" sz="3200" b="1" i="0" u="none" strike="noStrike" kern="1200" cap="none" spc="140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된</a:t>
            </a:r>
            <a:r>
              <a:rPr kumimoji="0" lang="ko-KR" altLang="en-US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3200" b="1" i="0" u="none" strike="noStrike" kern="1200" cap="none" spc="1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</a:t>
            </a: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1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sng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산술연산</a:t>
            </a:r>
            <a:r>
              <a:rPr kumimoji="0" lang="ko-KR" altLang="en-US" sz="3200" b="1" i="0" u="none" strike="sng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3200" b="1" i="0" u="none" strike="sng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F(p)</a:t>
            </a:r>
            <a:endParaRPr kumimoji="0" lang="en-US" altLang="ko-KR" sz="3200" b="1" i="0" u="none" strike="sngStrike" kern="1200" cap="none" spc="1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/>
            </a:r>
            <a:br>
              <a:rPr kumimoji="0" lang="en-US" altLang="ko-KR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</a:br>
            <a:r>
              <a:rPr kumimoji="0" lang="ko-KR" altLang="en-US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불</a:t>
            </a:r>
            <a:r>
              <a:rPr kumimoji="0" lang="en-US" altLang="ko-KR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</a:t>
            </a:r>
            <a:r>
              <a:rPr kumimoji="0" lang="ko-KR" altLang="en-US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산술 변환</a:t>
            </a: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(</a:t>
            </a:r>
            <a:r>
              <a:rPr kumimoji="0" lang="en-US" altLang="ko-KR" sz="32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pp</a:t>
            </a:r>
            <a:r>
              <a:rPr kumimoji="0" lang="en-US" altLang="ko-KR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’)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산술연산</a:t>
            </a:r>
            <a:r>
              <a:rPr kumimoji="0" lang="ko-KR" altLang="en-US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F(p’)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6681868" y="6130514"/>
            <a:ext cx="551013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LEA </a:t>
            </a:r>
            <a:r>
              <a:rPr kumimoji="0" lang="ko-KR" altLang="en-US" sz="105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알고리즘 라운드</a:t>
            </a:r>
            <a:endParaRPr kumimoji="0" lang="en-US" altLang="ko-KR" sz="105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82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8C4C7C-26D4-4352-99CA-ABB77E91A212}"/>
                  </a:ext>
                </a:extLst>
              </p:cNvPr>
              <p:cNvSpPr txBox="1"/>
              <p:nvPr/>
            </p:nvSpPr>
            <p:spPr>
              <a:xfrm>
                <a:off x="3903499" y="1825079"/>
                <a:ext cx="4692310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400" b="1" i="0" u="none" strike="noStrike" kern="1200" cap="none" spc="1400" normalizeH="0" baseline="0" noProof="0" dirty="0" err="1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X+r</a:t>
                </a:r>
                <a:r>
                  <a:rPr kumimoji="0" lang="en-US" altLang="ko-KR" sz="4400" b="1" i="0" u="none" strike="noStrike" kern="1200" cap="none" spc="140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 </a:t>
                </a:r>
                <a:r>
                  <a:rPr kumimoji="0" lang="en-US" altLang="ko-KR" sz="4400" b="1" i="0" u="none" strike="noStrike" kern="1200" cap="none" spc="140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↔ X</a:t>
                </a:r>
                <a14:m>
                  <m:oMath xmlns:m="http://schemas.openxmlformats.org/officeDocument/2006/math">
                    <m:r>
                      <a:rPr kumimoji="0" lang="en-US" altLang="ko-KR" sz="4400" b="1" i="1" u="none" strike="noStrike" kern="1200" cap="none" spc="140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⨁</m:t>
                    </m:r>
                  </m:oMath>
                </a14:m>
                <a:r>
                  <a:rPr kumimoji="0" lang="en-US" altLang="ko-KR" sz="4400" b="1" i="0" u="none" strike="noStrike" kern="1200" cap="none" spc="1400" normalizeH="0" baseline="0" noProof="0" dirty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+mn-cs"/>
                  </a:rPr>
                  <a:t>r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8C4C7C-26D4-4352-99CA-ABB77E91A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499" y="1825079"/>
                <a:ext cx="4692310" cy="769441"/>
              </a:xfrm>
              <a:prstGeom prst="rect">
                <a:avLst/>
              </a:prstGeom>
              <a:blipFill>
                <a:blip r:embed="rId2"/>
                <a:stretch>
                  <a:fillRect l="-5195" t="-16535" r="-4286" b="-354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3974031" y="3478033"/>
            <a:ext cx="455124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변환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!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571500" marR="0" lvl="0" indent="-5715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en-US" altLang="ko-KR" sz="32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AtoB</a:t>
            </a: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</a:t>
            </a:r>
            <a:r>
              <a:rPr kumimoji="0" lang="en-US" altLang="ko-KR" sz="32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BtoA</a:t>
            </a: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076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6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마스킹변환</a:t>
            </a:r>
            <a:r>
              <a:rPr kumimoji="0" lang="ko-KR" altLang="en-US" sz="1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고려사항</a:t>
            </a:r>
            <a:endParaRPr kumimoji="0" lang="ko-KR" altLang="en-US" sz="18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12F29-CEF6-4AD2-8494-C24A4FB08E0E}"/>
              </a:ext>
            </a:extLst>
          </p:cNvPr>
          <p:cNvSpPr/>
          <p:nvPr/>
        </p:nvSpPr>
        <p:spPr>
          <a:xfrm>
            <a:off x="1057275" y="1133475"/>
            <a:ext cx="3130527" cy="2512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B100B4-690E-4530-9936-3A829F45D95D}"/>
              </a:ext>
            </a:extLst>
          </p:cNvPr>
          <p:cNvSpPr/>
          <p:nvPr/>
        </p:nvSpPr>
        <p:spPr>
          <a:xfrm>
            <a:off x="4911736" y="1133475"/>
            <a:ext cx="3130527" cy="2512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70086C-F78B-49DA-AF7B-964917408A60}"/>
              </a:ext>
            </a:extLst>
          </p:cNvPr>
          <p:cNvSpPr/>
          <p:nvPr/>
        </p:nvSpPr>
        <p:spPr>
          <a:xfrm>
            <a:off x="8766197" y="1133475"/>
            <a:ext cx="3130527" cy="2512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55384" y="1359877"/>
            <a:ext cx="1934308" cy="1934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속도</a:t>
            </a:r>
            <a:endParaRPr kumimoji="0" lang="ko-KR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509845" y="1359877"/>
            <a:ext cx="1934308" cy="1934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6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공간</a:t>
            </a:r>
            <a:endParaRPr kumimoji="0" lang="ko-KR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364306" y="1359877"/>
            <a:ext cx="1934308" cy="1934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6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난수</a:t>
            </a:r>
            <a:endParaRPr kumimoji="0" lang="ko-KR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57275" y="4173415"/>
            <a:ext cx="10839449" cy="1617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저전력 환경을 고려한 관점으로 연구가 진행 중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최근에는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LEA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에 적용할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변환 기법으로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적은 메모리를 요구하면서도 빠른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연산량을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가지는 기법이 발표됨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277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 rot="10800000">
            <a:off x="1843086" y="0"/>
            <a:ext cx="8505825" cy="40481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9" r="-229"/>
          <a:stretch/>
        </p:blipFill>
        <p:spPr>
          <a:xfrm>
            <a:off x="1843087" y="2809875"/>
            <a:ext cx="8505825" cy="4048125"/>
          </a:xfrm>
          <a:prstGeom prst="triangl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B1C086-CA6C-42A9-9DBA-E4B8A7EF00B7}"/>
              </a:ext>
            </a:extLst>
          </p:cNvPr>
          <p:cNvSpPr txBox="1"/>
          <p:nvPr/>
        </p:nvSpPr>
        <p:spPr>
          <a:xfrm>
            <a:off x="3951019" y="743218"/>
            <a:ext cx="42899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Masking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4E1A7-3350-42F6-B54E-976E6AD7B2DB}"/>
              </a:ext>
            </a:extLst>
          </p:cNvPr>
          <p:cNvSpPr txBox="1"/>
          <p:nvPr/>
        </p:nvSpPr>
        <p:spPr>
          <a:xfrm>
            <a:off x="7485050" y="2921168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축소 </a:t>
            </a:r>
            <a:r>
              <a:rPr kumimoji="0" lang="ko-KR" altLang="en-US" sz="6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B5945-B6EC-4A13-90F4-CA95FDFCF0CC}"/>
              </a:ext>
            </a:extLst>
          </p:cNvPr>
          <p:cNvSpPr txBox="1"/>
          <p:nvPr/>
        </p:nvSpPr>
        <p:spPr>
          <a:xfrm>
            <a:off x="1601785" y="2921168"/>
            <a:ext cx="2863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PART </a:t>
            </a:r>
            <a:r>
              <a:rPr kumimoji="0" lang="en-US" altLang="ko-KR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5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>
            <a:off x="1843086" y="2809874"/>
            <a:ext cx="8505825" cy="4048125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5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5836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축소마스킹이란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6087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996462" y="937845"/>
            <a:ext cx="3130061" cy="6342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125415" y="1336431"/>
            <a:ext cx="2860431" cy="480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Round 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125414" y="1975339"/>
            <a:ext cx="2860431" cy="480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Round 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125414" y="2614247"/>
            <a:ext cx="2860431" cy="480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Round 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25413" y="3253155"/>
            <a:ext cx="2860431" cy="480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Round 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25413" y="3892063"/>
            <a:ext cx="2860431" cy="480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Round 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125413" y="4530971"/>
            <a:ext cx="2860431" cy="4806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Round 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44618" y="5392616"/>
            <a:ext cx="208816" cy="22273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44618" y="5811716"/>
            <a:ext cx="208816" cy="22273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44618" y="6230816"/>
            <a:ext cx="208816" cy="222738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3650979" y="1488581"/>
            <a:ext cx="270137" cy="2701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650979" y="2127489"/>
            <a:ext cx="270137" cy="2701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3650979" y="2763462"/>
            <a:ext cx="270137" cy="2701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204760" y="1333753"/>
            <a:ext cx="671850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일부 라운드에만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마스킹을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하는 기법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631159" y="4448128"/>
            <a:ext cx="58657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1" i="0" u="none" strike="noStrike" kern="1200" cap="none" spc="14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r>
              <a:rPr kumimoji="0" lang="ko-KR" altLang="en-US" sz="36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비용 최소화</a:t>
            </a:r>
            <a:endParaRPr kumimoji="0" lang="en-US" altLang="ko-KR" sz="36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아래쪽 화살표 16"/>
          <p:cNvSpPr/>
          <p:nvPr/>
        </p:nvSpPr>
        <p:spPr>
          <a:xfrm>
            <a:off x="7204136" y="3094893"/>
            <a:ext cx="2719754" cy="8584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4234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1148102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첫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마지막 라운드에 </a:t>
            </a: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평문으로부터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암호문으로부터의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중간값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예측을 차단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491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53126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축소마스킹공격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743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1183744" y="1051356"/>
            <a:ext cx="921117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마스킹되지</a:t>
            </a:r>
            <a:r>
              <a:rPr kumimoji="0" lang="ko-KR" altLang="en-US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않은 라운드의 입력의</a:t>
            </a: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해밍웨이트</a:t>
            </a:r>
            <a:r>
              <a:rPr kumimoji="0" lang="ko-KR" altLang="en-US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획득</a:t>
            </a: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kumimoji="0" lang="ko-KR" altLang="en-US" sz="32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해밍웨이트</a:t>
            </a:r>
            <a:r>
              <a:rPr kumimoji="0" lang="ko-KR" altLang="en-US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32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필터링</a:t>
            </a:r>
            <a:r>
              <a:rPr kumimoji="0" lang="en-US" altLang="ko-KR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1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200" b="1" i="0" u="none" strike="noStrike" kern="1200" cap="none" spc="1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kumimoji="0" lang="ko-KR" altLang="en-US" sz="32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  <a:sym typeface="Wingdings" panose="05000000000000000000" pitchFamily="2" charset="2"/>
              </a:rPr>
              <a:t>통계전력분석</a:t>
            </a:r>
            <a:endParaRPr kumimoji="0" lang="en-US" altLang="ko-KR" sz="32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72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3052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6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축소마스킹</a:t>
            </a:r>
            <a:r>
              <a:rPr kumimoji="0" lang="ko-KR" altLang="en-US" sz="1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고려사항</a:t>
            </a:r>
            <a:endParaRPr kumimoji="0" lang="ko-KR" altLang="en-US" sz="18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001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12F29-CEF6-4AD2-8494-C24A4FB08E0E}"/>
              </a:ext>
            </a:extLst>
          </p:cNvPr>
          <p:cNvSpPr/>
          <p:nvPr/>
        </p:nvSpPr>
        <p:spPr>
          <a:xfrm>
            <a:off x="1057275" y="1133475"/>
            <a:ext cx="3130527" cy="2512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B100B4-690E-4530-9936-3A829F45D95D}"/>
              </a:ext>
            </a:extLst>
          </p:cNvPr>
          <p:cNvSpPr/>
          <p:nvPr/>
        </p:nvSpPr>
        <p:spPr>
          <a:xfrm>
            <a:off x="4911736" y="1133475"/>
            <a:ext cx="3130527" cy="2512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770086C-F78B-49DA-AF7B-964917408A60}"/>
              </a:ext>
            </a:extLst>
          </p:cNvPr>
          <p:cNvSpPr/>
          <p:nvPr/>
        </p:nvSpPr>
        <p:spPr>
          <a:xfrm>
            <a:off x="8766197" y="1133475"/>
            <a:ext cx="3130527" cy="25124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1655384" y="1359877"/>
            <a:ext cx="1934308" cy="1934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속도</a:t>
            </a:r>
            <a:endParaRPr kumimoji="0" lang="ko-KR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5509845" y="1359877"/>
            <a:ext cx="1934308" cy="1934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60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공간</a:t>
            </a:r>
            <a:endParaRPr kumimoji="0" lang="ko-KR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9364306" y="1359877"/>
            <a:ext cx="1934308" cy="19343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6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난수</a:t>
            </a:r>
            <a:endParaRPr kumimoji="0" lang="ko-KR" altLang="en-US" sz="2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057275" y="4173415"/>
            <a:ext cx="10839449" cy="16177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최근에는 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SIMON 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알고리즘을 대상으로</a:t>
            </a:r>
            <a:endParaRPr kumimoji="0" lang="en-US" altLang="ko-KR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10</a:t>
            </a:r>
            <a:r>
              <a:rPr kumimoji="0" lang="ko-KR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라운드까지의 축소마스킹에 대한 취약점이 존재함이 발표되었다</a:t>
            </a: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12708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 rot="10800000">
            <a:off x="1843086" y="0"/>
            <a:ext cx="8505825" cy="40481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9" r="-229"/>
          <a:stretch/>
        </p:blipFill>
        <p:spPr>
          <a:xfrm>
            <a:off x="1843087" y="2809875"/>
            <a:ext cx="8505825" cy="4048125"/>
          </a:xfrm>
          <a:prstGeom prst="triangl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B1C086-CA6C-42A9-9DBA-E4B8A7EF00B7}"/>
              </a:ext>
            </a:extLst>
          </p:cNvPr>
          <p:cNvSpPr txBox="1"/>
          <p:nvPr/>
        </p:nvSpPr>
        <p:spPr>
          <a:xfrm>
            <a:off x="3951019" y="743218"/>
            <a:ext cx="42899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Masking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4E1A7-3350-42F6-B54E-976E6AD7B2DB}"/>
              </a:ext>
            </a:extLst>
          </p:cNvPr>
          <p:cNvSpPr txBox="1"/>
          <p:nvPr/>
        </p:nvSpPr>
        <p:spPr>
          <a:xfrm>
            <a:off x="7485050" y="2921168"/>
            <a:ext cx="39597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부채널분석</a:t>
            </a:r>
            <a:endParaRPr kumimoji="0" lang="en-US" altLang="ko-KR" sz="60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en-US" altLang="ko-KR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    (</a:t>
            </a:r>
            <a:r>
              <a:rPr kumimoji="0" lang="ko-KR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전력</a:t>
            </a:r>
            <a:r>
              <a:rPr kumimoji="0" lang="en-US" altLang="ko-KR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B5945-B6EC-4A13-90F4-CA95FDFCF0CC}"/>
              </a:ext>
            </a:extLst>
          </p:cNvPr>
          <p:cNvSpPr txBox="1"/>
          <p:nvPr/>
        </p:nvSpPr>
        <p:spPr>
          <a:xfrm>
            <a:off x="1601785" y="2921168"/>
            <a:ext cx="2863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PART 1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>
            <a:off x="1843086" y="2809874"/>
            <a:ext cx="8505825" cy="4048125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65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961005" y="758279"/>
            <a:ext cx="16498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결론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1183744" y="1895417"/>
            <a:ext cx="102697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마스킹기법은 상당한 비용이 존재하며 다양한 기법을 가진다</a:t>
            </a:r>
            <a:r>
              <a:rPr kumimoji="0" lang="en-US" altLang="ko-KR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따라서</a:t>
            </a:r>
            <a:r>
              <a:rPr kumimoji="0" lang="en-US" altLang="ko-KR" sz="1800" b="1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부채널분석의 타겟이 될 저전력 장치들에 효율적인 적용을 고려해야 한다</a:t>
            </a:r>
            <a:r>
              <a:rPr kumimoji="0" lang="en-US" altLang="ko-KR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의도에 따라 적절한 차수로 </a:t>
            </a:r>
            <a:r>
              <a:rPr kumimoji="0" lang="ko-KR" altLang="en-US" sz="1800" b="1" i="0" u="none" strike="noStrike" kern="1200" cap="none" spc="3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마스킹을</a:t>
            </a:r>
            <a:r>
              <a:rPr kumimoji="0" lang="ko-KR" altLang="en-US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해야 할 것이다</a:t>
            </a:r>
            <a:r>
              <a:rPr kumimoji="0" lang="en-US" altLang="ko-KR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3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1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시간과 공간</a:t>
            </a:r>
            <a:r>
              <a:rPr kumimoji="0" lang="en-US" altLang="ko-KR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1800" b="1" i="0" u="none" strike="noStrike" kern="1200" cap="none" spc="3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난수를</a:t>
            </a:r>
            <a:r>
              <a:rPr kumimoji="0" lang="ko-KR" altLang="en-US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고려하여 기존의 마스킹기법의 효율성을 높이는 것이 필요하다</a:t>
            </a:r>
            <a:r>
              <a:rPr kumimoji="0" lang="en-US" altLang="ko-KR" sz="1800" b="1" i="0" u="none" strike="noStrike" kern="1200" cap="none" spc="3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135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BA0F3021-4E97-4A26-B830-959D8D00A7D0}"/>
              </a:ext>
            </a:extLst>
          </p:cNvPr>
          <p:cNvSpPr/>
          <p:nvPr/>
        </p:nvSpPr>
        <p:spPr>
          <a:xfrm>
            <a:off x="308344" y="290780"/>
            <a:ext cx="11578856" cy="62764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6DDAC9-DC1E-4705-95FF-D7828587A22C}"/>
              </a:ext>
            </a:extLst>
          </p:cNvPr>
          <p:cNvSpPr txBox="1"/>
          <p:nvPr/>
        </p:nvSpPr>
        <p:spPr>
          <a:xfrm>
            <a:off x="3595539" y="3044279"/>
            <a:ext cx="50009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1" i="0" u="none" strike="noStrike" kern="1200" cap="none" spc="1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Thank You!</a:t>
            </a:r>
            <a:endParaRPr kumimoji="0" lang="ko-KR" altLang="en-US" sz="4400" b="1" i="0" u="none" strike="noStrike" kern="1200" cap="none" spc="1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81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617348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부채널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분석이란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?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26" y="2394140"/>
            <a:ext cx="2096689" cy="209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22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784702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암호장치에서 발생하는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물리신호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분석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!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126" y="2394140"/>
            <a:ext cx="2096689" cy="2096689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968" y="1490877"/>
            <a:ext cx="914095" cy="9140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485" y="1243270"/>
            <a:ext cx="924605" cy="924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 flipH="1">
            <a:off x="8203476" y="1088668"/>
            <a:ext cx="109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SOUND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 flipH="1">
            <a:off x="10105697" y="497549"/>
            <a:ext cx="1660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POWER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Consumption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2209" y="5476263"/>
            <a:ext cx="819502" cy="819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 flipH="1">
            <a:off x="9677387" y="4717094"/>
            <a:ext cx="1064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TIME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Elapsed</a:t>
            </a:r>
          </a:p>
        </p:txBody>
      </p:sp>
    </p:spTree>
    <p:extLst>
      <p:ext uri="{BB962C8B-B14F-4D97-AF65-F5344CB8AC3E}">
        <p14:creationId xmlns:p14="http://schemas.microsoft.com/office/powerpoint/2010/main" val="313519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CEE537F-BD14-4572-9484-154AB0E2F979}"/>
              </a:ext>
            </a:extLst>
          </p:cNvPr>
          <p:cNvSpPr/>
          <p:nvPr/>
        </p:nvSpPr>
        <p:spPr>
          <a:xfrm>
            <a:off x="742950" y="114300"/>
            <a:ext cx="11449050" cy="3905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26F6D-84BA-42A4-9A02-245FA60B7947}"/>
              </a:ext>
            </a:extLst>
          </p:cNvPr>
          <p:cNvSpPr txBox="1"/>
          <p:nvPr/>
        </p:nvSpPr>
        <p:spPr>
          <a:xfrm>
            <a:off x="828675" y="135493"/>
            <a:ext cx="3736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Power Consumption</a:t>
            </a:r>
            <a:endParaRPr kumimoji="0" lang="ko-KR" altLang="en-US" sz="18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5773F-C5DF-446A-A2F6-7FB2AA9DACE4}"/>
              </a:ext>
            </a:extLst>
          </p:cNvPr>
          <p:cNvSpPr txBox="1"/>
          <p:nvPr/>
        </p:nvSpPr>
        <p:spPr>
          <a:xfrm>
            <a:off x="96088" y="13549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2E3F4F"/>
                </a:solidFill>
                <a:effectLst/>
                <a:uLnTx/>
                <a:uFillTx/>
                <a:latin typeface="Arial"/>
                <a:cs typeface="+mn-cs"/>
              </a:rPr>
              <a:t>003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2E3F4F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F39EB2-4851-4971-BC64-54AAF27F430B}"/>
              </a:ext>
            </a:extLst>
          </p:cNvPr>
          <p:cNvCxnSpPr/>
          <p:nvPr/>
        </p:nvCxnSpPr>
        <p:spPr>
          <a:xfrm>
            <a:off x="742950" y="1616149"/>
            <a:ext cx="11449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EA612A2-4F5C-45B0-8C92-4F54A0D68D95}"/>
              </a:ext>
            </a:extLst>
          </p:cNvPr>
          <p:cNvSpPr txBox="1"/>
          <p:nvPr/>
        </p:nvSpPr>
        <p:spPr>
          <a:xfrm>
            <a:off x="742950" y="706544"/>
            <a:ext cx="77235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전력 분석</a:t>
            </a:r>
            <a:r>
              <a:rPr kumimoji="0" lang="en-US" altLang="ko-KR" sz="40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(</a:t>
            </a:r>
            <a:r>
              <a:rPr kumimoji="0" lang="ko-KR" altLang="en-US" sz="40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통계적 전력 분석</a:t>
            </a:r>
            <a:r>
              <a:rPr kumimoji="0" lang="en-US" altLang="ko-KR" sz="4000" b="1" i="0" u="none" strike="noStrike" kern="1200" cap="none" spc="6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)</a:t>
            </a:r>
            <a:endParaRPr kumimoji="0" lang="ko-KR" altLang="en-US" sz="4000" b="1" i="0" u="none" strike="noStrike" kern="1200" cap="none" spc="6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64" name="타원 463">
            <a:extLst>
              <a:ext uri="{FF2B5EF4-FFF2-40B4-BE49-F238E27FC236}">
                <a16:creationId xmlns:a16="http://schemas.microsoft.com/office/drawing/2014/main" id="{5D79FB61-E922-42AC-816B-3DAB04E3C90C}"/>
              </a:ext>
            </a:extLst>
          </p:cNvPr>
          <p:cNvSpPr/>
          <p:nvPr/>
        </p:nvSpPr>
        <p:spPr>
          <a:xfrm>
            <a:off x="9032950" y="2331296"/>
            <a:ext cx="2590089" cy="25900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48" name="타원 347">
            <a:extLst>
              <a:ext uri="{FF2B5EF4-FFF2-40B4-BE49-F238E27FC236}">
                <a16:creationId xmlns:a16="http://schemas.microsoft.com/office/drawing/2014/main" id="{19C90EEF-E8DD-4D3E-A8B0-8BAEA939299F}"/>
              </a:ext>
            </a:extLst>
          </p:cNvPr>
          <p:cNvSpPr/>
          <p:nvPr/>
        </p:nvSpPr>
        <p:spPr>
          <a:xfrm>
            <a:off x="4887950" y="2331292"/>
            <a:ext cx="2590089" cy="25900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74F8A66-2AD1-452E-8B97-20F65856D417}"/>
              </a:ext>
            </a:extLst>
          </p:cNvPr>
          <p:cNvSpPr/>
          <p:nvPr/>
        </p:nvSpPr>
        <p:spPr>
          <a:xfrm>
            <a:off x="742950" y="2331288"/>
            <a:ext cx="2590089" cy="259008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E83D7FDE-86BB-4424-A5AE-C7FB00B992D4}"/>
              </a:ext>
            </a:extLst>
          </p:cNvPr>
          <p:cNvGrpSpPr/>
          <p:nvPr/>
        </p:nvGrpSpPr>
        <p:grpSpPr>
          <a:xfrm>
            <a:off x="3645616" y="3458272"/>
            <a:ext cx="929756" cy="336113"/>
            <a:chOff x="3204412" y="3690544"/>
            <a:chExt cx="1417697" cy="512507"/>
          </a:xfrm>
        </p:grpSpPr>
        <p:sp>
          <p:nvSpPr>
            <p:cNvPr id="126" name="이등변 삼각형 125">
              <a:extLst>
                <a:ext uri="{FF2B5EF4-FFF2-40B4-BE49-F238E27FC236}">
                  <a16:creationId xmlns:a16="http://schemas.microsoft.com/office/drawing/2014/main" id="{EC2A424A-3634-43AC-BDBD-45861B5F5E86}"/>
                </a:ext>
              </a:extLst>
            </p:cNvPr>
            <p:cNvSpPr/>
            <p:nvPr/>
          </p:nvSpPr>
          <p:spPr>
            <a:xfrm rot="5400000">
              <a:off x="4144949" y="3725891"/>
              <a:ext cx="512505" cy="441815"/>
            </a:xfrm>
            <a:prstGeom prst="triangle">
              <a:avLst/>
            </a:prstGeom>
            <a:solidFill>
              <a:schemeClr val="accent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66" name="이등변 삼각형 465">
              <a:extLst>
                <a:ext uri="{FF2B5EF4-FFF2-40B4-BE49-F238E27FC236}">
                  <a16:creationId xmlns:a16="http://schemas.microsoft.com/office/drawing/2014/main" id="{42265E90-58CE-4771-A035-4000D14B2884}"/>
                </a:ext>
              </a:extLst>
            </p:cNvPr>
            <p:cNvSpPr/>
            <p:nvPr/>
          </p:nvSpPr>
          <p:spPr>
            <a:xfrm rot="5400000">
              <a:off x="3657008" y="3725890"/>
              <a:ext cx="512505" cy="44181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3" name="이등변 삼각형 472">
              <a:extLst>
                <a:ext uri="{FF2B5EF4-FFF2-40B4-BE49-F238E27FC236}">
                  <a16:creationId xmlns:a16="http://schemas.microsoft.com/office/drawing/2014/main" id="{D784BE1D-413F-4DD9-B8B9-200212C2C7E5}"/>
                </a:ext>
              </a:extLst>
            </p:cNvPr>
            <p:cNvSpPr/>
            <p:nvPr/>
          </p:nvSpPr>
          <p:spPr>
            <a:xfrm rot="5400000">
              <a:off x="3169067" y="3725889"/>
              <a:ext cx="512505" cy="44181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grpSp>
        <p:nvGrpSpPr>
          <p:cNvPr id="579" name="그룹 578">
            <a:extLst>
              <a:ext uri="{FF2B5EF4-FFF2-40B4-BE49-F238E27FC236}">
                <a16:creationId xmlns:a16="http://schemas.microsoft.com/office/drawing/2014/main" id="{84DC4DA6-D674-4117-8D0A-F79FB079F07D}"/>
              </a:ext>
            </a:extLst>
          </p:cNvPr>
          <p:cNvGrpSpPr/>
          <p:nvPr/>
        </p:nvGrpSpPr>
        <p:grpSpPr>
          <a:xfrm>
            <a:off x="7790616" y="3452817"/>
            <a:ext cx="929756" cy="336113"/>
            <a:chOff x="3204412" y="3690544"/>
            <a:chExt cx="1417697" cy="512507"/>
          </a:xfrm>
        </p:grpSpPr>
        <p:sp>
          <p:nvSpPr>
            <p:cNvPr id="580" name="이등변 삼각형 579">
              <a:extLst>
                <a:ext uri="{FF2B5EF4-FFF2-40B4-BE49-F238E27FC236}">
                  <a16:creationId xmlns:a16="http://schemas.microsoft.com/office/drawing/2014/main" id="{DCC09C92-324F-415B-A7BD-960E70DD81F4}"/>
                </a:ext>
              </a:extLst>
            </p:cNvPr>
            <p:cNvSpPr/>
            <p:nvPr/>
          </p:nvSpPr>
          <p:spPr>
            <a:xfrm rot="5400000">
              <a:off x="4144949" y="3725891"/>
              <a:ext cx="512505" cy="441815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81" name="이등변 삼각형 580">
              <a:extLst>
                <a:ext uri="{FF2B5EF4-FFF2-40B4-BE49-F238E27FC236}">
                  <a16:creationId xmlns:a16="http://schemas.microsoft.com/office/drawing/2014/main" id="{BEA187F2-99C9-4B58-B672-CCD3A35613BF}"/>
                </a:ext>
              </a:extLst>
            </p:cNvPr>
            <p:cNvSpPr/>
            <p:nvPr/>
          </p:nvSpPr>
          <p:spPr>
            <a:xfrm rot="5400000">
              <a:off x="3657008" y="3725890"/>
              <a:ext cx="512505" cy="441815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82" name="이등변 삼각형 581">
              <a:extLst>
                <a:ext uri="{FF2B5EF4-FFF2-40B4-BE49-F238E27FC236}">
                  <a16:creationId xmlns:a16="http://schemas.microsoft.com/office/drawing/2014/main" id="{E2D8F1A7-E417-46FD-BE19-74E82DE302D4}"/>
                </a:ext>
              </a:extLst>
            </p:cNvPr>
            <p:cNvSpPr/>
            <p:nvPr/>
          </p:nvSpPr>
          <p:spPr>
            <a:xfrm rot="5400000">
              <a:off x="3169067" y="3725889"/>
              <a:ext cx="512505" cy="441815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583" name="TextBox 582">
            <a:extLst>
              <a:ext uri="{FF2B5EF4-FFF2-40B4-BE49-F238E27FC236}">
                <a16:creationId xmlns:a16="http://schemas.microsoft.com/office/drawing/2014/main" id="{352BCF92-2049-4F02-A123-6EE22C2B2328}"/>
              </a:ext>
            </a:extLst>
          </p:cNvPr>
          <p:cNvSpPr txBox="1"/>
          <p:nvPr/>
        </p:nvSpPr>
        <p:spPr>
          <a:xfrm>
            <a:off x="5789299" y="5338562"/>
            <a:ext cx="787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파형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예측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532E26E7-8EF6-4C96-B1E2-25087DB74ACD}"/>
              </a:ext>
            </a:extLst>
          </p:cNvPr>
          <p:cNvSpPr txBox="1"/>
          <p:nvPr/>
        </p:nvSpPr>
        <p:spPr>
          <a:xfrm>
            <a:off x="1619076" y="5338562"/>
            <a:ext cx="837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파형 수집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E8FB89BD-E155-4AEE-96F6-AF35265DD164}"/>
              </a:ext>
            </a:extLst>
          </p:cNvPr>
          <p:cNvSpPr txBox="1"/>
          <p:nvPr/>
        </p:nvSpPr>
        <p:spPr>
          <a:xfrm>
            <a:off x="9979988" y="5338562"/>
            <a:ext cx="787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통계</a:t>
            </a:r>
            <a:endParaRPr kumimoji="0" lang="en-US" altLang="ko-KR" sz="24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분석</a:t>
            </a:r>
            <a:endParaRPr kumimoji="0" lang="ko-KR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370" y="598184"/>
            <a:ext cx="924605" cy="92460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47" y="2828215"/>
            <a:ext cx="1305786" cy="13057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562" y="2908318"/>
            <a:ext cx="1305786" cy="13057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05" y="3022177"/>
            <a:ext cx="1305786" cy="13057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248" y="3136036"/>
            <a:ext cx="1305786" cy="13057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6257" y="2874763"/>
            <a:ext cx="1503474" cy="1503474"/>
          </a:xfrm>
          <a:prstGeom prst="rect">
            <a:avLst/>
          </a:prstGeom>
        </p:spPr>
      </p:pic>
      <p:cxnSp>
        <p:nvCxnSpPr>
          <p:cNvPr id="13" name="직선 화살표 연결선 12"/>
          <p:cNvCxnSpPr>
            <a:stCxn id="39" idx="2"/>
          </p:cNvCxnSpPr>
          <p:nvPr/>
        </p:nvCxnSpPr>
        <p:spPr>
          <a:xfrm>
            <a:off x="5958524" y="3010359"/>
            <a:ext cx="0" cy="177036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5473554" y="3317647"/>
            <a:ext cx="969940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S-BOX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59216" y="2908318"/>
            <a:ext cx="700883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KEY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608082" y="2524785"/>
            <a:ext cx="700883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P.T.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5608081" y="4073358"/>
            <a:ext cx="700883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M.V.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958523" y="3136036"/>
            <a:ext cx="70069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도넛 18"/>
          <p:cNvSpPr/>
          <p:nvPr/>
        </p:nvSpPr>
        <p:spPr>
          <a:xfrm>
            <a:off x="5358710" y="3931224"/>
            <a:ext cx="1199624" cy="715142"/>
          </a:xfrm>
          <a:prstGeom prst="donut">
            <a:avLst>
              <a:gd name="adj" fmla="val 6547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94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 rot="10800000">
            <a:off x="1843086" y="0"/>
            <a:ext cx="8505825" cy="404812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29" r="-229"/>
          <a:stretch/>
        </p:blipFill>
        <p:spPr>
          <a:xfrm>
            <a:off x="1843087" y="2809875"/>
            <a:ext cx="8505825" cy="4048125"/>
          </a:xfrm>
          <a:prstGeom prst="triangle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B1C086-CA6C-42A9-9DBA-E4B8A7EF00B7}"/>
              </a:ext>
            </a:extLst>
          </p:cNvPr>
          <p:cNvSpPr txBox="1"/>
          <p:nvPr/>
        </p:nvSpPr>
        <p:spPr>
          <a:xfrm>
            <a:off x="3951019" y="743218"/>
            <a:ext cx="428995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Masking</a:t>
            </a:r>
            <a:endParaRPr kumimoji="0" lang="ko-KR" altLang="en-US" sz="8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4E1A7-3350-42F6-B54E-976E6AD7B2DB}"/>
              </a:ext>
            </a:extLst>
          </p:cNvPr>
          <p:cNvSpPr txBox="1"/>
          <p:nvPr/>
        </p:nvSpPr>
        <p:spPr>
          <a:xfrm>
            <a:off x="7485050" y="2921168"/>
            <a:ext cx="4172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마스킹</a:t>
            </a:r>
            <a:r>
              <a:rPr kumimoji="0" lang="ko-KR" altLang="en-US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 기법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3B5945-B6EC-4A13-90F4-CA95FDFCF0CC}"/>
              </a:ext>
            </a:extLst>
          </p:cNvPr>
          <p:cNvSpPr txBox="1"/>
          <p:nvPr/>
        </p:nvSpPr>
        <p:spPr>
          <a:xfrm>
            <a:off x="1601785" y="2921168"/>
            <a:ext cx="28638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PART </a:t>
            </a:r>
            <a:r>
              <a:rPr kumimoji="0" lang="en-US" altLang="ko-KR" sz="6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+mn-cs"/>
              </a:rPr>
              <a:t>2</a:t>
            </a:r>
            <a:endParaRPr kumimoji="0" lang="ko-KR" altLang="en-US" sz="6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899DC0C4-59A0-4BD0-B622-5238EDA1FEA4}"/>
              </a:ext>
            </a:extLst>
          </p:cNvPr>
          <p:cNvSpPr/>
          <p:nvPr/>
        </p:nvSpPr>
        <p:spPr>
          <a:xfrm>
            <a:off x="1843086" y="2809874"/>
            <a:ext cx="8505825" cy="4048125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895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58368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마스킹기법이란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?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19C90EEF-E8DD-4D3E-A8B0-8BAEA939299F}"/>
              </a:ext>
            </a:extLst>
          </p:cNvPr>
          <p:cNvSpPr/>
          <p:nvPr/>
        </p:nvSpPr>
        <p:spPr>
          <a:xfrm>
            <a:off x="7273341" y="1223631"/>
            <a:ext cx="4106963" cy="39944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6" name="직선 화살표 연결선 5"/>
          <p:cNvCxnSpPr>
            <a:stCxn id="9" idx="2"/>
          </p:cNvCxnSpPr>
          <p:nvPr/>
        </p:nvCxnSpPr>
        <p:spPr>
          <a:xfrm>
            <a:off x="8562576" y="2660746"/>
            <a:ext cx="0" cy="22392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모서리가 둥근 직사각형 6"/>
          <p:cNvSpPr/>
          <p:nvPr/>
        </p:nvSpPr>
        <p:spPr>
          <a:xfrm>
            <a:off x="8077606" y="2968034"/>
            <a:ext cx="969940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S-BOX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9986339" y="2543636"/>
            <a:ext cx="700883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KEY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8212134" y="2175172"/>
            <a:ext cx="700883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P.T.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8212134" y="4106429"/>
            <a:ext cx="700883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M.V.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11" name="직선 화살표 연결선 10"/>
          <p:cNvCxnSpPr>
            <a:stCxn id="8" idx="1"/>
          </p:cNvCxnSpPr>
          <p:nvPr/>
        </p:nvCxnSpPr>
        <p:spPr>
          <a:xfrm flipH="1">
            <a:off x="8562576" y="2786423"/>
            <a:ext cx="142376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93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8C4C7C-26D4-4352-99CA-ABB77E91A212}"/>
              </a:ext>
            </a:extLst>
          </p:cNvPr>
          <p:cNvSpPr txBox="1"/>
          <p:nvPr/>
        </p:nvSpPr>
        <p:spPr>
          <a:xfrm>
            <a:off x="585867" y="3044279"/>
            <a:ext cx="564930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중간값에</a:t>
            </a: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난수를</a:t>
            </a:r>
            <a:endParaRPr kumimoji="0" lang="en-US" altLang="ko-KR" sz="4400" b="1" i="0" u="none" strike="noStrike" kern="1200" cap="none" spc="140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더해</a:t>
            </a:r>
            <a:r>
              <a:rPr kumimoji="0" lang="en-US" altLang="ko-KR" sz="4400" b="1" i="0" u="none" strike="noStrike" kern="1200" cap="none" spc="14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</a:t>
            </a:r>
            <a:r>
              <a:rPr kumimoji="0" lang="ko-KR" altLang="en-US" sz="4400" b="1" i="0" u="none" strike="noStrike" kern="1200" cap="none" spc="140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예측방지</a:t>
            </a:r>
            <a:r>
              <a:rPr kumimoji="0" lang="en-US" altLang="ko-KR" sz="4400" b="1" i="0" u="none" strike="noStrike" kern="1200" cap="none" spc="140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!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9C90EEF-E8DD-4D3E-A8B0-8BAEA939299F}"/>
              </a:ext>
            </a:extLst>
          </p:cNvPr>
          <p:cNvSpPr/>
          <p:nvPr/>
        </p:nvSpPr>
        <p:spPr>
          <a:xfrm>
            <a:off x="7273341" y="1223631"/>
            <a:ext cx="4106963" cy="399441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4" name="직선 화살표 연결선 3"/>
          <p:cNvCxnSpPr>
            <a:stCxn id="7" idx="2"/>
          </p:cNvCxnSpPr>
          <p:nvPr/>
        </p:nvCxnSpPr>
        <p:spPr>
          <a:xfrm>
            <a:off x="8562576" y="2660746"/>
            <a:ext cx="0" cy="223924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/>
          <p:cNvSpPr/>
          <p:nvPr/>
        </p:nvSpPr>
        <p:spPr>
          <a:xfrm>
            <a:off x="8077606" y="2968034"/>
            <a:ext cx="969940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S-BOX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9986339" y="2543636"/>
            <a:ext cx="700883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KEY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8212134" y="2175172"/>
            <a:ext cx="700883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P.T.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8212134" y="4106429"/>
            <a:ext cx="700883" cy="4855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M.V.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9" name="직선 화살표 연결선 8"/>
          <p:cNvCxnSpPr>
            <a:stCxn id="6" idx="1"/>
          </p:cNvCxnSpPr>
          <p:nvPr/>
        </p:nvCxnSpPr>
        <p:spPr>
          <a:xfrm flipH="1">
            <a:off x="8562576" y="2786423"/>
            <a:ext cx="1423763" cy="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/>
          <p:cNvSpPr/>
          <p:nvPr/>
        </p:nvSpPr>
        <p:spPr>
          <a:xfrm>
            <a:off x="9401438" y="2660746"/>
            <a:ext cx="270137" cy="2701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941996" y="3085768"/>
            <a:ext cx="270137" cy="2701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8427506" y="3635186"/>
            <a:ext cx="270137" cy="2701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9427006" y="4015409"/>
            <a:ext cx="1138290" cy="36626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   : </a:t>
            </a:r>
            <a:r>
              <a:rPr kumimoji="0" lang="ko-KR" alt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난수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9507309" y="4072271"/>
            <a:ext cx="270137" cy="2701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R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58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CH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62337"/>
      </a:accent1>
      <a:accent2>
        <a:srgbClr val="859494"/>
      </a:accent2>
      <a:accent3>
        <a:srgbClr val="F2D8C9"/>
      </a:accent3>
      <a:accent4>
        <a:srgbClr val="CC795C"/>
      </a:accent4>
      <a:accent5>
        <a:srgbClr val="9E716B"/>
      </a:accent5>
      <a:accent6>
        <a:srgbClr val="2E3F4F"/>
      </a:accent6>
      <a:hlink>
        <a:srgbClr val="262626"/>
      </a:hlink>
      <a:folHlink>
        <a:srgbClr val="262626"/>
      </a:folHlink>
    </a:clrScheme>
    <a:fontScheme name="Arial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414</Words>
  <Application>Microsoft Office PowerPoint</Application>
  <PresentationFormat>와이드스크린</PresentationFormat>
  <Paragraphs>182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나눔스퀘어</vt:lpstr>
      <vt:lpstr>Arial</vt:lpstr>
      <vt:lpstr>Cambria Math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info2</cp:lastModifiedBy>
  <cp:revision>5</cp:revision>
  <dcterms:created xsi:type="dcterms:W3CDTF">2019-02-11T10:49:16Z</dcterms:created>
  <dcterms:modified xsi:type="dcterms:W3CDTF">2019-02-20T01:41:20Z</dcterms:modified>
</cp:coreProperties>
</file>