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355" r:id="rId4"/>
    <p:sldId id="367" r:id="rId5"/>
    <p:sldId id="370" r:id="rId6"/>
    <p:sldId id="365" r:id="rId7"/>
    <p:sldId id="386" r:id="rId8"/>
    <p:sldId id="388" r:id="rId9"/>
    <p:sldId id="357" r:id="rId10"/>
    <p:sldId id="401" r:id="rId11"/>
    <p:sldId id="403" r:id="rId12"/>
    <p:sldId id="404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.unicamp.br/~reltech/2016/16-01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openmined.org/what-is-homomorphic-encryption/" TargetMode="External"/><Relationship Id="rId5" Type="http://schemas.openxmlformats.org/officeDocument/2006/relationships/hyperlink" Target="https://courses.grainger.illinois.edu/cs598dk/fa2019/Files/lecture10.pdf" TargetMode="Externa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hyperlink" Target="https://www.mdpi.com/2624-831X/2/1/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격자기반암호</a:t>
            </a:r>
            <a:r>
              <a:rPr lang="en-US" altLang="ko-KR" sz="4800" dirty="0"/>
              <a:t>&amp;</a:t>
            </a:r>
            <a:r>
              <a:rPr lang="ko-KR" altLang="en-US" sz="4800" dirty="0"/>
              <a:t>코드기반암호</a:t>
            </a:r>
            <a:br>
              <a:rPr lang="en-US" altLang="ko-KR" sz="4800" dirty="0"/>
            </a:br>
            <a:r>
              <a:rPr lang="en-US" altLang="ko-KR" sz="2400" dirty="0"/>
              <a:t>https://</a:t>
            </a:r>
            <a:r>
              <a:rPr lang="en-US" altLang="ko-KR" sz="2400" dirty="0" err="1"/>
              <a:t>youtu.be</a:t>
            </a:r>
            <a:r>
              <a:rPr lang="en-US" altLang="ko-KR" sz="2400" dirty="0"/>
              <a:t>/A7OJedPpzzs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 err="1"/>
              <a:t>융합공학부</a:t>
            </a:r>
            <a:r>
              <a:rPr lang="ko-KR" altLang="en-US" dirty="0"/>
              <a:t>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B21D-F32A-5343-B2C8-4ADB3911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코드기반암호</a:t>
            </a:r>
            <a:r>
              <a:rPr kumimoji="1" lang="en-US" altLang="ko-KR" dirty="0"/>
              <a:t>(code-based cryptography)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CB5FF8A-0C08-2649-A704-5EE544620E6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058000"/>
              </a:xfrm>
            </p:spPr>
            <p:txBody>
              <a:bodyPr/>
              <a:lstStyle/>
              <a:p>
                <a:r>
                  <a:rPr kumimoji="1" lang="en-US" altLang="ko-Kore-KR" dirty="0"/>
                  <a:t>McEliece cryptosystem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𝑆𝐺𝑃</m:t>
                    </m:r>
                  </m:oMath>
                </a14:m>
                <a:r>
                  <a:rPr kumimoji="1" lang="en-US" altLang="ko-Kore-KR" sz="2400" dirty="0"/>
                  <a:t> (</a:t>
                </a:r>
                <a:r>
                  <a:rPr kumimoji="1" lang="ko-Kore-KR" altLang="en-US" sz="2400" dirty="0"/>
                  <a:t>공개키</a:t>
                </a:r>
                <a:r>
                  <a:rPr kumimoji="1" lang="en-US" altLang="ko-Kore-KR" sz="2400" dirty="0"/>
                  <a:t>) ,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𝑔𝑒𝑛𝑒𝑟𝑎𝑡𝑜𝑟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kumimoji="1" lang="en-US" altLang="ko-Kore-KR" sz="2400" dirty="0"/>
              </a:p>
              <a:p>
                <a:pPr>
                  <a:buFontTx/>
                  <a:buChar char="-"/>
                </a:pPr>
                <a:r>
                  <a:rPr kumimoji="1" lang="en-US" altLang="ko-Kore-KR" sz="2000" dirty="0"/>
                  <a:t>Encryption : Generator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𝑆𝐺𝑃</m:t>
                    </m:r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kumimoji="1" lang="en-US" altLang="ko-Kore-KR" sz="2000" dirty="0"/>
              </a:p>
              <a:p>
                <a:pPr>
                  <a:buFontTx/>
                  <a:buChar char="-"/>
                </a:pPr>
                <a:r>
                  <a:rPr kumimoji="1" lang="en-US" altLang="ko-Kore-KR" sz="2000" dirty="0"/>
                  <a:t>Decryption :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𝑚𝑆𝐺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ore-KR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000" b="0" i="1" dirty="0" smtClean="0">
                        <a:latin typeface="Cambria Math" panose="02040503050406030204" pitchFamily="18" charset="0"/>
                      </a:rPr>
                      <m:t>𝑚𝑆</m:t>
                    </m:r>
                  </m:oMath>
                </a14:m>
                <a:r>
                  <a:rPr kumimoji="1" lang="en-US" altLang="ko-Kore-KR" sz="2000" dirty="0"/>
                  <a:t> is obtained by decoding,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𝑚𝑆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CB5FF8A-0C08-2649-A704-5EE544620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058000"/>
              </a:xfrm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23DABC1D-23B9-7945-9B61-BE3CAFC64004}"/>
              </a:ext>
            </a:extLst>
          </p:cNvPr>
          <p:cNvGrpSpPr/>
          <p:nvPr/>
        </p:nvGrpSpPr>
        <p:grpSpPr>
          <a:xfrm>
            <a:off x="966127" y="3295563"/>
            <a:ext cx="10259746" cy="3354690"/>
            <a:chOff x="164414" y="2583180"/>
            <a:chExt cx="11756494" cy="42005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52924C6-69AD-F643-B971-476D0620E793}"/>
                </a:ext>
              </a:extLst>
            </p:cNvPr>
            <p:cNvSpPr/>
            <p:nvPr/>
          </p:nvSpPr>
          <p:spPr>
            <a:xfrm>
              <a:off x="1737360" y="2583180"/>
              <a:ext cx="1691640" cy="5181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m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0BC56361-05B3-5A42-B63A-498733A45996}"/>
                    </a:ext>
                  </a:extLst>
                </p:cNvPr>
                <p:cNvSpPr/>
                <p:nvPr/>
              </p:nvSpPr>
              <p:spPr>
                <a:xfrm>
                  <a:off x="3886200" y="2583180"/>
                  <a:ext cx="2164080" cy="17221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0BC56361-05B3-5A42-B63A-498733A45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2583180"/>
                  <a:ext cx="2164080" cy="17221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E84D95-A69A-E445-8DF0-A122027A5256}"/>
                </a:ext>
              </a:extLst>
            </p:cNvPr>
            <p:cNvSpPr/>
            <p:nvPr/>
          </p:nvSpPr>
          <p:spPr>
            <a:xfrm>
              <a:off x="6507639" y="3185160"/>
              <a:ext cx="1691640" cy="5181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B65EA05-F24C-4D4B-A380-626402541BFE}"/>
                </a:ext>
              </a:extLst>
            </p:cNvPr>
            <p:cNvSpPr/>
            <p:nvPr/>
          </p:nvSpPr>
          <p:spPr>
            <a:xfrm>
              <a:off x="8656638" y="3185160"/>
              <a:ext cx="1691640" cy="518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c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56DB634-220E-BA4F-9095-25EC80477B62}"/>
                    </a:ext>
                  </a:extLst>
                </p:cNvPr>
                <p:cNvSpPr txBox="1"/>
                <p:nvPr/>
              </p:nvSpPr>
              <p:spPr>
                <a:xfrm>
                  <a:off x="3450652" y="2657594"/>
                  <a:ext cx="413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56DB634-220E-BA4F-9095-25EC80477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652" y="2657594"/>
                  <a:ext cx="41389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2FEB1C-AF67-634F-B87A-FEAC3D43F79E}"/>
                    </a:ext>
                  </a:extLst>
                </p:cNvPr>
                <p:cNvSpPr txBox="1"/>
                <p:nvPr/>
              </p:nvSpPr>
              <p:spPr>
                <a:xfrm>
                  <a:off x="6072735" y="3266973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2FEB1C-AF67-634F-B87A-FEAC3D43F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735" y="3266973"/>
                  <a:ext cx="4219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F3FADC-22DF-714A-8DD5-D150922B976D}"/>
                    </a:ext>
                  </a:extLst>
                </p:cNvPr>
                <p:cNvSpPr txBox="1"/>
                <p:nvPr/>
              </p:nvSpPr>
              <p:spPr>
                <a:xfrm>
                  <a:off x="8212273" y="3266973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F3FADC-22DF-714A-8DD5-D150922B9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273" y="3266973"/>
                  <a:ext cx="4219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EC3AB5-31E1-9A46-A4E7-BC4F09228B4E}"/>
                </a:ext>
              </a:extLst>
            </p:cNvPr>
            <p:cNvSpPr txBox="1"/>
            <p:nvPr/>
          </p:nvSpPr>
          <p:spPr>
            <a:xfrm>
              <a:off x="164414" y="2985105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/>
                <a:t>Encrypt:</a:t>
              </a:r>
              <a:endParaRPr kumimoji="1" lang="ko-Kore-KR" altLang="en-US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2EA058-6021-4B43-BB78-A095E294389F}"/>
                </a:ext>
              </a:extLst>
            </p:cNvPr>
            <p:cNvSpPr/>
            <p:nvPr/>
          </p:nvSpPr>
          <p:spPr>
            <a:xfrm>
              <a:off x="1737360" y="4861444"/>
              <a:ext cx="1691640" cy="518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c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0253BCEA-AFBD-A94C-95A4-030279642FB0}"/>
                    </a:ext>
                  </a:extLst>
                </p:cNvPr>
                <p:cNvSpPr/>
                <p:nvPr/>
              </p:nvSpPr>
              <p:spPr>
                <a:xfrm>
                  <a:off x="3886200" y="4861443"/>
                  <a:ext cx="1524317" cy="192224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0253BCEA-AFBD-A94C-95A4-030279642F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861443"/>
                  <a:ext cx="1524317" cy="19222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673976-7D9C-7044-93F1-4ED7E5D2D06F}"/>
                </a:ext>
              </a:extLst>
            </p:cNvPr>
            <p:cNvSpPr/>
            <p:nvPr/>
          </p:nvSpPr>
          <p:spPr>
            <a:xfrm>
              <a:off x="6507639" y="4861442"/>
              <a:ext cx="1524317" cy="1922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Decoding</a:t>
              </a:r>
            </a:p>
            <a:p>
              <a:pPr algn="ctr"/>
              <a:r>
                <a:rPr kumimoji="1" lang="en-US" altLang="ko-Kore-KR" sz="1600" dirty="0">
                  <a:solidFill>
                    <a:schemeClr val="tx1"/>
                  </a:solidFill>
                </a:rPr>
                <a:t>(</a:t>
              </a:r>
              <a:r>
                <a:rPr kumimoji="1" lang="ko-Kore-KR" altLang="en-US" sz="1600" dirty="0">
                  <a:solidFill>
                    <a:schemeClr val="tx1"/>
                  </a:solidFill>
                </a:rPr>
                <a:t>오류수정</a:t>
              </a:r>
              <a:r>
                <a:rPr kumimoji="1" lang="en-US" altLang="ko-Kore-KR" sz="1600" dirty="0">
                  <a:solidFill>
                    <a:schemeClr val="tx1"/>
                  </a:solidFill>
                </a:rPr>
                <a:t>)</a:t>
              </a:r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01B039F-A17D-A948-A54B-9A67BC5C01C9}"/>
                    </a:ext>
                  </a:extLst>
                </p:cNvPr>
                <p:cNvSpPr/>
                <p:nvPr/>
              </p:nvSpPr>
              <p:spPr>
                <a:xfrm>
                  <a:off x="8580596" y="5150002"/>
                  <a:ext cx="1113420" cy="1404084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01B039F-A17D-A948-A54B-9A67BC5C0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596" y="5150002"/>
                  <a:ext cx="1113420" cy="14040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9BA2EBB-630C-A14A-8367-F36FA8CB2742}"/>
                </a:ext>
              </a:extLst>
            </p:cNvPr>
            <p:cNvSpPr/>
            <p:nvPr/>
          </p:nvSpPr>
          <p:spPr>
            <a:xfrm>
              <a:off x="10229268" y="5563485"/>
              <a:ext cx="1691640" cy="5181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m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7E4916-780F-DB49-8F1A-2896153926BA}"/>
                </a:ext>
              </a:extLst>
            </p:cNvPr>
            <p:cNvSpPr txBox="1"/>
            <p:nvPr/>
          </p:nvSpPr>
          <p:spPr>
            <a:xfrm>
              <a:off x="7017469" y="37033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error</a:t>
              </a:r>
              <a:endParaRPr kumimoji="1" lang="ko-Kore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9791792-85B5-1643-806B-C97F5B6F2661}"/>
                    </a:ext>
                  </a:extLst>
                </p:cNvPr>
                <p:cNvSpPr txBox="1"/>
                <p:nvPr/>
              </p:nvSpPr>
              <p:spPr>
                <a:xfrm>
                  <a:off x="3450652" y="4935858"/>
                  <a:ext cx="413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9791792-85B5-1643-806B-C97F5B6F2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652" y="4935858"/>
                  <a:ext cx="41389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B15DE7E-ECB6-204C-A086-6DF9E03EA5E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022" y="5808210"/>
              <a:ext cx="84110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F57EEAF-5811-9745-867D-16AD3ABEB340}"/>
                </a:ext>
              </a:extLst>
            </p:cNvPr>
            <p:cNvCxnSpPr>
              <a:cxnSpLocks/>
            </p:cNvCxnSpPr>
            <p:nvPr/>
          </p:nvCxnSpPr>
          <p:spPr>
            <a:xfrm>
              <a:off x="8079578" y="5808210"/>
              <a:ext cx="40957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7A76593-84D9-7746-8025-107BF9A580D7}"/>
                </a:ext>
              </a:extLst>
            </p:cNvPr>
            <p:cNvCxnSpPr>
              <a:cxnSpLocks/>
            </p:cNvCxnSpPr>
            <p:nvPr/>
          </p:nvCxnSpPr>
          <p:spPr>
            <a:xfrm>
              <a:off x="9739736" y="5853814"/>
              <a:ext cx="40957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294DF4-8429-EF47-B38B-F0CB44B11F0F}"/>
                </a:ext>
              </a:extLst>
            </p:cNvPr>
            <p:cNvSpPr txBox="1"/>
            <p:nvPr/>
          </p:nvSpPr>
          <p:spPr>
            <a:xfrm>
              <a:off x="167884" y="5378819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/>
                <a:t>Decrypt:</a:t>
              </a:r>
              <a:endParaRPr kumimoji="1" lang="ko-Kore-KR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F07D80-AB75-5A45-BAEC-CF4697790B96}"/>
                  </a:ext>
                </a:extLst>
              </p:cNvPr>
              <p:cNvSpPr txBox="1"/>
              <p:nvPr/>
            </p:nvSpPr>
            <p:spPr>
              <a:xfrm>
                <a:off x="5526270" y="5518280"/>
                <a:ext cx="9857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100" i="1">
                          <a:latin typeface="Cambria Math" panose="02040503050406030204" pitchFamily="18" charset="0"/>
                        </a:rPr>
                        <m:t>𝑚𝑆𝐺</m:t>
                      </m:r>
                      <m:r>
                        <a:rPr kumimoji="1" lang="en-US" altLang="ko-Kore-KR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11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ko-Kore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ko-Kore-K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F07D80-AB75-5A45-BAEC-CF4697790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70" y="5518280"/>
                <a:ext cx="98571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DE8FB6-F79E-BD4C-AA65-FF95FEDCC69D}"/>
                  </a:ext>
                </a:extLst>
              </p:cNvPr>
              <p:cNvSpPr txBox="1"/>
              <p:nvPr/>
            </p:nvSpPr>
            <p:spPr>
              <a:xfrm>
                <a:off x="6555527" y="1001408"/>
                <a:ext cx="5453929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ko-Kore-KR" sz="1400" dirty="0"/>
                  <a:t> : random (</a:t>
                </a:r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ko-Kore-KR" sz="1400" dirty="0"/>
                  <a:t>) nonsingular binary matrix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ko-Kore-KR" sz="1400" dirty="0"/>
                  <a:t> : (</a:t>
                </a:r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ore-KR" sz="1400" dirty="0"/>
                  <a:t>) generator matrix of a t-error-correcting binary linear code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ko-Kore-KR" sz="1400" dirty="0"/>
                  <a:t>: random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ore-KR" sz="1400" dirty="0"/>
                  <a:t>) permutation matrix</a:t>
                </a:r>
              </a:p>
              <a:p>
                <a:r>
                  <a:rPr kumimoji="1" lang="en-US" altLang="ko-Kore-KR" sz="1400" dirty="0"/>
                  <a:t>Private key : </a:t>
                </a:r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ko-Kore-KR" sz="14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ko-Kore-KR" sz="14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ko-Kore-KR" sz="1400" dirty="0"/>
              </a:p>
              <a:p>
                <a:r>
                  <a:rPr kumimoji="1" lang="en-US" altLang="ko-Kore-KR" sz="1400" dirty="0"/>
                  <a:t>Public key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𝑆𝐺𝑃</m:t>
                    </m:r>
                    <m:r>
                      <a:rPr kumimoji="1" lang="en-US" altLang="ko-Kore-KR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ore-KR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DE8FB6-F79E-BD4C-AA65-FF95FEDCC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527" y="1001408"/>
                <a:ext cx="5453929" cy="1169551"/>
              </a:xfrm>
              <a:prstGeom prst="rect">
                <a:avLst/>
              </a:prstGeom>
              <a:blipFill>
                <a:blip r:embed="rId11"/>
                <a:stretch>
                  <a:fillRect l="-465" t="-1075" b="-53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E2E57F7-80B0-2B43-904D-4FAC445F75D4}"/>
              </a:ext>
            </a:extLst>
          </p:cNvPr>
          <p:cNvSpPr txBox="1"/>
          <p:nvPr/>
        </p:nvSpPr>
        <p:spPr>
          <a:xfrm>
            <a:off x="776514" y="7182912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people.uib.no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chunlei.li</a:t>
            </a:r>
            <a:r>
              <a:rPr kumimoji="1" lang="en" altLang="ko-Kore-KR" dirty="0"/>
              <a:t>/workshops/MMC/Slides/Jong-Seon%20No.pdf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042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B21D-F32A-5343-B2C8-4ADB3911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코드기반암호</a:t>
            </a:r>
            <a:r>
              <a:rPr kumimoji="1" lang="en-US" altLang="ko-KR" dirty="0"/>
              <a:t>(code-based cryptography)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CB5FF8A-0C08-2649-A704-5EE544620E6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ko-Kore-KR" altLang="en-US" sz="2400" dirty="0"/>
                  <a:t>코드기반 암호에 대한 대표적 공격법</a:t>
                </a:r>
                <a:endParaRPr kumimoji="1" lang="en-US" altLang="ko-Kore-KR" sz="2400" dirty="0"/>
              </a:p>
              <a:p>
                <a:pPr marL="457200" indent="-457200">
                  <a:buAutoNum type="arabicPeriod"/>
                </a:pPr>
                <a:r>
                  <a:rPr kumimoji="1" lang="en-US" altLang="ko-Kore-KR" sz="2400" dirty="0"/>
                  <a:t>ISD(information set decoding) : </a:t>
                </a:r>
                <a:r>
                  <a:rPr kumimoji="1" lang="ko-Kore-KR" altLang="en-US" sz="2400" dirty="0"/>
                  <a:t>코드기반 암호에 대해 가장 효율적인 공격법</a:t>
                </a:r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sz="1600" dirty="0"/>
              </a:p>
              <a:p>
                <a:pPr marL="0" indent="0">
                  <a:buNone/>
                </a:pPr>
                <a:endParaRPr kumimoji="1" lang="en-US" altLang="ko-Kore-KR" sz="1600" dirty="0"/>
              </a:p>
              <a:p>
                <a:pPr lvl="1"/>
                <a:r>
                  <a:rPr kumimoji="1" lang="ko-Kore-KR" altLang="en-US" sz="2000" dirty="0"/>
                  <a:t>공개키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ko-Kore-KR" altLang="en-US" sz="2000" dirty="0"/>
                  <a:t>와 암호문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ore-KR" sz="2000" dirty="0"/>
                  <a:t> </a:t>
                </a:r>
                <a:r>
                  <a:rPr kumimoji="1" lang="ko-Kore-KR" altLang="en-US" sz="2000" dirty="0"/>
                  <a:t>만으로 원본 메시지를 복구 </a:t>
                </a:r>
                <a:r>
                  <a:rPr kumimoji="1" lang="en-US" altLang="ko-Kore-KR" sz="2000" dirty="0">
                    <a:sym typeface="Wingdings" pitchFamily="2" charset="2"/>
                  </a:rPr>
                  <a:t> </a:t>
                </a:r>
                <a:r>
                  <a:rPr kumimoji="1" lang="ko-Kore-KR" altLang="en-US" sz="2000" dirty="0">
                    <a:sym typeface="Wingdings" pitchFamily="2" charset="2"/>
                  </a:rPr>
                  <a:t>메시지 자체를 복구하는 공격</a:t>
                </a:r>
                <a:r>
                  <a:rPr kumimoji="1" lang="en-US" altLang="ko-Kore-KR" sz="2000" dirty="0">
                    <a:sym typeface="Wingdings" pitchFamily="2" charset="2"/>
                  </a:rPr>
                  <a:t>, </a:t>
                </a:r>
                <a:r>
                  <a:rPr kumimoji="1" lang="ko-Kore-KR" altLang="en-US" sz="2000" dirty="0">
                    <a:sym typeface="Wingdings" pitchFamily="2" charset="2"/>
                  </a:rPr>
                  <a:t>개인키를 찾지 않음</a:t>
                </a:r>
                <a:endParaRPr kumimoji="1" lang="en-US" altLang="ko-Kore-KR" sz="2000" dirty="0"/>
              </a:p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pPr marL="0" indent="0">
                  <a:buNone/>
                </a:pPr>
                <a:r>
                  <a:rPr kumimoji="1" lang="en-US" altLang="ko-KR" sz="2400" dirty="0"/>
                  <a:t>2. </a:t>
                </a:r>
                <a:r>
                  <a:rPr kumimoji="1" lang="en-US" altLang="ko-Kore-KR" sz="2400" dirty="0"/>
                  <a:t>Structure attack</a:t>
                </a:r>
              </a:p>
              <a:p>
                <a:pPr lvl="1"/>
                <a:r>
                  <a:rPr kumimoji="1" lang="ko-Kore-KR" altLang="en-US" sz="2000" dirty="0"/>
                  <a:t>공개키 </a:t>
                </a:r>
                <a14:m>
                  <m:oMath xmlns:m="http://schemas.openxmlformats.org/officeDocument/2006/math"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ko-Kore-KR" altLang="en-US" sz="2000" dirty="0"/>
                  <a:t>로 부터 구조적 결함을 찾아 개인키 자체를 복구하는 공격</a:t>
                </a:r>
                <a:endParaRPr kumimoji="1" lang="en-US" altLang="ko-Kore-KR" sz="2000" dirty="0"/>
              </a:p>
              <a:p>
                <a:pPr lvl="1"/>
                <a:r>
                  <a:rPr kumimoji="1" lang="en-US" altLang="ko-Kore-KR" sz="2000" dirty="0"/>
                  <a:t>ISD </a:t>
                </a:r>
                <a:r>
                  <a:rPr kumimoji="1" lang="ko-Kore-KR" altLang="en-US" sz="2000" dirty="0"/>
                  <a:t>보다 성능이 좋지 않아 잘 연구되지는 않음</a:t>
                </a:r>
                <a:endParaRPr kumimoji="1" lang="en-US" altLang="ko-Kore-KR" sz="2000" dirty="0"/>
              </a:p>
              <a:p>
                <a:pPr lvl="1"/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CB5FF8A-0C08-2649-A704-5EE544620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272EB-5DEE-1541-B604-1D98E3C96A01}"/>
                  </a:ext>
                </a:extLst>
              </p:cNvPr>
              <p:cNvSpPr txBox="1"/>
              <p:nvPr/>
            </p:nvSpPr>
            <p:spPr>
              <a:xfrm>
                <a:off x="4874992" y="1954530"/>
                <a:ext cx="24420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272EB-5DEE-1541-B604-1D98E3C9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992" y="1954530"/>
                <a:ext cx="2442015" cy="707886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97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75733AF-8D5E-B74E-AB15-4D2D50CBA35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6"/>
                <a:ext cx="11368160" cy="3876674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/>
                  <a:t>Lattice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en-US" altLang="ko-KR" dirty="0"/>
                  <a:t>) </a:t>
                </a:r>
                <a:r>
                  <a:rPr kumimoji="1" lang="ko-KR" altLang="en-US" dirty="0"/>
                  <a:t>란</a:t>
                </a:r>
                <a:r>
                  <a:rPr kumimoji="1" lang="en-US" altLang="ko-KR" dirty="0"/>
                  <a:t>?</a:t>
                </a:r>
              </a:p>
              <a:p>
                <a:pPr lvl="1">
                  <a:buFontTx/>
                  <a:buChar char="-"/>
                </a:pPr>
                <a:r>
                  <a:rPr kumimoji="1" lang="en-US" altLang="ko-KR" sz="2000" dirty="0"/>
                  <a:t>n</a:t>
                </a:r>
                <a:r>
                  <a:rPr kumimoji="1" lang="ko-KR" altLang="en-US" sz="2000" dirty="0"/>
                  <a:t>차원 공간인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에서 점</a:t>
                </a:r>
                <a:r>
                  <a:rPr kumimoji="1" lang="en-US" altLang="ko-KR" sz="2000" dirty="0"/>
                  <a:t>(point)</a:t>
                </a:r>
                <a:r>
                  <a:rPr kumimoji="1" lang="ko-KR" altLang="en-US" sz="2000" dirty="0"/>
                  <a:t>들이 규칙적인 격자무늬 배열로 배치되어 있는 상태 </a:t>
                </a:r>
                <a:r>
                  <a:rPr kumimoji="1" lang="en-US" altLang="ko-KR" sz="2000" dirty="0"/>
                  <a:t>(i.e. norm, </a:t>
                </a:r>
                <a:r>
                  <a:rPr kumimoji="1" lang="en" altLang="ko-KR" sz="2000" dirty="0"/>
                  <a:t>dimension</a:t>
                </a:r>
                <a:r>
                  <a:rPr kumimoji="1" lang="en-US" altLang="ko-KR" sz="2000" dirty="0"/>
                  <a:t>, </a:t>
                </a:r>
                <a:r>
                  <a:rPr kumimoji="1" lang="en" altLang="ko-KR" sz="2000" dirty="0"/>
                  <a:t>orthogonality</a:t>
                </a:r>
                <a:r>
                  <a:rPr kumimoji="1" lang="en-US" altLang="ko-KR" sz="2000" dirty="0"/>
                  <a:t>, linear transformation </a:t>
                </a:r>
                <a:r>
                  <a:rPr kumimoji="1" lang="ko-KR" altLang="en-US" sz="2000" dirty="0"/>
                  <a:t>등과 같은 개념을 사용할 수 있음</a:t>
                </a:r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 </a:t>
                </a:r>
                <a:endParaRPr kumimoji="1" lang="en-US" altLang="ko-KR" sz="2000" dirty="0"/>
              </a:p>
              <a:p>
                <a:pPr marL="457200" lvl="1" indent="0">
                  <a:buNone/>
                </a:pPr>
                <a:r>
                  <a:rPr kumimoji="1" lang="en-US" altLang="ko-KR" sz="2000" b="0" dirty="0"/>
                  <a:t>				</a:t>
                </a:r>
                <a:endParaRPr kumimoji="1" lang="en-US" altLang="ko-KR" sz="2000" dirty="0"/>
              </a:p>
              <a:p>
                <a:pPr lvl="1">
                  <a:buFontTx/>
                  <a:buChar char="-"/>
                </a:pPr>
                <a:endParaRPr kumimoji="1" lang="en-US" altLang="ko-KR" sz="2000" dirty="0"/>
              </a:p>
              <a:p>
                <a:pPr lvl="1">
                  <a:buFontTx/>
                  <a:buChar char="-"/>
                </a:pPr>
                <a:endParaRPr kumimoji="1" lang="en-US" altLang="ko-KR" sz="2000" dirty="0"/>
              </a:p>
              <a:p>
                <a:pPr lvl="1">
                  <a:buFontTx/>
                  <a:buChar char="-"/>
                </a:pPr>
                <a:r>
                  <a:rPr kumimoji="1" lang="ko-KR" altLang="en-US" sz="2000" dirty="0"/>
                  <a:t>다음 식과 같이 </a:t>
                </a:r>
                <a:r>
                  <a:rPr kumimoji="1" lang="en-US" altLang="ko-KR" sz="2000" dirty="0"/>
                  <a:t>Lattice (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은 </a:t>
                </a:r>
                <a:r>
                  <a:rPr kumimoji="1" lang="en-US" altLang="ko-KR" sz="2000" dirty="0"/>
                  <a:t>basis matrix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의 선형조합으로 이루어짐</a:t>
                </a:r>
                <a:endParaRPr kumimoji="1" lang="en-US" altLang="ko-KR" sz="2000" dirty="0"/>
              </a:p>
              <a:p>
                <a:pPr lvl="1" algn="just">
                  <a:buFontTx/>
                  <a:buChar char="-"/>
                </a:pPr>
                <a:r>
                  <a:rPr kumimoji="1" lang="en-US" altLang="ko-KR" sz="2000" dirty="0"/>
                  <a:t>Lattice(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 의 모든 벡터가 정수 공간에 있는 경우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정수 격자</a:t>
                </a:r>
                <a:r>
                  <a:rPr kumimoji="1" lang="en-US" altLang="ko-KR" sz="2000" dirty="0"/>
                  <a:t>(integer lattice)</a:t>
                </a:r>
                <a:r>
                  <a:rPr kumimoji="1" lang="ko-KR" altLang="en-US" sz="2000" dirty="0" err="1"/>
                  <a:t>라고</a:t>
                </a:r>
                <a:r>
                  <a:rPr kumimoji="1" lang="ko-KR" altLang="en-US" sz="2000" dirty="0"/>
                  <a:t> 함</a:t>
                </a:r>
                <a:endParaRPr kumimoji="1" lang="en-US" altLang="ko-KR" sz="2000" dirty="0"/>
              </a:p>
              <a:p>
                <a:pPr lvl="1">
                  <a:buFontTx/>
                  <a:buChar char="-"/>
                </a:pPr>
                <a:endParaRPr kumimoji="1" lang="en-US" altLang="ko-KR" dirty="0"/>
              </a:p>
              <a:p>
                <a:pPr lvl="1">
                  <a:buFontTx/>
                  <a:buChar char="-"/>
                </a:pPr>
                <a:endParaRPr kumimoji="1" lang="en-US" altLang="ko-KR" dirty="0"/>
              </a:p>
              <a:p>
                <a:pPr lvl="1">
                  <a:buFontTx/>
                  <a:buChar char="-"/>
                </a:pPr>
                <a:endParaRPr kumimoji="1" lang="en-US" altLang="ko-KR" dirty="0"/>
              </a:p>
              <a:p>
                <a:pPr lvl="1" algn="just">
                  <a:buFontTx/>
                  <a:buChar char="-"/>
                </a:pPr>
                <a:endParaRPr kumimoji="1" lang="en-US" altLang="ko-KR" dirty="0"/>
              </a:p>
              <a:p>
                <a:pPr lvl="1" algn="just">
                  <a:buFontTx/>
                  <a:buChar char="-"/>
                </a:pPr>
                <a:endParaRPr kumimoji="1" lang="en-US" altLang="ko-KR" dirty="0"/>
              </a:p>
              <a:p>
                <a:pPr marL="457200" lvl="1" indent="0" algn="just">
                  <a:buNone/>
                </a:pPr>
                <a:endParaRPr kumimoji="1" lang="en-US" altLang="ko-KR" dirty="0"/>
              </a:p>
              <a:p>
                <a:pPr>
                  <a:buFontTx/>
                  <a:buChar char="-"/>
                </a:pPr>
                <a:endParaRPr kumimoji="1" lang="en-US" altLang="ko-KR" sz="2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75733AF-8D5E-B74E-AB15-4D2D50CBA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6"/>
                <a:ext cx="11368160" cy="3876674"/>
              </a:xfrm>
              <a:blipFill>
                <a:blip r:embed="rId2"/>
                <a:stretch>
                  <a:fillRect l="-893" t="-2614" r="-67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FCB8F3-29A0-3849-833F-DEE27DC3104B}"/>
                  </a:ext>
                </a:extLst>
              </p:cNvPr>
              <p:cNvSpPr/>
              <p:nvPr/>
            </p:nvSpPr>
            <p:spPr>
              <a:xfrm>
                <a:off x="4421179" y="2371625"/>
                <a:ext cx="3349642" cy="7685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 ,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</m:nary>
                          <m:r>
                            <a:rPr kumimoji="1"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FCB8F3-29A0-3849-833F-DEE27DC31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179" y="2371625"/>
                <a:ext cx="3349642" cy="768532"/>
              </a:xfrm>
              <a:prstGeom prst="rect">
                <a:avLst/>
              </a:prstGeom>
              <a:blipFill>
                <a:blip r:embed="rId3"/>
                <a:stretch>
                  <a:fillRect t="-98387" b="-1548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88371785-82BE-424E-AECA-2DB97779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격자기반암호</a:t>
            </a:r>
            <a:r>
              <a:rPr kumimoji="1" lang="en-US" altLang="ko-Kore-KR" dirty="0"/>
              <a:t>(Lattice-based Cryptography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80AE20-0B4C-4046-B087-038ED022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510" y="4450932"/>
            <a:ext cx="4144398" cy="2058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82C2E-289C-3E41-A665-C4A022257F84}"/>
              </a:ext>
            </a:extLst>
          </p:cNvPr>
          <p:cNvSpPr txBox="1"/>
          <p:nvPr/>
        </p:nvSpPr>
        <p:spPr>
          <a:xfrm>
            <a:off x="106018" y="6842741"/>
            <a:ext cx="9082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그림출처 </a:t>
            </a:r>
            <a:r>
              <a:rPr kumimoji="1" lang="en-US" altLang="ko-Kore-KR" sz="1000" dirty="0"/>
              <a:t>- https://</a:t>
            </a:r>
            <a:r>
              <a:rPr kumimoji="1" lang="en-US" altLang="ko-Kore-KR" sz="1000" dirty="0" err="1"/>
              <a:t>www.semanticscholar.org</a:t>
            </a:r>
            <a:r>
              <a:rPr kumimoji="1" lang="en-US" altLang="ko-Kore-KR" sz="1000" dirty="0"/>
              <a:t>/paper/Tera-Introduction-to-Post-Quantum-Cryptography-in-'-Helen/0ff64feeff6c4319a4cf6a6d7e087b4108c0a7c6 </a:t>
            </a:r>
            <a:endParaRPr kumimoji="1" lang="ko-Kore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7A08E2-F565-C543-AB2C-C2F7971B6BAB}"/>
                  </a:ext>
                </a:extLst>
              </p:cNvPr>
              <p:cNvSpPr txBox="1"/>
              <p:nvPr/>
            </p:nvSpPr>
            <p:spPr>
              <a:xfrm>
                <a:off x="5501284" y="4695362"/>
                <a:ext cx="60046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600" dirty="0"/>
                  <a:t>Lattice</a:t>
                </a:r>
                <a:r>
                  <a:rPr kumimoji="1" lang="ko-Kore-KR" altLang="en-US" sz="1600" dirty="0"/>
                  <a:t>는 </a:t>
                </a:r>
                <a:r>
                  <a:rPr kumimoji="1" lang="en-US" altLang="ko-Kore-KR" sz="1600" dirty="0"/>
                  <a:t>basis vector</a:t>
                </a:r>
                <a:r>
                  <a:rPr kumimoji="1" lang="ko-Kore-KR" altLang="en-US" sz="1600" dirty="0"/>
                  <a:t>들의 선형결합으로 만들 수 있는 점들로 이루어짐</a:t>
                </a:r>
                <a:endParaRPr kumimoji="1" lang="en-US" altLang="ko-Kore-KR" sz="1600" dirty="0"/>
              </a:p>
              <a:p>
                <a:r>
                  <a:rPr kumimoji="1" lang="en-US" altLang="ko-Kore-KR" sz="1600" dirty="0"/>
                  <a:t>(</a:t>
                </a:r>
                <a:r>
                  <a:rPr kumimoji="1" lang="ko-Kore-KR" altLang="en-US" sz="1600" dirty="0"/>
                  <a:t>그러므로 </a:t>
                </a:r>
                <a:r>
                  <a:rPr kumimoji="1" lang="en-US" altLang="ko-Kore-KR" sz="1600" dirty="0"/>
                  <a:t>lattice </a:t>
                </a:r>
                <a:r>
                  <a:rPr kumimoji="1" lang="ko-Kore-KR" altLang="en-US" sz="1600" dirty="0"/>
                  <a:t>모양은 </a:t>
                </a:r>
                <a:r>
                  <a:rPr kumimoji="1" lang="en-US" altLang="ko-Kore-KR" sz="1600" dirty="0"/>
                  <a:t>basis vector</a:t>
                </a:r>
                <a:r>
                  <a:rPr kumimoji="1" lang="ko-Kore-KR" altLang="en-US" sz="1600" dirty="0"/>
                  <a:t>들로 결정</a:t>
                </a:r>
                <a:r>
                  <a:rPr kumimoji="1" lang="en-US" altLang="ko-Kore-KR" sz="1600" dirty="0"/>
                  <a:t>)</a:t>
                </a:r>
              </a:p>
              <a:p>
                <a:endParaRPr kumimoji="1" lang="en-US" altLang="ko-Kore-KR" sz="1600" dirty="0"/>
              </a:p>
              <a:p>
                <a:r>
                  <a:rPr kumimoji="1" lang="ko-KR" altLang="en-US" sz="1600" dirty="0"/>
                  <a:t>*</a:t>
                </a:r>
                <a:r>
                  <a:rPr kumimoji="1" lang="en-US" altLang="ko-KR" sz="1600" dirty="0"/>
                  <a:t>basis vector : n</a:t>
                </a:r>
                <a:r>
                  <a:rPr kumimoji="1" lang="ko-KR" altLang="en-US" sz="1600" dirty="0"/>
                  <a:t>차원 공간인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ore-KR" sz="1600" dirty="0"/>
                  <a:t> </a:t>
                </a:r>
                <a:r>
                  <a:rPr kumimoji="1" lang="ko-Kore-KR" altLang="en-US" sz="1600" dirty="0"/>
                  <a:t>내의 임의의 원소들을 표현하기 위한 최소한의 벡터</a:t>
                </a:r>
                <a:r>
                  <a:rPr kumimoji="1" lang="en-US" altLang="ko-Kore-KR" sz="1600" dirty="0"/>
                  <a:t>(</a:t>
                </a:r>
                <a:r>
                  <a:rPr kumimoji="1" lang="ko-Kore-KR" altLang="en-US" sz="1600" dirty="0"/>
                  <a:t>기본 벡터</a:t>
                </a:r>
                <a:r>
                  <a:rPr kumimoji="1" lang="en-US" altLang="ko-KR" sz="1600" dirty="0"/>
                  <a:t>)</a:t>
                </a:r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7A08E2-F565-C543-AB2C-C2F7971B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84" y="4695362"/>
                <a:ext cx="6004664" cy="1569660"/>
              </a:xfrm>
              <a:prstGeom prst="rect">
                <a:avLst/>
              </a:prstGeom>
              <a:blipFill>
                <a:blip r:embed="rId5"/>
                <a:stretch>
                  <a:fillRect l="-422" t="-800" b="-48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5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B21D-F32A-5343-B2C8-4ADB3911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격자기반암호</a:t>
            </a:r>
            <a:r>
              <a:rPr kumimoji="1" lang="en-US" altLang="ko-Kore-KR" dirty="0"/>
              <a:t>(Lattice-based Cryptography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5FF8A-0C08-2649-A704-5EE544620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49122"/>
            <a:ext cx="11369675" cy="5497728"/>
          </a:xfrm>
        </p:spPr>
        <p:txBody>
          <a:bodyPr>
            <a:normAutofit/>
          </a:bodyPr>
          <a:lstStyle/>
          <a:p>
            <a:pPr marL="285750" indent="-285750" algn="just"/>
            <a:r>
              <a:rPr kumimoji="1" lang="en-US" altLang="ko-Kore-KR" dirty="0"/>
              <a:t>Lattice-based Cryptography ?</a:t>
            </a:r>
          </a:p>
          <a:p>
            <a:pPr marL="0" indent="0">
              <a:buNone/>
            </a:pPr>
            <a:r>
              <a:rPr kumimoji="1" lang="en-US" altLang="ko-KR" sz="2400" dirty="0"/>
              <a:t>: Lattice </a:t>
            </a:r>
            <a:r>
              <a:rPr kumimoji="1" lang="ko-KR" altLang="en-US" sz="2400" dirty="0"/>
              <a:t>상의 수학적 난제인 </a:t>
            </a:r>
            <a:r>
              <a:rPr kumimoji="1" lang="en-US" altLang="ko-KR" sz="2400" dirty="0"/>
              <a:t>Hard Lattice Problem</a:t>
            </a:r>
            <a:r>
              <a:rPr kumimoji="1" lang="ko-KR" altLang="en-US" sz="2400" dirty="0"/>
              <a:t>을 암호 기법에 적용시킨 것</a:t>
            </a:r>
            <a:r>
              <a:rPr kumimoji="1" lang="en-US" altLang="ko-KR" sz="2400" dirty="0"/>
              <a:t>!</a:t>
            </a:r>
            <a:endParaRPr kumimoji="1" lang="en-US" altLang="ko-KR" sz="2000" dirty="0"/>
          </a:p>
          <a:p>
            <a:pPr lvl="1">
              <a:buFontTx/>
              <a:buChar char="-"/>
            </a:pP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en-US" altLang="ko-KR" sz="2000" dirty="0"/>
              <a:t>1996</a:t>
            </a:r>
            <a:r>
              <a:rPr kumimoji="1" lang="ko-KR" altLang="en-US" sz="2000" dirty="0"/>
              <a:t>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Ajtai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Lattice Problem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NP-hardness</a:t>
            </a:r>
            <a:r>
              <a:rPr kumimoji="1" lang="ko-KR" altLang="en-US" sz="2000" dirty="0" err="1"/>
              <a:t>를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증명하였음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dirty="0"/>
              <a:t>(Lattice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vector</a:t>
            </a:r>
            <a:r>
              <a:rPr kumimoji="1" lang="ko-KR" altLang="en-US" sz="2000" dirty="0"/>
              <a:t>을 다항 시간 내에 찾는 알고리즘이 없음</a:t>
            </a:r>
            <a:r>
              <a:rPr kumimoji="1" lang="en-US" altLang="ko-KR" sz="2000" dirty="0"/>
              <a:t>)</a:t>
            </a:r>
          </a:p>
          <a:p>
            <a:pPr lvl="1">
              <a:buFontTx/>
              <a:buChar char="-"/>
            </a:pP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en-US" altLang="ko-KR" sz="2000" dirty="0"/>
              <a:t>1997</a:t>
            </a:r>
            <a:r>
              <a:rPr kumimoji="1" lang="ko-KR" altLang="en-US" sz="2000" dirty="0"/>
              <a:t>년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Ajtai-Dwork</a:t>
            </a:r>
            <a:r>
              <a:rPr kumimoji="1" lang="ko-KR" altLang="en-US" sz="2000" dirty="0"/>
              <a:t>은 최초로 </a:t>
            </a:r>
            <a:r>
              <a:rPr kumimoji="1" lang="en" altLang="ko-KR" sz="2000" dirty="0"/>
              <a:t>worst case assumption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최악의 시나리오</a:t>
            </a:r>
            <a:r>
              <a:rPr kumimoji="1" lang="en-US" altLang="ko-KR" sz="2000" dirty="0"/>
              <a:t>)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기반으로 한 최초의 암호를 구현을 함</a:t>
            </a:r>
            <a:endParaRPr kumimoji="1" lang="en-US" altLang="ko-KR" sz="2000" dirty="0"/>
          </a:p>
          <a:p>
            <a:pPr marL="457200" lvl="1" indent="0" algn="just">
              <a:buNone/>
            </a:pPr>
            <a:r>
              <a:rPr kumimoji="1" lang="en-US" altLang="ko-KR" sz="2000" dirty="0">
                <a:sym typeface="Wingdings" pitchFamily="2" charset="2"/>
              </a:rPr>
              <a:t>(</a:t>
            </a:r>
            <a:r>
              <a:rPr kumimoji="1" lang="en" altLang="ko-KR" sz="2000" dirty="0"/>
              <a:t>worst case assumption</a:t>
            </a:r>
            <a:r>
              <a:rPr kumimoji="1" lang="ko-KR" altLang="en-US" sz="2000" dirty="0"/>
              <a:t>을 기반으로 한 최초의 구현이었기 때문에 암호화에서 특별한 역할이 됨</a:t>
            </a:r>
            <a:r>
              <a:rPr kumimoji="1" lang="en-US" altLang="ko-KR" sz="2000" dirty="0"/>
              <a:t>)</a:t>
            </a:r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dirty="0"/>
              <a:t>- 2005</a:t>
            </a:r>
            <a:r>
              <a:rPr kumimoji="1" lang="ko-KR" altLang="en-US" sz="2000" dirty="0"/>
              <a:t>년</a:t>
            </a:r>
            <a:r>
              <a:rPr kumimoji="1" lang="en-US" altLang="ko-KR" sz="2000" dirty="0"/>
              <a:t>, Oded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Regev</a:t>
            </a:r>
            <a:r>
              <a:rPr kumimoji="1" lang="ko-KR" altLang="en-US" sz="2000" dirty="0"/>
              <a:t>가 제안한 </a:t>
            </a:r>
            <a:r>
              <a:rPr kumimoji="1" lang="en" altLang="ko-KR" sz="2000" dirty="0"/>
              <a:t>Learning with Errors(LWE)</a:t>
            </a:r>
            <a:r>
              <a:rPr kumimoji="1" lang="ko-KR" altLang="en-US" sz="2000" dirty="0"/>
              <a:t>을 기반으로 한 공개키 암호가 처음으로 안전성이 검증되었음</a:t>
            </a:r>
            <a:r>
              <a:rPr kumimoji="1"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9182E-E08D-024F-922B-3F4E79393399}"/>
              </a:ext>
            </a:extLst>
          </p:cNvPr>
          <p:cNvSpPr txBox="1"/>
          <p:nvPr/>
        </p:nvSpPr>
        <p:spPr>
          <a:xfrm>
            <a:off x="0" y="6826063"/>
            <a:ext cx="10040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출처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–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>
                <a:hlinkClick r:id="rId2"/>
              </a:rPr>
              <a:t>https://www.ic.unicamp.br/~reltech/2016/16-01.pdf</a:t>
            </a:r>
            <a:endParaRPr kumimoji="1" lang="en-US" altLang="ko-KR" dirty="0"/>
          </a:p>
          <a:p>
            <a:r>
              <a:rPr lang="en" altLang="ko-Kore-KR" dirty="0"/>
              <a:t>Generating Hard Instances of the Short Basis Problem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439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B21D-F32A-5343-B2C8-4ADB3911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격자기반암호</a:t>
            </a:r>
            <a:r>
              <a:rPr kumimoji="1" lang="en-US" altLang="ko-Kore-KR" dirty="0"/>
              <a:t>(Lattice-based Cryptography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5FF8A-0C08-2649-A704-5EE544620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8160" cy="5497728"/>
          </a:xfrm>
        </p:spPr>
        <p:txBody>
          <a:bodyPr/>
          <a:lstStyle/>
          <a:p>
            <a:r>
              <a:rPr kumimoji="1" lang="en-US" altLang="ko-Kore-KR" dirty="0"/>
              <a:t>Lattice-based Cryptography</a:t>
            </a:r>
          </a:p>
          <a:p>
            <a:pPr marL="0" indent="0">
              <a:buNone/>
            </a:pPr>
            <a:r>
              <a:rPr kumimoji="1" lang="en-US" altLang="ko-Kore-KR" sz="2400" dirty="0"/>
              <a:t>: </a:t>
            </a:r>
            <a:r>
              <a:rPr kumimoji="1" lang="ko-Kore-KR" altLang="en-US" sz="2400" dirty="0"/>
              <a:t>수백 차원</a:t>
            </a:r>
            <a:r>
              <a:rPr kumimoji="1" lang="en-US" altLang="ko-Kore-KR" sz="2400" dirty="0"/>
              <a:t> lattice</a:t>
            </a:r>
            <a:r>
              <a:rPr kumimoji="1" lang="ko-Kore-KR" altLang="en-US" sz="2400" dirty="0"/>
              <a:t> 상에서 임의의 위치</a:t>
            </a:r>
            <a:r>
              <a:rPr kumimoji="1" lang="en-US" altLang="ko-Kore-KR" sz="2400" dirty="0"/>
              <a:t>(</a:t>
            </a:r>
            <a:r>
              <a:rPr kumimoji="1" lang="ko-Kore-KR" altLang="en-US" sz="2400" dirty="0"/>
              <a:t>공개 키와 연관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와 가장 가까운 점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개인 키와 연관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을 찾는 어려움을 기반으로 함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>
                <a:sym typeface="Wingdings" pitchFamily="2" charset="2"/>
              </a:rPr>
              <a:t> </a:t>
            </a:r>
            <a:r>
              <a:rPr kumimoji="1" lang="en-US" altLang="ko-KR" sz="2400" dirty="0"/>
              <a:t>Lattice </a:t>
            </a:r>
            <a:r>
              <a:rPr kumimoji="1" lang="ko-KR" altLang="en-US" sz="2400" dirty="0"/>
              <a:t>상의 수학적 난제가 암호 </a:t>
            </a:r>
            <a:r>
              <a:rPr kumimoji="1" lang="en-US" altLang="ko-KR" sz="2400" dirty="0"/>
              <a:t>security</a:t>
            </a:r>
            <a:r>
              <a:rPr kumimoji="1" lang="ko-KR" altLang="en-US" sz="2400" dirty="0"/>
              <a:t>의 기반이 된다</a:t>
            </a:r>
            <a:r>
              <a:rPr kumimoji="1" lang="en-US" altLang="ko-KR" sz="2400" dirty="0"/>
              <a:t>!</a:t>
            </a:r>
          </a:p>
          <a:p>
            <a:pPr marL="0" indent="0" algn="just">
              <a:buNone/>
            </a:pPr>
            <a:r>
              <a:rPr kumimoji="1" lang="en-US" altLang="ko-KR" sz="1800" dirty="0"/>
              <a:t>  </a:t>
            </a:r>
            <a:endParaRPr kumimoji="1" lang="en-US" altLang="ko-KR" sz="1800" i="1" dirty="0">
              <a:latin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kumimoji="1" lang="en-US" altLang="ko-Kore-KR" sz="1800" b="0" dirty="0"/>
              <a:t> </a:t>
            </a:r>
          </a:p>
          <a:p>
            <a:pPr marL="0" indent="0" algn="just">
              <a:buNone/>
            </a:pPr>
            <a:endParaRPr kumimoji="1" lang="en-US" altLang="ko-KR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kumimoji="1" lang="en-US" altLang="ko-KR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kumimoji="1"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Tx/>
              <a:buChar char="-"/>
            </a:pPr>
            <a:endParaRPr kumimoji="1" lang="en-US" altLang="ko-KR" sz="2000" dirty="0">
              <a:sym typeface="Wingdings" pitchFamily="2" charset="2"/>
            </a:endParaRPr>
          </a:p>
          <a:p>
            <a:pPr>
              <a:buFontTx/>
              <a:buChar char="-"/>
            </a:pPr>
            <a:endParaRPr kumimoji="1" lang="en-US" altLang="ko-KR" sz="2000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kumimoji="1" lang="en-US" altLang="ko-KR" sz="1800" dirty="0">
                <a:sym typeface="Wingdings" pitchFamily="2" charset="2"/>
              </a:rPr>
              <a:t>LWE </a:t>
            </a:r>
            <a:r>
              <a:rPr kumimoji="1" lang="ko-KR" altLang="en-US" sz="1800" dirty="0">
                <a:sym typeface="Wingdings" pitchFamily="2" charset="2"/>
              </a:rPr>
              <a:t>및 </a:t>
            </a:r>
            <a:r>
              <a:rPr kumimoji="1" lang="en-US" altLang="ko-KR" sz="1800" dirty="0">
                <a:sym typeface="Wingdings" pitchFamily="2" charset="2"/>
              </a:rPr>
              <a:t>SIS</a:t>
            </a:r>
            <a:r>
              <a:rPr kumimoji="1" lang="ko-KR" altLang="en-US" sz="1800" dirty="0">
                <a:sym typeface="Wingdings" pitchFamily="2" charset="2"/>
              </a:rPr>
              <a:t>은 </a:t>
            </a:r>
            <a:r>
              <a:rPr kumimoji="1" lang="en-US" altLang="ko-KR" sz="1800" dirty="0"/>
              <a:t>SVP</a:t>
            </a:r>
            <a:r>
              <a:rPr kumimoji="1" lang="ko-KR" altLang="en-US" sz="1800" dirty="0">
                <a:sym typeface="Wingdings" pitchFamily="2" charset="2"/>
              </a:rPr>
              <a:t>로 축약</a:t>
            </a:r>
            <a:r>
              <a:rPr kumimoji="1" lang="en-US" altLang="ko-KR" sz="1800" dirty="0">
                <a:sym typeface="Wingdings" pitchFamily="2" charset="2"/>
              </a:rPr>
              <a:t>(reduction) </a:t>
            </a:r>
            <a:r>
              <a:rPr kumimoji="1" lang="ko-KR" altLang="en-US" sz="1800" dirty="0">
                <a:sym typeface="Wingdings" pitchFamily="2" charset="2"/>
              </a:rPr>
              <a:t>가능 </a:t>
            </a:r>
            <a:r>
              <a:rPr kumimoji="1" lang="en-US" altLang="ko-KR" sz="1800" dirty="0">
                <a:sym typeface="Wingdings" pitchFamily="2" charset="2"/>
              </a:rPr>
              <a:t>: LWE, SIS</a:t>
            </a:r>
            <a:r>
              <a:rPr kumimoji="1" lang="ko-KR" altLang="en-US" sz="1800" dirty="0">
                <a:sym typeface="Wingdings" pitchFamily="2" charset="2"/>
              </a:rPr>
              <a:t> 문제를 해결할 경우 </a:t>
            </a:r>
            <a:r>
              <a:rPr kumimoji="1" lang="en-US" altLang="ko-KR" sz="1800" dirty="0">
                <a:sym typeface="Wingdings" pitchFamily="2" charset="2"/>
              </a:rPr>
              <a:t>SVP </a:t>
            </a:r>
            <a:r>
              <a:rPr kumimoji="1" lang="ko-KR" altLang="en-US" sz="1800" dirty="0">
                <a:sym typeface="Wingdings" pitchFamily="2" charset="2"/>
              </a:rPr>
              <a:t>문제 해결 가능</a:t>
            </a:r>
            <a:endParaRPr kumimoji="1" lang="en-US" altLang="ko-KR" sz="1800" dirty="0"/>
          </a:p>
          <a:p>
            <a:pPr marL="0" indent="0" algn="just">
              <a:buNone/>
            </a:pPr>
            <a:endParaRPr kumimoji="1"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63330-0F50-1A48-8E43-646D1D59A7DF}"/>
              </a:ext>
            </a:extLst>
          </p:cNvPr>
          <p:cNvSpPr txBox="1"/>
          <p:nvPr/>
        </p:nvSpPr>
        <p:spPr>
          <a:xfrm>
            <a:off x="6322977" y="4845183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ko-Kore-KR" altLang="en-US" dirty="0">
                <a:sym typeface="Wingdings" pitchFamily="2" charset="2"/>
              </a:rPr>
              <a:t>가장 많이 사용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E73E3C-BE1A-144A-87AF-11C61636BAD4}"/>
                  </a:ext>
                </a:extLst>
              </p:cNvPr>
              <p:cNvSpPr txBox="1"/>
              <p:nvPr/>
            </p:nvSpPr>
            <p:spPr>
              <a:xfrm>
                <a:off x="548207" y="2887740"/>
                <a:ext cx="5438861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𝑙𝑎𝑠𝑠𝑖𝑐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격자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난제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kumimoji="1" lang="en-US" altLang="ko-KR" dirty="0"/>
                              <m:t>Shortest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/>
                              <m:t>Vector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/>
                              <m:t>Problem</m:t>
                            </m:r>
                            <m:r>
                              <a:rPr kumimoji="1"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kumimoji="1"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ko-KR" dirty="0"/>
                                  <m:t>SVP</m:t>
                                </m:r>
                              </m:e>
                            </m:d>
                          </m:e>
                          <m:e>
                            <m:r>
                              <a:rPr kumimoji="1"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/>
                              <m:t>Closest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/>
                              <m:t>Vector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/>
                              <m:t>Problem</m:t>
                            </m:r>
                            <m:r>
                              <a:rPr kumimoji="1" lang="en-US" altLang="ko-KR" i="1" dirty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/>
                              <m:t>CVP</m:t>
                            </m:r>
                            <m:r>
                              <a:rPr kumimoji="1" lang="en-US" altLang="ko-K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kumimoji="1" lang="en-US" altLang="ko-KR" dirty="0"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ko-Kore-KR" dirty="0"/>
                  <a:t> 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E73E3C-BE1A-144A-87AF-11C61636B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7" y="2887740"/>
                <a:ext cx="5438861" cy="976614"/>
              </a:xfrm>
              <a:prstGeom prst="rect">
                <a:avLst/>
              </a:prstGeom>
              <a:blipFill>
                <a:blip r:embed="rId2"/>
                <a:stretch>
                  <a:fillRect t="-203846" b="-2910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BE834C-7A3E-0A47-B58E-77DDFCEBFFC9}"/>
                  </a:ext>
                </a:extLst>
              </p:cNvPr>
              <p:cNvSpPr txBox="1"/>
              <p:nvPr/>
            </p:nvSpPr>
            <p:spPr>
              <a:xfrm>
                <a:off x="548100" y="4793725"/>
                <a:ext cx="592373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𝐶𝑟𝑦𝑝𝑡𝑜𝑔𝑟𝑎𝑝h𝑦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격자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난제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Learning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With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Errors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kumimoji="1" lang="en-US" altLang="ko-Kore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LWE</m:t>
                            </m:r>
                            <m:r>
                              <m:rPr>
                                <m:nor/>
                              </m:rPr>
                              <a:rPr kumimoji="1" lang="en-US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kumimoji="1"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Small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Integer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Solution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SIS</m:t>
                            </m:r>
                            <m:r>
                              <m:rPr>
                                <m:nor/>
                              </m:rPr>
                              <a:rPr kumimoji="1" lang="en" altLang="ko-K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kumimoji="1"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BE834C-7A3E-0A47-B58E-77DDFCEB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0" y="4793725"/>
                <a:ext cx="5923738" cy="710194"/>
              </a:xfrm>
              <a:prstGeom prst="rect">
                <a:avLst/>
              </a:prstGeom>
              <a:blipFill>
                <a:blip r:embed="rId3"/>
                <a:stretch>
                  <a:fillRect t="-191228" b="-2771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E0072-DA81-3B43-BF5D-8AA687C3A37E}"/>
                  </a:ext>
                </a:extLst>
              </p:cNvPr>
              <p:cNvSpPr txBox="1"/>
              <p:nvPr/>
            </p:nvSpPr>
            <p:spPr>
              <a:xfrm>
                <a:off x="548100" y="3878062"/>
                <a:ext cx="8263994" cy="578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/>
                  <a:t>* </a:t>
                </a:r>
                <a:r>
                  <a:rPr kumimoji="1" lang="en-US" altLang="ko-Kore-KR" sz="1400" dirty="0"/>
                  <a:t>SVP : Lattice </a:t>
                </a:r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ko-Kore-KR" altLang="en-US" sz="1400" dirty="0"/>
                  <a:t>이 주어지면 원점과 가장 가까운 </a:t>
                </a:r>
                <a:r>
                  <a:rPr kumimoji="1" lang="en-US" altLang="ko-KR" sz="1400" dirty="0"/>
                  <a:t>0</a:t>
                </a:r>
                <a:r>
                  <a:rPr kumimoji="1" lang="ko-KR" altLang="en-US" sz="1400" dirty="0"/>
                  <a:t>이 아닌 벡터 </a:t>
                </a:r>
                <a:r>
                  <a:rPr kumimoji="1" lang="ko-Kore-KR" altLang="en-US" sz="1400" dirty="0"/>
                  <a:t>벡터 </a:t>
                </a:r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ko-Kore-KR" altLang="en-US" sz="1400" dirty="0"/>
                  <a:t>를 찾음 </a:t>
                </a:r>
                <a:r>
                  <a:rPr kumimoji="1" lang="en-US" altLang="ko-Kore-KR" sz="1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sz="1400" dirty="0"/>
              </a:p>
              <a:p>
                <a:r>
                  <a:rPr kumimoji="1" lang="ko-KR" altLang="en-US" sz="1400" dirty="0"/>
                  <a:t>* </a:t>
                </a:r>
                <a:r>
                  <a:rPr kumimoji="1" lang="en-US" altLang="ko-Kore-KR" sz="1400" dirty="0"/>
                  <a:t>CVP : Lattice </a:t>
                </a:r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ko-Kore-KR" altLang="en-US" sz="1400" dirty="0"/>
                  <a:t>과 </a:t>
                </a:r>
                <a:r>
                  <a:rPr kumimoji="1" lang="en-US" altLang="ko-Kore-KR" sz="1400" dirty="0"/>
                  <a:t>target point </a:t>
                </a:r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ore-KR" sz="1400" dirty="0"/>
                  <a:t> </a:t>
                </a:r>
                <a:r>
                  <a:rPr kumimoji="1" lang="ko-Kore-KR" altLang="en-US" sz="1400" dirty="0"/>
                  <a:t>가 주어지면 </a:t>
                </a:r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ore-KR" altLang="en-US" sz="1400" dirty="0"/>
                  <a:t>에서 가장 가까운 벡터 </a:t>
                </a:r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ko-Kore-KR" altLang="en-US" sz="1400" dirty="0"/>
                  <a:t>를 찾음 </a:t>
                </a:r>
                <a:r>
                  <a:rPr kumimoji="1" lang="en-US" altLang="ko-Kore-KR" sz="1400" dirty="0"/>
                  <a:t>:</a:t>
                </a:r>
                <a:r>
                  <a:rPr kumimoji="1" lang="ko-Kore-KR" alt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E0072-DA81-3B43-BF5D-8AA687C3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0" y="3878062"/>
                <a:ext cx="8263994" cy="578620"/>
              </a:xfrm>
              <a:prstGeom prst="rect">
                <a:avLst/>
              </a:prstGeom>
              <a:blipFill>
                <a:blip r:embed="rId4"/>
                <a:stretch>
                  <a:fillRect l="-307" b="-652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C299D376-2AFF-4740-AA54-35689669A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897" y="2297916"/>
            <a:ext cx="2190584" cy="110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9D7AFA-1B6C-6448-9C1B-6AE4DCB756B7}"/>
                  </a:ext>
                </a:extLst>
              </p:cNvPr>
              <p:cNvSpPr txBox="1"/>
              <p:nvPr/>
            </p:nvSpPr>
            <p:spPr>
              <a:xfrm>
                <a:off x="9299056" y="3429000"/>
                <a:ext cx="24802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200" dirty="0"/>
                  <a:t>최단거리 벡터 문제 </a:t>
                </a:r>
                <a:r>
                  <a:rPr kumimoji="1" lang="en-US" altLang="ko-Kore-KR" sz="1200" dirty="0"/>
                  <a:t>: </a:t>
                </a:r>
                <a:r>
                  <a:rPr kumimoji="1" lang="ko-Kore-KR" altLang="en-US" sz="1200" dirty="0"/>
                  <a:t>기저베터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ore-KR" altLang="en-US" sz="1200" dirty="0"/>
                  <a:t> 에서 최단 거리</a:t>
                </a:r>
                <a:r>
                  <a:rPr kumimoji="1" lang="en-US" altLang="ko-Kore-KR" sz="1200" dirty="0"/>
                  <a:t> (</a:t>
                </a:r>
                <a:r>
                  <a:rPr kumimoji="1" lang="ko-Kore-KR" altLang="en-US" sz="1200" dirty="0"/>
                  <a:t>빨간색</a:t>
                </a:r>
                <a:r>
                  <a:rPr kumimoji="1" lang="en-US" altLang="ko-Kore-KR" sz="1200" dirty="0"/>
                  <a:t>)</a:t>
                </a:r>
                <a:r>
                  <a:rPr kumimoji="1" lang="ko-Kore-KR" altLang="en-US" sz="1200" dirty="0"/>
                  <a:t> 벡터를 찾기 어려움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9D7AFA-1B6C-6448-9C1B-6AE4DCB75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056" y="3429000"/>
                <a:ext cx="2480267" cy="646331"/>
              </a:xfrm>
              <a:prstGeom prst="rect">
                <a:avLst/>
              </a:prstGeom>
              <a:blipFill>
                <a:blip r:embed="rId6"/>
                <a:stretch>
                  <a:fillRect t="-1923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27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71785-82BE-424E-AECA-2DB97779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격자기반암호</a:t>
            </a:r>
            <a:r>
              <a:rPr kumimoji="1" lang="en-US" altLang="ko-Kore-KR" dirty="0"/>
              <a:t>(Lattice-based Cryptography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75733AF-8D5E-B74E-AB15-4D2D50CBA35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6"/>
                <a:ext cx="11368160" cy="549772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2600" dirty="0"/>
                  <a:t>Lattice-based Cryptography</a:t>
                </a:r>
              </a:p>
              <a:p>
                <a:pPr marL="0" indent="0">
                  <a:buNone/>
                </a:pPr>
                <a:r>
                  <a:rPr kumimoji="1" lang="en-US" altLang="ko-Kore-KR" sz="2400" dirty="0"/>
                  <a:t>[GGH/HNF public key cryptosystem] </a:t>
                </a:r>
                <a:r>
                  <a:rPr kumimoji="1" lang="en-US" altLang="ko-KR" sz="2400" dirty="0"/>
                  <a:t>- closest vector problem (CVP) </a:t>
                </a:r>
                <a:endParaRPr kumimoji="1" lang="en-US" altLang="ko-Kore-KR" sz="2400" dirty="0"/>
              </a:p>
              <a:p>
                <a:pPr>
                  <a:buFont typeface="Wingdings" pitchFamily="2" charset="2"/>
                  <a:buChar char="à"/>
                </a:pPr>
                <a:r>
                  <a:rPr kumimoji="1" lang="ko-KR" altLang="en-US" sz="2000" dirty="0"/>
                  <a:t>암호 시스템의 설계 핵심 </a:t>
                </a:r>
                <a:r>
                  <a:rPr kumimoji="1" lang="en-US" altLang="ko-KR" sz="2000" dirty="0"/>
                  <a:t>: basis</a:t>
                </a:r>
                <a:r>
                  <a:rPr kumimoji="1" lang="ko-KR" altLang="en-US" sz="2000" dirty="0"/>
                  <a:t>의 </a:t>
                </a:r>
                <a:r>
                  <a:rPr kumimoji="1" lang="ko-KR" altLang="en-US" sz="2000" dirty="0" err="1"/>
                  <a:t>직교성</a:t>
                </a:r>
                <a:r>
                  <a:rPr kumimoji="1" lang="en-US" altLang="ko-KR" sz="2000" dirty="0"/>
                  <a:t>(orthonormality)</a:t>
                </a:r>
              </a:p>
              <a:p>
                <a:pPr lvl="1">
                  <a:buFontTx/>
                  <a:buChar char="-"/>
                </a:pPr>
                <a:r>
                  <a:rPr kumimoji="1" lang="ko-KR" altLang="en-US" sz="1600" dirty="0"/>
                  <a:t>개인키</a:t>
                </a:r>
                <a:r>
                  <a:rPr kumimoji="1" lang="en-US" altLang="ko-KR" sz="1600" dirty="0"/>
                  <a:t> :  Hadamard </a:t>
                </a:r>
                <a:r>
                  <a:rPr kumimoji="1" lang="ko-KR" altLang="en-US" sz="1600" dirty="0"/>
                  <a:t>비율 </a:t>
                </a:r>
                <a:r>
                  <a:rPr kumimoji="1" lang="en-US" altLang="ko-KR" sz="1600" dirty="0"/>
                  <a:t>1</a:t>
                </a:r>
                <a:r>
                  <a:rPr kumimoji="1" lang="ko-KR" altLang="en-US" sz="1600" dirty="0"/>
                  <a:t>에 가까운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거의 직교하는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 벡터로 구성된 </a:t>
                </a:r>
                <a:r>
                  <a:rPr kumimoji="1" lang="en-US" altLang="ko-KR" sz="1600" dirty="0"/>
                  <a:t>basis </a:t>
                </a:r>
                <a:r>
                  <a:rPr kumimoji="1" lang="ko-KR" altLang="en-US" sz="1600" dirty="0"/>
                  <a:t>벡터</a:t>
                </a:r>
                <a:r>
                  <a:rPr kumimoji="1"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𝑝𝑟𝑖𝑣</m:t>
                        </m:r>
                      </m:sub>
                    </m:sSub>
                  </m:oMath>
                </a14:m>
                <a:r>
                  <a:rPr kumimoji="1" lang="ko-Kore-KR" altLang="en-US" sz="1600" dirty="0"/>
                  <a:t> </a:t>
                </a:r>
                <a:r>
                  <a:rPr kumimoji="1" lang="en-US" altLang="ko-Kore-KR" sz="1600" dirty="0"/>
                  <a:t>(good </a:t>
                </a:r>
                <a:r>
                  <a:rPr kumimoji="1" lang="en-US" altLang="ko-KR" sz="1600" dirty="0"/>
                  <a:t>orthonormality)</a:t>
                </a:r>
              </a:p>
              <a:p>
                <a:pPr lvl="1">
                  <a:buFontTx/>
                  <a:buChar char="-"/>
                </a:pPr>
                <a:r>
                  <a:rPr kumimoji="1" lang="ko-Kore-KR" altLang="en-US" sz="1600" dirty="0"/>
                  <a:t>공개키 </a:t>
                </a:r>
                <a:r>
                  <a:rPr kumimoji="1" lang="en-US" altLang="ko-Kore-KR" sz="1600" dirty="0"/>
                  <a:t>:  Hadamard </a:t>
                </a:r>
                <a:r>
                  <a:rPr kumimoji="1" lang="ko-Kore-KR" altLang="en-US" sz="1600" dirty="0"/>
                  <a:t>비율 </a:t>
                </a:r>
                <a:r>
                  <a:rPr kumimoji="1" lang="en-US" altLang="ko-Kore-KR" sz="1600" dirty="0"/>
                  <a:t>0</a:t>
                </a:r>
                <a:r>
                  <a:rPr kumimoji="1" lang="ko-Kore-KR" altLang="en-US" sz="1600" dirty="0"/>
                  <a:t>에 가까운</a:t>
                </a:r>
                <a:r>
                  <a:rPr kumimoji="1" lang="en-US" altLang="ko-Kore-KR" sz="1600" dirty="0"/>
                  <a:t>(</a:t>
                </a:r>
                <a:r>
                  <a:rPr kumimoji="1" lang="ko-Kore-KR" altLang="en-US" sz="1600" dirty="0"/>
                  <a:t>직교하지 않는</a:t>
                </a:r>
                <a:r>
                  <a:rPr kumimoji="1" lang="en-US" altLang="ko-KR" sz="1600" dirty="0"/>
                  <a:t>)</a:t>
                </a:r>
                <a:r>
                  <a:rPr kumimoji="1" lang="ko-Kore-KR" altLang="en-US" sz="1600" dirty="0"/>
                  <a:t> 벡터로 구성된</a:t>
                </a:r>
                <a:r>
                  <a:rPr kumimoji="1" lang="en-US" altLang="ko-Kore-KR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𝑝𝑟𝑖𝑣</m:t>
                        </m:r>
                      </m:sub>
                    </m:sSub>
                  </m:oMath>
                </a14:m>
                <a:r>
                  <a:rPr kumimoji="1" lang="ko-Kore-KR" altLang="en-US" sz="1600" dirty="0"/>
                  <a:t> </a:t>
                </a:r>
                <a:r>
                  <a:rPr kumimoji="1" lang="en-US" altLang="ko-Kore-KR" sz="1600" dirty="0"/>
                  <a:t>(bad </a:t>
                </a:r>
                <a:r>
                  <a:rPr kumimoji="1" lang="en-US" altLang="ko-KR" sz="1600" dirty="0"/>
                  <a:t>orthonormality)</a:t>
                </a:r>
              </a:p>
              <a:p>
                <a:pPr marL="0" indent="0">
                  <a:buNone/>
                </a:pPr>
                <a:endParaRPr kumimoji="1" lang="en-US" altLang="ko-KR" sz="16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75733AF-8D5E-B74E-AB15-4D2D50CBA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6"/>
                <a:ext cx="11368160" cy="5497728"/>
              </a:xfrm>
              <a:blipFill>
                <a:blip r:embed="rId2"/>
                <a:stretch>
                  <a:fillRect l="-893" t="-161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7C99B01-0E52-804C-A3AC-BC81C1731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56" r="15979"/>
          <a:stretch/>
        </p:blipFill>
        <p:spPr>
          <a:xfrm>
            <a:off x="837450" y="3609518"/>
            <a:ext cx="2533841" cy="24582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A9A6AE-5878-144D-9ED5-B8A0FB6392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759" r="13866"/>
          <a:stretch/>
        </p:blipFill>
        <p:spPr>
          <a:xfrm>
            <a:off x="6095244" y="3609518"/>
            <a:ext cx="2533841" cy="2458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B638613-E4C8-914F-9957-037D097F976C}"/>
                  </a:ext>
                </a:extLst>
              </p:cNvPr>
              <p:cNvSpPr/>
              <p:nvPr/>
            </p:nvSpPr>
            <p:spPr>
              <a:xfrm>
                <a:off x="3530561" y="4515471"/>
                <a:ext cx="23212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1" lang="ko-Kore-KR" altLang="en-US" sz="1200" dirty="0"/>
                  <a:t>두 </a:t>
                </a:r>
                <a:r>
                  <a:rPr kumimoji="1" lang="en-US" altLang="ko-Kore-KR" sz="1200" dirty="0"/>
                  <a:t>basis vector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sz="1200" dirty="0"/>
                  <a:t> </a:t>
                </a:r>
                <a:r>
                  <a:rPr kumimoji="1" lang="ko-Kore-KR" altLang="en-US" sz="1200" dirty="0"/>
                  <a:t>가 거의 </a:t>
                </a:r>
                <a:r>
                  <a:rPr kumimoji="1" lang="en-US" altLang="ko-KR" sz="1200" dirty="0"/>
                  <a:t>orthonormal</a:t>
                </a:r>
              </a:p>
              <a:p>
                <a:pPr algn="just"/>
                <a:r>
                  <a:rPr kumimoji="1" lang="en-US" altLang="ko-KR" sz="1200" dirty="0"/>
                  <a:t>(Good basis)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B638613-E4C8-914F-9957-037D097F9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61" y="4515471"/>
                <a:ext cx="2321242" cy="646331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27329-4788-0847-9CC7-6B69D33BFE72}"/>
                  </a:ext>
                </a:extLst>
              </p:cNvPr>
              <p:cNvSpPr txBox="1"/>
              <p:nvPr/>
            </p:nvSpPr>
            <p:spPr>
              <a:xfrm>
                <a:off x="8741246" y="4515470"/>
                <a:ext cx="2317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ore-KR" altLang="en-US" sz="1200" dirty="0"/>
                  <a:t>두 </a:t>
                </a:r>
                <a:r>
                  <a:rPr kumimoji="1" lang="en-US" altLang="ko-Kore-KR" sz="1200" dirty="0"/>
                  <a:t>basis vector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sz="1200" dirty="0"/>
                  <a:t> </a:t>
                </a:r>
                <a:r>
                  <a:rPr kumimoji="1" lang="ko-Kore-KR" altLang="en-US" sz="1200" dirty="0"/>
                  <a:t>가 거의 </a:t>
                </a:r>
                <a:r>
                  <a:rPr kumimoji="1" lang="en-US" altLang="ko-KR" sz="1200" dirty="0"/>
                  <a:t>orthonormal </a:t>
                </a:r>
                <a:r>
                  <a:rPr kumimoji="1" lang="ko-KR" altLang="en-US" sz="1200" dirty="0"/>
                  <a:t>하지 않음</a:t>
                </a:r>
                <a:endParaRPr kumimoji="1" lang="en-US" altLang="ko-KR" sz="1200" dirty="0"/>
              </a:p>
              <a:p>
                <a:pPr algn="just"/>
                <a:r>
                  <a:rPr kumimoji="1" lang="en-US" altLang="ko-KR" sz="1200" dirty="0"/>
                  <a:t>(bad basis)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27329-4788-0847-9CC7-6B69D33B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246" y="4515470"/>
                <a:ext cx="2317557" cy="646331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54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71785-82BE-424E-AECA-2DB97779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격자기반암호</a:t>
            </a:r>
            <a:r>
              <a:rPr kumimoji="1" lang="en-US" altLang="ko-Kore-KR" dirty="0"/>
              <a:t>(Lattice-based Cryptography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75733AF-8D5E-B74E-AB15-4D2D50CBA35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11368160" cy="5497727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2600" dirty="0"/>
                  <a:t>Lattice-based Cryptography</a:t>
                </a:r>
              </a:p>
              <a:p>
                <a:pPr marL="0" indent="0">
                  <a:buNone/>
                </a:pPr>
                <a:r>
                  <a:rPr kumimoji="1" lang="en-US" altLang="ko-Kore-KR" sz="2200" dirty="0"/>
                  <a:t>[GGH/HNF public key cryptosystem] </a:t>
                </a:r>
                <a:r>
                  <a:rPr kumimoji="1" lang="en-US" altLang="ko-KR" sz="2200" dirty="0"/>
                  <a:t>- closest vector problem </a:t>
                </a:r>
                <a:r>
                  <a:rPr kumimoji="1" lang="en-US" altLang="ko-KR" sz="1400" dirty="0"/>
                  <a:t>(</a:t>
                </a:r>
                <a:r>
                  <a:rPr kumimoji="1" lang="ko-KR" altLang="en-US" sz="1400" dirty="0">
                    <a:sym typeface="Wingdings" pitchFamily="2" charset="2"/>
                  </a:rPr>
                  <a:t>가장 가까운 벡터를 찾는데 어려움을 기반</a:t>
                </a:r>
                <a:r>
                  <a:rPr kumimoji="1" lang="en-US" altLang="ko-KR" sz="1400" dirty="0"/>
                  <a:t>)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b="1" dirty="0"/>
                  <a:t>Encryption</a:t>
                </a:r>
                <a:r>
                  <a:rPr kumimoji="1" lang="en-US" altLang="ko-KR" sz="1800" dirty="0"/>
                  <a:t> : Lattice point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v</a:t>
                </a:r>
                <a:r>
                  <a:rPr kumimoji="1" lang="ko-KR" altLang="en-US" sz="1800" dirty="0"/>
                  <a:t>에 </a:t>
                </a:r>
                <a:r>
                  <a:rPr kumimoji="1" lang="en-US" altLang="ko-KR" sz="1800" dirty="0"/>
                  <a:t>random noise</a:t>
                </a:r>
                <a:r>
                  <a:rPr kumimoji="1" lang="ko-KR" altLang="en-US" sz="1800" dirty="0"/>
                  <a:t>을 추가 하여 암호화</a:t>
                </a:r>
                <a:endParaRPr kumimoji="1" lang="en-US" altLang="ko-KR" sz="1800" dirty="0"/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	message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sz="1800" dirty="0"/>
                  <a:t> , error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ko-KR" sz="1800" dirty="0"/>
                  <a:t>, public key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sz="1800" dirty="0"/>
                  <a:t> </a:t>
                </a:r>
                <a:r>
                  <a:rPr kumimoji="1" lang="ko-KR" altLang="en-US" sz="1800" dirty="0"/>
                  <a:t>가 주어지면</a:t>
                </a:r>
                <a:r>
                  <a:rPr kumimoji="1" lang="en-US" altLang="ko-KR" sz="1800" dirty="0"/>
                  <a:t>, </a:t>
                </a:r>
                <a:r>
                  <a:rPr kumimoji="1" lang="ko-KR" altLang="en-US" sz="1800" dirty="0"/>
                  <a:t>다음과 같이 암호화 진행</a:t>
                </a:r>
                <a:endParaRPr kumimoji="1" lang="en-US" altLang="ko-KR" sz="1800" dirty="0"/>
              </a:p>
              <a:p>
                <a:pPr marL="457200" lvl="1" indent="0">
                  <a:buNone/>
                </a:pPr>
                <a:endParaRPr kumimoji="1" lang="en-US" altLang="ko-KR" sz="1800" dirty="0"/>
              </a:p>
              <a:p>
                <a:pPr marL="457200" lvl="1" indent="0">
                  <a:buNone/>
                </a:pPr>
                <a:endParaRPr kumimoji="1" lang="en-US" altLang="ko-KR" sz="1800" dirty="0"/>
              </a:p>
              <a:p>
                <a:pPr marL="457200" lvl="1" indent="0">
                  <a:buNone/>
                </a:pPr>
                <a:endParaRPr kumimoji="1" lang="en-US" altLang="ko-KR" sz="1800" dirty="0"/>
              </a:p>
              <a:p>
                <a:pPr marL="457200" lvl="1" indent="0">
                  <a:buNone/>
                </a:pPr>
                <a:endParaRPr kumimoji="1" lang="en-US" altLang="ko-Kore-KR" sz="1800" b="1" dirty="0"/>
              </a:p>
              <a:p>
                <a:pPr marL="457200" lvl="1" indent="0">
                  <a:buNone/>
                </a:pPr>
                <a:endParaRPr kumimoji="1" lang="en-US" altLang="ko-Kore-KR" sz="1800" b="1" dirty="0"/>
              </a:p>
              <a:p>
                <a:pPr marL="457200" lvl="1" indent="0">
                  <a:buNone/>
                </a:pPr>
                <a:endParaRPr kumimoji="1" lang="en-US" altLang="ko-Kore-KR" sz="1800" b="1" dirty="0"/>
              </a:p>
              <a:p>
                <a:pPr marL="457200" lvl="1" indent="0">
                  <a:buNone/>
                </a:pPr>
                <a:endParaRPr kumimoji="1" lang="en-US" altLang="ko-Kore-KR" sz="1800" b="1" dirty="0"/>
              </a:p>
              <a:p>
                <a:pPr marL="457200" lvl="1" indent="0">
                  <a:buNone/>
                </a:pPr>
                <a:r>
                  <a:rPr kumimoji="1" lang="en-US" altLang="ko-Kore-KR" sz="1800" b="1" dirty="0"/>
                  <a:t>Decryption</a:t>
                </a:r>
                <a:r>
                  <a:rPr kumimoji="1" lang="en-US" altLang="ko-Kore-KR" sz="1800" dirty="0"/>
                  <a:t> : </a:t>
                </a:r>
                <a:r>
                  <a:rPr kumimoji="1" lang="ko-Kore-KR" altLang="en-US" sz="1800" dirty="0"/>
                  <a:t>대상 암호 </a:t>
                </a:r>
                <a:r>
                  <a:rPr kumimoji="1" lang="en-US" altLang="ko-Kore-KR" sz="1800" dirty="0"/>
                  <a:t>c = (r mod H) = v + r</a:t>
                </a:r>
                <a:r>
                  <a:rPr kumimoji="1" lang="ko-Kore-KR" altLang="en-US" sz="1800" dirty="0"/>
                  <a:t> 에서 가장 가까운 </a:t>
                </a:r>
                <a:r>
                  <a:rPr kumimoji="1" lang="en-US" altLang="ko-Kore-KR" sz="1800" dirty="0"/>
                  <a:t>lattice point v</a:t>
                </a:r>
                <a:r>
                  <a:rPr kumimoji="1" lang="ko-Kore-KR" altLang="en-US" sz="1800" dirty="0"/>
                  <a:t> 와 </a:t>
                </a:r>
                <a:r>
                  <a:rPr kumimoji="1" lang="en-US" altLang="ko-Kore-KR" sz="1800" dirty="0"/>
                  <a:t>error vector r = c - v</a:t>
                </a:r>
                <a:r>
                  <a:rPr kumimoji="1" lang="ko-Kore-KR" altLang="en-US" sz="1800" dirty="0"/>
                  <a:t>를 찾아 복호화</a:t>
                </a:r>
                <a:endParaRPr kumimoji="1" lang="en-US" altLang="ko-KR" sz="12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à"/>
                </a:pPr>
                <a:endParaRPr kumimoji="1" lang="en-US" altLang="ko-KR" sz="12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à"/>
                </a:pPr>
                <a:endParaRPr kumimoji="1" lang="en-US" altLang="ko-KR" sz="12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à"/>
                </a:pPr>
                <a:endParaRPr kumimoji="1" lang="en-US" altLang="ko-KR" sz="12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à"/>
                </a:pPr>
                <a:r>
                  <a:rPr kumimoji="1" lang="ko-KR" altLang="en-US" sz="1200" dirty="0">
                    <a:sym typeface="Wingdings" pitchFamily="2" charset="2"/>
                  </a:rPr>
                  <a:t>이 방식은 </a:t>
                </a:r>
                <a:r>
                  <a:rPr kumimoji="1" lang="en-US" altLang="ko-KR" sz="1200" dirty="0">
                    <a:sym typeface="Wingdings" pitchFamily="2" charset="2"/>
                  </a:rPr>
                  <a:t>1999</a:t>
                </a:r>
                <a:r>
                  <a:rPr kumimoji="1" lang="ko-KR" altLang="en-US" sz="1200" dirty="0">
                    <a:sym typeface="Wingdings" pitchFamily="2" charset="2"/>
                  </a:rPr>
                  <a:t>년 </a:t>
                </a:r>
                <a:r>
                  <a:rPr kumimoji="1" lang="en-US" altLang="ko-KR" sz="1200" dirty="0">
                    <a:sym typeface="Wingdings" pitchFamily="2" charset="2"/>
                  </a:rPr>
                  <a:t>Nguyen</a:t>
                </a:r>
                <a:r>
                  <a:rPr kumimoji="1" lang="ko-KR" altLang="en-US" sz="1200" dirty="0">
                    <a:sym typeface="Wingdings" pitchFamily="2" charset="2"/>
                  </a:rPr>
                  <a:t>이 모든 암호문이 </a:t>
                </a:r>
                <a:r>
                  <a:rPr kumimoji="1" lang="ko-KR" altLang="en-US" sz="1200" dirty="0" err="1">
                    <a:sym typeface="Wingdings" pitchFamily="2" charset="2"/>
                  </a:rPr>
                  <a:t>평문에</a:t>
                </a:r>
                <a:r>
                  <a:rPr kumimoji="1" lang="ko-KR" altLang="en-US" sz="1200" dirty="0">
                    <a:sym typeface="Wingdings" pitchFamily="2" charset="2"/>
                  </a:rPr>
                  <a:t> 대한 정보를 드러내며 </a:t>
                </a:r>
                <a:r>
                  <a:rPr kumimoji="1" lang="ko-KR" altLang="en-US" sz="1200" dirty="0" err="1">
                    <a:sym typeface="Wingdings" pitchFamily="2" charset="2"/>
                  </a:rPr>
                  <a:t>복호화</a:t>
                </a:r>
                <a:r>
                  <a:rPr kumimoji="1" lang="ko-KR" altLang="en-US" sz="1200" dirty="0">
                    <a:sym typeface="Wingdings" pitchFamily="2" charset="2"/>
                  </a:rPr>
                  <a:t> 문제는 일반 </a:t>
                </a:r>
                <a:r>
                  <a:rPr kumimoji="1" lang="en-US" altLang="ko-KR" sz="1200" dirty="0">
                    <a:sym typeface="Wingdings" pitchFamily="2" charset="2"/>
                  </a:rPr>
                  <a:t>CVP</a:t>
                </a:r>
                <a:r>
                  <a:rPr kumimoji="1" lang="ko-KR" altLang="en-US" sz="1200" dirty="0">
                    <a:sym typeface="Wingdings" pitchFamily="2" charset="2"/>
                  </a:rPr>
                  <a:t>보다 쉽게 해결할 수 있어 암호화 체계에 결함이 있음을 보였음</a:t>
                </a:r>
                <a:endParaRPr kumimoji="1" lang="en-US" altLang="ko-KR" sz="1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75733AF-8D5E-B74E-AB15-4D2D50CBA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11368160" cy="5497727"/>
              </a:xfrm>
              <a:blipFill>
                <a:blip r:embed="rId2"/>
                <a:stretch>
                  <a:fillRect l="-893" t="-161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50958E8-8873-FC47-8BB6-74BF35A5C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30" t="5084" r="11473" b="44038"/>
          <a:stretch/>
        </p:blipFill>
        <p:spPr>
          <a:xfrm>
            <a:off x="1906079" y="3195010"/>
            <a:ext cx="1677641" cy="1514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92E470-4DFB-B945-89D9-30650E63EB96}"/>
              </a:ext>
            </a:extLst>
          </p:cNvPr>
          <p:cNvSpPr txBox="1"/>
          <p:nvPr/>
        </p:nvSpPr>
        <p:spPr>
          <a:xfrm>
            <a:off x="4328171" y="3738179"/>
            <a:ext cx="3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+</a:t>
            </a:r>
            <a:endParaRPr kumimoji="1"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CE67D-4031-D442-8D5A-C653A89BC6E3}"/>
              </a:ext>
            </a:extLst>
          </p:cNvPr>
          <p:cNvSpPr txBox="1"/>
          <p:nvPr/>
        </p:nvSpPr>
        <p:spPr>
          <a:xfrm>
            <a:off x="5164103" y="4184904"/>
            <a:ext cx="133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Random noise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90E18-474F-8E4F-8EBC-4714B44035EF}"/>
              </a:ext>
            </a:extLst>
          </p:cNvPr>
          <p:cNvSpPr txBox="1"/>
          <p:nvPr/>
        </p:nvSpPr>
        <p:spPr>
          <a:xfrm>
            <a:off x="7094112" y="381557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D5BC9E-2594-1042-8139-977C7A380397}"/>
              </a:ext>
            </a:extLst>
          </p:cNvPr>
          <p:cNvSpPr/>
          <p:nvPr/>
        </p:nvSpPr>
        <p:spPr>
          <a:xfrm>
            <a:off x="5713626" y="3887228"/>
            <a:ext cx="194845" cy="202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568DBD-CD77-7C45-8F8F-423F9A116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30" t="5084" r="11473" b="44038"/>
          <a:stretch/>
        </p:blipFill>
        <p:spPr>
          <a:xfrm>
            <a:off x="8157939" y="3195009"/>
            <a:ext cx="1677641" cy="151463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ECC0C65-1731-FE4E-894C-0A2572CADC3B}"/>
              </a:ext>
            </a:extLst>
          </p:cNvPr>
          <p:cNvSpPr/>
          <p:nvPr/>
        </p:nvSpPr>
        <p:spPr>
          <a:xfrm>
            <a:off x="8214406" y="3299137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00EFC0C-E5DB-FB44-A046-4B3F56B04010}"/>
              </a:ext>
            </a:extLst>
          </p:cNvPr>
          <p:cNvSpPr/>
          <p:nvPr/>
        </p:nvSpPr>
        <p:spPr>
          <a:xfrm>
            <a:off x="8191256" y="4225114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FA36DD1-F074-5E4B-A6BC-775816119746}"/>
              </a:ext>
            </a:extLst>
          </p:cNvPr>
          <p:cNvSpPr/>
          <p:nvPr/>
        </p:nvSpPr>
        <p:spPr>
          <a:xfrm>
            <a:off x="8320506" y="4342789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2F98A1-382A-1B40-8F5B-3E706762B2FF}"/>
              </a:ext>
            </a:extLst>
          </p:cNvPr>
          <p:cNvSpPr/>
          <p:nvPr/>
        </p:nvSpPr>
        <p:spPr>
          <a:xfrm>
            <a:off x="8434329" y="4468182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1A2ECE2-D135-DC43-9BFF-DC7F7B309FDD}"/>
              </a:ext>
            </a:extLst>
          </p:cNvPr>
          <p:cNvSpPr/>
          <p:nvPr/>
        </p:nvSpPr>
        <p:spPr>
          <a:xfrm>
            <a:off x="8552004" y="4585857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D45259-880F-7846-A039-AC33CB9D1C2F}"/>
              </a:ext>
            </a:extLst>
          </p:cNvPr>
          <p:cNvSpPr/>
          <p:nvPr/>
        </p:nvSpPr>
        <p:spPr>
          <a:xfrm>
            <a:off x="8193184" y="3775631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0EE0C8D-ABF5-854A-95AA-01BF73BB8BE9}"/>
              </a:ext>
            </a:extLst>
          </p:cNvPr>
          <p:cNvSpPr/>
          <p:nvPr/>
        </p:nvSpPr>
        <p:spPr>
          <a:xfrm>
            <a:off x="8322434" y="3893306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0901397-A948-DC4B-AAE6-A4C8746725DC}"/>
              </a:ext>
            </a:extLst>
          </p:cNvPr>
          <p:cNvSpPr/>
          <p:nvPr/>
        </p:nvSpPr>
        <p:spPr>
          <a:xfrm>
            <a:off x="8436257" y="4018699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6FB8E84-8542-CB42-95C3-E6937D1E10D5}"/>
              </a:ext>
            </a:extLst>
          </p:cNvPr>
          <p:cNvSpPr/>
          <p:nvPr/>
        </p:nvSpPr>
        <p:spPr>
          <a:xfrm>
            <a:off x="8553932" y="4136374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252E19-C924-AD48-9ABA-C78937EF56FD}"/>
              </a:ext>
            </a:extLst>
          </p:cNvPr>
          <p:cNvSpPr/>
          <p:nvPr/>
        </p:nvSpPr>
        <p:spPr>
          <a:xfrm>
            <a:off x="8550072" y="3183389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43F5F1-5F54-FE46-8A23-BDA415BCA7FC}"/>
              </a:ext>
            </a:extLst>
          </p:cNvPr>
          <p:cNvSpPr/>
          <p:nvPr/>
        </p:nvSpPr>
        <p:spPr>
          <a:xfrm>
            <a:off x="8679322" y="3301064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704800-0C5B-984D-9440-F0D31D01FBE4}"/>
              </a:ext>
            </a:extLst>
          </p:cNvPr>
          <p:cNvSpPr/>
          <p:nvPr/>
        </p:nvSpPr>
        <p:spPr>
          <a:xfrm>
            <a:off x="8690897" y="4250191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CD96A50-9545-4948-A5EB-455FB2622056}"/>
              </a:ext>
            </a:extLst>
          </p:cNvPr>
          <p:cNvSpPr/>
          <p:nvPr/>
        </p:nvSpPr>
        <p:spPr>
          <a:xfrm>
            <a:off x="8820147" y="4367866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958CBCD-1330-D145-93F0-A0DB0CF0BCD4}"/>
              </a:ext>
            </a:extLst>
          </p:cNvPr>
          <p:cNvSpPr/>
          <p:nvPr/>
        </p:nvSpPr>
        <p:spPr>
          <a:xfrm>
            <a:off x="8933970" y="4493259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D76F73-92EA-7A42-BABB-32176321A144}"/>
              </a:ext>
            </a:extLst>
          </p:cNvPr>
          <p:cNvSpPr/>
          <p:nvPr/>
        </p:nvSpPr>
        <p:spPr>
          <a:xfrm>
            <a:off x="9051645" y="4610934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F56844-7CBD-0241-B223-1EAECBDB7FA9}"/>
              </a:ext>
            </a:extLst>
          </p:cNvPr>
          <p:cNvSpPr/>
          <p:nvPr/>
        </p:nvSpPr>
        <p:spPr>
          <a:xfrm>
            <a:off x="8322433" y="3418742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BFA277-954F-3D48-AA3A-86F534C7FB04}"/>
              </a:ext>
            </a:extLst>
          </p:cNvPr>
          <p:cNvSpPr/>
          <p:nvPr/>
        </p:nvSpPr>
        <p:spPr>
          <a:xfrm>
            <a:off x="8451683" y="3536417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A9F7C6-9A41-8441-B055-3C7D5BF99A9E}"/>
              </a:ext>
            </a:extLst>
          </p:cNvPr>
          <p:cNvSpPr/>
          <p:nvPr/>
        </p:nvSpPr>
        <p:spPr>
          <a:xfrm>
            <a:off x="8565506" y="3661810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60A11C3-E137-8243-84C4-A4F48AAE90D7}"/>
              </a:ext>
            </a:extLst>
          </p:cNvPr>
          <p:cNvSpPr/>
          <p:nvPr/>
        </p:nvSpPr>
        <p:spPr>
          <a:xfrm>
            <a:off x="8683181" y="3779485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A54A969-2051-F647-968A-C7DCCCA5DA26}"/>
              </a:ext>
            </a:extLst>
          </p:cNvPr>
          <p:cNvSpPr/>
          <p:nvPr/>
        </p:nvSpPr>
        <p:spPr>
          <a:xfrm>
            <a:off x="8822075" y="3883660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6469CC-8039-834A-8D04-85109DC0CE66}"/>
              </a:ext>
            </a:extLst>
          </p:cNvPr>
          <p:cNvSpPr/>
          <p:nvPr/>
        </p:nvSpPr>
        <p:spPr>
          <a:xfrm>
            <a:off x="8928175" y="4001335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3F1752-EAAB-0E43-A655-52F69C2A1F83}"/>
              </a:ext>
            </a:extLst>
          </p:cNvPr>
          <p:cNvSpPr/>
          <p:nvPr/>
        </p:nvSpPr>
        <p:spPr>
          <a:xfrm>
            <a:off x="9041998" y="4126728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0F8F944-090B-654D-9555-0D841E6B8A87}"/>
              </a:ext>
            </a:extLst>
          </p:cNvPr>
          <p:cNvSpPr/>
          <p:nvPr/>
        </p:nvSpPr>
        <p:spPr>
          <a:xfrm>
            <a:off x="9159673" y="4244403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3FDDE4A-A5C8-ED46-8A2E-DE752F163D2A}"/>
              </a:ext>
            </a:extLst>
          </p:cNvPr>
          <p:cNvSpPr/>
          <p:nvPr/>
        </p:nvSpPr>
        <p:spPr>
          <a:xfrm>
            <a:off x="9402740" y="4012910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5AF5959-C7D6-8448-B493-7E18C0D49653}"/>
              </a:ext>
            </a:extLst>
          </p:cNvPr>
          <p:cNvSpPr/>
          <p:nvPr/>
        </p:nvSpPr>
        <p:spPr>
          <a:xfrm>
            <a:off x="9508840" y="4130585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D78D64-C23F-A246-B141-665C5C65D7AE}"/>
              </a:ext>
            </a:extLst>
          </p:cNvPr>
          <p:cNvSpPr/>
          <p:nvPr/>
        </p:nvSpPr>
        <p:spPr>
          <a:xfrm>
            <a:off x="9622663" y="4255978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E2E3632-6D8B-274F-81CF-228192AD984C}"/>
              </a:ext>
            </a:extLst>
          </p:cNvPr>
          <p:cNvSpPr/>
          <p:nvPr/>
        </p:nvSpPr>
        <p:spPr>
          <a:xfrm>
            <a:off x="9740338" y="4373653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12AB95B-11F7-1147-B695-65E72FD6E9A8}"/>
              </a:ext>
            </a:extLst>
          </p:cNvPr>
          <p:cNvSpPr/>
          <p:nvPr/>
        </p:nvSpPr>
        <p:spPr>
          <a:xfrm>
            <a:off x="9393093" y="3528701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B45664-8B89-6845-8C89-74C4E2AB8035}"/>
              </a:ext>
            </a:extLst>
          </p:cNvPr>
          <p:cNvSpPr/>
          <p:nvPr/>
        </p:nvSpPr>
        <p:spPr>
          <a:xfrm>
            <a:off x="9499193" y="3646376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FFD5C41-FACE-5341-9B07-B61F601150BD}"/>
              </a:ext>
            </a:extLst>
          </p:cNvPr>
          <p:cNvSpPr/>
          <p:nvPr/>
        </p:nvSpPr>
        <p:spPr>
          <a:xfrm>
            <a:off x="9613016" y="3771769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B550C8-70DE-4D46-AD4E-FE0E6C037548}"/>
              </a:ext>
            </a:extLst>
          </p:cNvPr>
          <p:cNvSpPr/>
          <p:nvPr/>
        </p:nvSpPr>
        <p:spPr>
          <a:xfrm>
            <a:off x="9730691" y="3889444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0E169F0-9B1F-2448-87F5-3E1391929316}"/>
              </a:ext>
            </a:extLst>
          </p:cNvPr>
          <p:cNvSpPr/>
          <p:nvPr/>
        </p:nvSpPr>
        <p:spPr>
          <a:xfrm>
            <a:off x="8943611" y="3542203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AE64469-9F27-5B44-BAED-52E79911A773}"/>
              </a:ext>
            </a:extLst>
          </p:cNvPr>
          <p:cNvSpPr/>
          <p:nvPr/>
        </p:nvSpPr>
        <p:spPr>
          <a:xfrm>
            <a:off x="9049711" y="3659878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C158293-D3E9-3C46-BB93-CF8B3A911E2C}"/>
              </a:ext>
            </a:extLst>
          </p:cNvPr>
          <p:cNvSpPr/>
          <p:nvPr/>
        </p:nvSpPr>
        <p:spPr>
          <a:xfrm>
            <a:off x="9163534" y="3785271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A6BAB23-B147-134B-8B4E-A495E4C5151D}"/>
              </a:ext>
            </a:extLst>
          </p:cNvPr>
          <p:cNvSpPr/>
          <p:nvPr/>
        </p:nvSpPr>
        <p:spPr>
          <a:xfrm>
            <a:off x="9281209" y="3902946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EF9DCE0-8132-FA4A-ACB0-DEFD9DE2D68D}"/>
              </a:ext>
            </a:extLst>
          </p:cNvPr>
          <p:cNvSpPr/>
          <p:nvPr/>
        </p:nvSpPr>
        <p:spPr>
          <a:xfrm>
            <a:off x="9279276" y="4364008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7F86545-1E2E-834A-8AEB-BC4851A90BDC}"/>
              </a:ext>
            </a:extLst>
          </p:cNvPr>
          <p:cNvSpPr/>
          <p:nvPr/>
        </p:nvSpPr>
        <p:spPr>
          <a:xfrm>
            <a:off x="9393099" y="4489401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3D2407C-C43A-F348-B807-0B7738399B4B}"/>
              </a:ext>
            </a:extLst>
          </p:cNvPr>
          <p:cNvSpPr/>
          <p:nvPr/>
        </p:nvSpPr>
        <p:spPr>
          <a:xfrm>
            <a:off x="9510774" y="4607076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591FDF-1E8D-C747-8E94-8E790061909F}"/>
              </a:ext>
            </a:extLst>
          </p:cNvPr>
          <p:cNvSpPr/>
          <p:nvPr/>
        </p:nvSpPr>
        <p:spPr>
          <a:xfrm>
            <a:off x="9061287" y="3185321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31262AB-2C4B-3943-953A-9AA6F27549FE}"/>
              </a:ext>
            </a:extLst>
          </p:cNvPr>
          <p:cNvSpPr/>
          <p:nvPr/>
        </p:nvSpPr>
        <p:spPr>
          <a:xfrm>
            <a:off x="9175110" y="3310714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83727F6-BE29-6B49-8F93-0873BAAA8616}"/>
              </a:ext>
            </a:extLst>
          </p:cNvPr>
          <p:cNvSpPr/>
          <p:nvPr/>
        </p:nvSpPr>
        <p:spPr>
          <a:xfrm>
            <a:off x="9292785" y="3428389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A24118B-FC59-BF42-AF93-504A96571F17}"/>
              </a:ext>
            </a:extLst>
          </p:cNvPr>
          <p:cNvSpPr/>
          <p:nvPr/>
        </p:nvSpPr>
        <p:spPr>
          <a:xfrm>
            <a:off x="9503054" y="3175675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488F776-2190-6E40-8CB0-FD8F8B63BFE1}"/>
              </a:ext>
            </a:extLst>
          </p:cNvPr>
          <p:cNvSpPr/>
          <p:nvPr/>
        </p:nvSpPr>
        <p:spPr>
          <a:xfrm>
            <a:off x="9628452" y="3289493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FC23DA8-C068-B449-9505-D0C86499494D}"/>
              </a:ext>
            </a:extLst>
          </p:cNvPr>
          <p:cNvSpPr/>
          <p:nvPr/>
        </p:nvSpPr>
        <p:spPr>
          <a:xfrm>
            <a:off x="9746127" y="3407168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A91481F-A433-4741-8002-14938FE958C6}"/>
              </a:ext>
            </a:extLst>
          </p:cNvPr>
          <p:cNvSpPr/>
          <p:nvPr/>
        </p:nvSpPr>
        <p:spPr>
          <a:xfrm>
            <a:off x="8822084" y="3409097"/>
            <a:ext cx="87622" cy="91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335683-993A-1541-960A-22DC89652C0E}"/>
                  </a:ext>
                </a:extLst>
              </p:cNvPr>
              <p:cNvSpPr txBox="1"/>
              <p:nvPr/>
            </p:nvSpPr>
            <p:spPr>
              <a:xfrm>
                <a:off x="3462710" y="2568474"/>
                <a:ext cx="5260423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335683-993A-1541-960A-22DC89652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10" y="2568474"/>
                <a:ext cx="5260423" cy="763029"/>
              </a:xfrm>
              <a:prstGeom prst="rect">
                <a:avLst/>
              </a:prstGeom>
              <a:blipFill>
                <a:blip r:embed="rId4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9C8B8E-A3ED-7745-96B8-7D6D2435C811}"/>
                  </a:ext>
                </a:extLst>
              </p:cNvPr>
              <p:cNvSpPr txBox="1"/>
              <p:nvPr/>
            </p:nvSpPr>
            <p:spPr>
              <a:xfrm>
                <a:off x="1648018" y="5454788"/>
                <a:ext cx="888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9C8B8E-A3ED-7745-96B8-7D6D2435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018" y="5454788"/>
                <a:ext cx="8889806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E9A736F6-341D-C743-B188-A685EA1487BC}"/>
              </a:ext>
            </a:extLst>
          </p:cNvPr>
          <p:cNvSpPr txBox="1"/>
          <p:nvPr/>
        </p:nvSpPr>
        <p:spPr>
          <a:xfrm>
            <a:off x="934278" y="7017026"/>
            <a:ext cx="641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출처 </a:t>
            </a:r>
            <a:r>
              <a:rPr kumimoji="1" lang="en-US" altLang="ko-Kore-KR" dirty="0"/>
              <a:t>- https://</a:t>
            </a:r>
            <a:r>
              <a:rPr kumimoji="1" lang="en-US" altLang="ko-Kore-KR" dirty="0" err="1"/>
              <a:t>www.iacr.org</a:t>
            </a:r>
            <a:r>
              <a:rPr kumimoji="1" lang="en-US" altLang="ko-Kore-KR" dirty="0"/>
              <a:t>/workshops/tcc2007/</a:t>
            </a:r>
            <a:r>
              <a:rPr kumimoji="1" lang="en-US" altLang="ko-Kore-KR" dirty="0" err="1"/>
              <a:t>Micciancio.pdf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170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B21D-F32A-5343-B2C8-4ADB3911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격자기반암호</a:t>
            </a:r>
            <a:r>
              <a:rPr kumimoji="1" lang="en-US" altLang="ko-Kore-KR" dirty="0"/>
              <a:t>(Lattice-based Cryptography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CB5FF8A-0C08-2649-A704-5EE544620E6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</p:spPr>
            <p:txBody>
              <a:bodyPr/>
              <a:lstStyle/>
              <a:p>
                <a:pPr algn="just"/>
                <a:r>
                  <a:rPr kumimoji="1" lang="en-US" altLang="ko-Kore-KR" dirty="0"/>
                  <a:t>Lattice-based Cryptography</a:t>
                </a:r>
              </a:p>
              <a:p>
                <a:pPr marL="0" indent="0" algn="just">
                  <a:buNone/>
                </a:pPr>
                <a:r>
                  <a:rPr kumimoji="1" lang="en-US" altLang="ko-Kore-KR" sz="2400" dirty="0"/>
                  <a:t>[LWE(Learning With Errors)]</a:t>
                </a:r>
              </a:p>
              <a:p>
                <a:pPr marL="0" indent="0" algn="just">
                  <a:buNone/>
                </a:pPr>
                <a:r>
                  <a:rPr kumimoji="1" lang="en-US" altLang="ko-Kore-KR" sz="1800" b="1" dirty="0"/>
                  <a:t>LWE problem</a:t>
                </a:r>
                <a:r>
                  <a:rPr kumimoji="1" lang="en-US" altLang="ko-Kore-KR" sz="1800" dirty="0"/>
                  <a:t> :  </a:t>
                </a:r>
                <a:r>
                  <a:rPr kumimoji="1" lang="ko-Kore-KR" altLang="en-US" sz="1800" dirty="0"/>
                  <a:t>랜덤한 </a:t>
                </a:r>
                <a:r>
                  <a:rPr kumimoji="1" lang="en-US" altLang="ko-Kore-KR" sz="1800" dirty="0"/>
                  <a:t>integer matrix </a:t>
                </a:r>
                <a14:m>
                  <m:oMath xmlns:m="http://schemas.openxmlformats.org/officeDocument/2006/math"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ore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ore-KR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ko-Kore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ore-KR" sz="1800" dirty="0"/>
                  <a:t>, Secret key </a:t>
                </a:r>
                <a14:m>
                  <m:oMath xmlns:m="http://schemas.openxmlformats.org/officeDocument/2006/math"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ko-Kore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×1]</m:t>
                    </m:r>
                  </m:oMath>
                </a14:m>
                <a:r>
                  <a:rPr kumimoji="1" lang="en-US" altLang="ko-Kore-KR" sz="1800" dirty="0"/>
                  <a:t>, </a:t>
                </a:r>
                <a:r>
                  <a:rPr kumimoji="1" lang="ko-Kore-KR" altLang="en-US" sz="1800" dirty="0"/>
                  <a:t>작은 임의의 랜덤 </a:t>
                </a:r>
                <a:r>
                  <a:rPr kumimoji="1" lang="en-US" altLang="ko-Kore-KR" sz="1800" dirty="0"/>
                  <a:t>error </a:t>
                </a:r>
                <a14:m>
                  <m:oMath xmlns:m="http://schemas.openxmlformats.org/officeDocument/2006/math"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ko-Kore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</m:oMath>
                </a14:m>
                <a:r>
                  <a:rPr kumimoji="1" lang="en-US" altLang="ko-Kore-KR" sz="1800" dirty="0"/>
                  <a:t> </a:t>
                </a:r>
                <a:r>
                  <a:rPr kumimoji="1" lang="ko-Kore-KR" altLang="en-US" sz="1800" dirty="0"/>
                  <a:t>라고 가정</a:t>
                </a:r>
                <a:r>
                  <a:rPr kumimoji="1" lang="en-US" altLang="ko-KR" sz="1800" dirty="0"/>
                  <a:t>,</a:t>
                </a:r>
                <a:endParaRPr kumimoji="1" lang="en-US" altLang="ko-Kore-KR" sz="1800" dirty="0"/>
              </a:p>
              <a:p>
                <a:pPr marL="0" indent="0" algn="just">
                  <a:buNone/>
                </a:pPr>
                <a:r>
                  <a:rPr kumimoji="1" lang="ko-Kore-KR" altLang="en-US" sz="1800" dirty="0"/>
                  <a:t> </a:t>
                </a:r>
                <a:r>
                  <a:rPr kumimoji="1" lang="en-US" altLang="ko-Kore-KR" sz="18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𝐴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=(</m:t>
                    </m:r>
                    <m:sSub>
                      <m:sSubPr>
                        <m:ctrlPr>
                          <a:rPr kumimoji="1" lang="en-US" altLang="ko-Kore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 …, </m:t>
                    </m:r>
                    <m:sSub>
                      <m:sSubPr>
                        <m:ctrlPr>
                          <a:rPr kumimoji="1" lang="en-US" altLang="ko-Kore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kumimoji="1" lang="ko-Kore-KR" altLang="en-US" sz="1800" dirty="0"/>
                  <a:t>와 </a:t>
                </a:r>
                <a:r>
                  <a:rPr kumimoji="1" lang="en-US" altLang="ko-Kore-KR" sz="1800" dirty="0"/>
                  <a:t>e</a:t>
                </a:r>
                <a:r>
                  <a:rPr kumimoji="1" lang="ko-Kore-KR" altLang="en-US" sz="1800" dirty="0"/>
                  <a:t>가 주어졌을때</a:t>
                </a:r>
                <a:r>
                  <a:rPr kumimoji="1" lang="en-US" altLang="ko-Kore-KR" sz="1800" dirty="0"/>
                  <a:t>, A</a:t>
                </a:r>
                <a:r>
                  <a:rPr kumimoji="1" lang="ko-Kore-KR" altLang="en-US" sz="1800" dirty="0"/>
                  <a:t>에 </a:t>
                </a:r>
                <a:r>
                  <a:rPr kumimoji="1" lang="en-US" altLang="ko-Kore-KR" sz="1800" dirty="0"/>
                  <a:t>secret key(=vector)</a:t>
                </a:r>
                <a:r>
                  <a:rPr kumimoji="1" lang="ko-Kore-KR" altLang="en-US" sz="1800" dirty="0"/>
                  <a:t>를 곱한 후 </a:t>
                </a:r>
                <a:r>
                  <a:rPr kumimoji="1" lang="en-US" altLang="ko-Kore-KR" sz="1800" dirty="0"/>
                  <a:t>e</a:t>
                </a:r>
                <a:r>
                  <a:rPr kumimoji="1" lang="ko-Kore-KR" altLang="en-US" sz="1800" dirty="0"/>
                  <a:t>를 더하면 행렬 </a:t>
                </a:r>
                <a:r>
                  <a:rPr kumimoji="1" lang="en-US" altLang="ko-Kore-KR" sz="1800" dirty="0"/>
                  <a:t>A</a:t>
                </a:r>
                <a:r>
                  <a:rPr kumimoji="1" lang="ko-Kore-KR" altLang="en-US" sz="1800" dirty="0"/>
                  <a:t>를 알고 있더라도 결과 벡터 </a:t>
                </a:r>
                <a:r>
                  <a:rPr kumimoji="1" lang="en-US" altLang="ko-Kore-KR" sz="1800" dirty="0"/>
                  <a:t>b</a:t>
                </a:r>
                <a:r>
                  <a:rPr kumimoji="1" lang="ko-Kore-KR" altLang="en-US" sz="1800" dirty="0"/>
                  <a:t>에서 </a:t>
                </a:r>
                <a:r>
                  <a:rPr kumimoji="1" lang="en-US" altLang="ko-Kore-KR" sz="1800" dirty="0"/>
                  <a:t>s</a:t>
                </a:r>
                <a:r>
                  <a:rPr kumimoji="1" lang="ko-Kore-KR" altLang="en-US" sz="1800" dirty="0"/>
                  <a:t>를 복구하는 것의 어려움을 기반으로 함</a:t>
                </a:r>
                <a:endParaRPr kumimoji="1" lang="en-US" altLang="ko-Kore-KR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CB5FF8A-0C08-2649-A704-5EE544620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  <a:blipFill>
                <a:blip r:embed="rId2"/>
                <a:stretch>
                  <a:fillRect l="-893" t="-1843" r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722620BA-41B0-6E43-B727-DEC42236C2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20899" y="3686340"/>
              <a:ext cx="1639728" cy="29639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39728">
                      <a:extLst>
                        <a:ext uri="{9D8B030D-6E8A-4147-A177-3AD203B41FA5}">
                          <a16:colId xmlns:a16="http://schemas.microsoft.com/office/drawing/2014/main" val="680593448"/>
                        </a:ext>
                      </a:extLst>
                    </a:gridCol>
                  </a:tblGrid>
                  <a:tr h="4234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3536601"/>
                      </a:ext>
                    </a:extLst>
                  </a:tr>
                  <a:tr h="4234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97437"/>
                      </a:ext>
                    </a:extLst>
                  </a:tr>
                  <a:tr h="1693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…</a:t>
                          </a:r>
                          <a:endParaRPr lang="ko-Kore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970869"/>
                      </a:ext>
                    </a:extLst>
                  </a:tr>
                  <a:tr h="4234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989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722620BA-41B0-6E43-B727-DEC42236C2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20899" y="3686340"/>
              <a:ext cx="1639728" cy="29639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39728">
                      <a:extLst>
                        <a:ext uri="{9D8B030D-6E8A-4147-A177-3AD203B41FA5}">
                          <a16:colId xmlns:a16="http://schemas.microsoft.com/office/drawing/2014/main" val="680593448"/>
                        </a:ext>
                      </a:extLst>
                    </a:gridCol>
                  </a:tblGrid>
                  <a:tr h="42341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9" t="-3030" r="-769" b="-6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3536601"/>
                      </a:ext>
                    </a:extLst>
                  </a:tr>
                  <a:tr h="42341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9" t="-100000" r="-769" b="-49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97437"/>
                      </a:ext>
                    </a:extLst>
                  </a:tr>
                  <a:tr h="1693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…</a:t>
                          </a:r>
                          <a:endParaRPr lang="ko-Kore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970869"/>
                      </a:ext>
                    </a:extLst>
                  </a:tr>
                  <a:tr h="42341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9" t="-612121" r="-769" b="-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9894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0E18CB1-C23D-7342-AC85-00B6EBC62604}"/>
              </a:ext>
            </a:extLst>
          </p:cNvPr>
          <p:cNvSpPr/>
          <p:nvPr/>
        </p:nvSpPr>
        <p:spPr>
          <a:xfrm rot="5400000">
            <a:off x="4296892" y="4293630"/>
            <a:ext cx="1639728" cy="4251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C2FC5-D0FE-EB4D-B9DC-38AD9904E350}"/>
              </a:ext>
            </a:extLst>
          </p:cNvPr>
          <p:cNvSpPr txBox="1"/>
          <p:nvPr/>
        </p:nvSpPr>
        <p:spPr>
          <a:xfrm>
            <a:off x="4956294" y="429214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567A1-AE7D-5D4F-A2ED-637892FFC25A}"/>
              </a:ext>
            </a:extLst>
          </p:cNvPr>
          <p:cNvSpPr txBox="1"/>
          <p:nvPr/>
        </p:nvSpPr>
        <p:spPr>
          <a:xfrm>
            <a:off x="5872885" y="49066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+</a:t>
            </a:r>
            <a:endParaRPr kumimoji="1" lang="ko-Kore-KR" altLang="en-US" sz="2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DABADD-F433-0C4D-BF70-B0DB00E7D3F5}"/>
              </a:ext>
            </a:extLst>
          </p:cNvPr>
          <p:cNvSpPr/>
          <p:nvPr/>
        </p:nvSpPr>
        <p:spPr>
          <a:xfrm rot="5400000">
            <a:off x="5541717" y="4955724"/>
            <a:ext cx="2963914" cy="425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54DF1-8F3F-8041-96A9-E01AE507D8BB}"/>
              </a:ext>
            </a:extLst>
          </p:cNvPr>
          <p:cNvSpPr txBox="1"/>
          <p:nvPr/>
        </p:nvSpPr>
        <p:spPr>
          <a:xfrm>
            <a:off x="6881245" y="499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6D2D8-86F3-3742-A853-C1933E5321B9}"/>
              </a:ext>
            </a:extLst>
          </p:cNvPr>
          <p:cNvSpPr txBox="1"/>
          <p:nvPr/>
        </p:nvSpPr>
        <p:spPr>
          <a:xfrm>
            <a:off x="7779804" y="49066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=</a:t>
            </a:r>
            <a:endParaRPr kumimoji="1" lang="ko-Kore-KR" altLang="en-US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5F132E-3A7A-9948-B87A-0077C34CE970}"/>
              </a:ext>
            </a:extLst>
          </p:cNvPr>
          <p:cNvSpPr/>
          <p:nvPr/>
        </p:nvSpPr>
        <p:spPr>
          <a:xfrm rot="5400000">
            <a:off x="7448636" y="4968060"/>
            <a:ext cx="2963914" cy="425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E10950-AD97-8F47-9472-FDC0797A83F3}"/>
              </a:ext>
            </a:extLst>
          </p:cNvPr>
          <p:cNvSpPr txBox="1"/>
          <p:nvPr/>
        </p:nvSpPr>
        <p:spPr>
          <a:xfrm>
            <a:off x="8774140" y="4995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BD86E-1348-0149-89B8-8A09E5661CC0}"/>
                  </a:ext>
                </a:extLst>
              </p:cNvPr>
              <p:cNvSpPr txBox="1"/>
              <p:nvPr/>
            </p:nvSpPr>
            <p:spPr>
              <a:xfrm>
                <a:off x="4425455" y="4276753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ore-KR" altLang="en-US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BD86E-1348-0149-89B8-8A09E5661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55" y="4276753"/>
                <a:ext cx="4138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9F7EE1E-39BC-2B45-A12D-1B219341A207}"/>
              </a:ext>
            </a:extLst>
          </p:cNvPr>
          <p:cNvSpPr txBox="1"/>
          <p:nvPr/>
        </p:nvSpPr>
        <p:spPr>
          <a:xfrm>
            <a:off x="1103243" y="6867939"/>
            <a:ext cx="8751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hlinkClick r:id="rId5"/>
              </a:rPr>
              <a:t>https://courses.grainger.illinois.edu/cs598dk/fa2019/Files/lecture10.pdf</a:t>
            </a:r>
            <a:endParaRPr kumimoji="1" lang="en" altLang="ko-Kore-KR" dirty="0"/>
          </a:p>
          <a:p>
            <a:r>
              <a:rPr kumimoji="1" lang="en" altLang="ko-Kore-KR" dirty="0">
                <a:hlinkClick r:id="rId6"/>
              </a:rPr>
              <a:t>https://blog.openmined.org/what-is-homomorphic-encryption/</a:t>
            </a:r>
            <a:endParaRPr kumimoji="1" lang="en" altLang="ko-Kore-KR" dirty="0"/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slidetodoc.com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latticebased</a:t>
            </a:r>
            <a:r>
              <a:rPr kumimoji="1" lang="en" altLang="ko-Kore-KR" dirty="0"/>
              <a:t>-cryptography-from-practice-to-theory-to-practice/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549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B21D-F32A-5343-B2C8-4ADB3911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코드기반암호</a:t>
            </a:r>
            <a:r>
              <a:rPr kumimoji="1" lang="en-US" altLang="ko-KR" dirty="0"/>
              <a:t>(code-based cryptography)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5FF8A-0C08-2649-A704-5EE544620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 Code-based cryptography?</a:t>
            </a:r>
          </a:p>
          <a:p>
            <a:pPr marL="0" indent="0">
              <a:buNone/>
            </a:pPr>
            <a:r>
              <a:rPr kumimoji="1" lang="en-US" altLang="ko-Kore-KR" dirty="0"/>
              <a:t>: NP-hard</a:t>
            </a:r>
            <a:r>
              <a:rPr kumimoji="1" lang="ko-KR" altLang="en-US" dirty="0"/>
              <a:t>로 간주되는 알려지지 않은 오류 수정 코드를 디코딩하는 문제를 기반으로 함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6" name="Google Shape;466;gceb3b398c9_3_13">
            <a:extLst>
              <a:ext uri="{FF2B5EF4-FFF2-40B4-BE49-F238E27FC236}">
                <a16:creationId xmlns:a16="http://schemas.microsoft.com/office/drawing/2014/main" id="{9B52D468-A103-E243-B5FD-DF52C2A217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81827" y="2560320"/>
            <a:ext cx="2428345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D4C84F-2F5F-364D-BD47-80C804703286}"/>
              </a:ext>
            </a:extLst>
          </p:cNvPr>
          <p:cNvSpPr/>
          <p:nvPr/>
        </p:nvSpPr>
        <p:spPr>
          <a:xfrm>
            <a:off x="6781800" y="2560320"/>
            <a:ext cx="452172" cy="6400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7C22D-C5E4-9A4E-8960-555C6D17F45A}"/>
                  </a:ext>
                </a:extLst>
              </p:cNvPr>
              <p:cNvSpPr txBox="1"/>
              <p:nvPr/>
            </p:nvSpPr>
            <p:spPr>
              <a:xfrm>
                <a:off x="625430" y="3474455"/>
                <a:ext cx="1094113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암호문</a:t>
                </a:r>
                <a:r>
                  <a:rPr kumimoji="1" lang="en-US" altLang="ko-Kore-KR" sz="2400" dirty="0"/>
                  <a:t>, </a:t>
                </a:r>
                <a:r>
                  <a:rPr kumimoji="1" lang="ko-Kore-KR" altLang="en-US" sz="2400" dirty="0"/>
                  <a:t>공개키</a:t>
                </a:r>
                <a:r>
                  <a:rPr kumimoji="1" lang="en-US" altLang="ko-Kore-KR" sz="2400" dirty="0"/>
                  <a:t>, Hamming weight</a:t>
                </a:r>
                <a:r>
                  <a:rPr kumimoji="1" lang="ko-Kore-KR" altLang="en-US" sz="2400" dirty="0"/>
                  <a:t>는 알려진 정보</a:t>
                </a:r>
                <a:r>
                  <a:rPr kumimoji="1" lang="en-US" altLang="ko-Kore-KR" sz="2400" dirty="0"/>
                  <a:t> </a:t>
                </a:r>
                <a:r>
                  <a:rPr kumimoji="1" lang="en-US" altLang="ko-KR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400" dirty="0"/>
                  <a:t>특정 </a:t>
                </a:r>
                <a:r>
                  <a:rPr kumimoji="1" lang="en-US" altLang="ko-KR" sz="2400" dirty="0"/>
                  <a:t>Hamming weight</a:t>
                </a:r>
                <a:r>
                  <a:rPr kumimoji="1" lang="ko-KR" altLang="en-US" sz="2400" dirty="0"/>
                  <a:t>가 주어졌을 때</a:t>
                </a:r>
                <a:r>
                  <a:rPr kumimoji="1" lang="en-US" altLang="ko-KR" sz="2400" dirty="0"/>
                  <a:t>, </a:t>
                </a:r>
                <a:r>
                  <a:rPr kumimoji="1" lang="ko-KR" altLang="en-US" sz="2400" dirty="0"/>
                  <a:t>이를 만족하는 벡터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ko-KR" altLang="en-US" sz="2400" dirty="0" err="1"/>
                  <a:t>를</a:t>
                </a:r>
                <a:r>
                  <a:rPr kumimoji="1" lang="ko-KR" altLang="en-US" sz="2400" dirty="0"/>
                  <a:t> 찾아내는 문제</a:t>
                </a:r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7C22D-C5E4-9A4E-8960-555C6D17F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0" y="3474455"/>
                <a:ext cx="10941137" cy="830997"/>
              </a:xfrm>
              <a:prstGeom prst="rect">
                <a:avLst/>
              </a:prstGeom>
              <a:blipFill>
                <a:blip r:embed="rId3"/>
                <a:stretch>
                  <a:fillRect l="-812" t="-7576" b="-1515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79BB41-93C4-C446-8143-EFCE70315E4C}"/>
                  </a:ext>
                </a:extLst>
              </p:cNvPr>
              <p:cNvSpPr txBox="1"/>
              <p:nvPr/>
            </p:nvSpPr>
            <p:spPr>
              <a:xfrm>
                <a:off x="411752" y="5106831"/>
                <a:ext cx="113683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en-US" altLang="ko-Kore-KR" sz="2400" dirty="0"/>
                  <a:t>(</a:t>
                </a:r>
                <a:r>
                  <a:rPr kumimoji="1" lang="ko-Kore-KR" altLang="en-US" sz="2400" dirty="0"/>
                  <a:t>공개키</a:t>
                </a:r>
                <a:r>
                  <a:rPr kumimoji="1" lang="en-US" altLang="ko-Kore-KR" sz="2400" dirty="0"/>
                  <a:t>)</a:t>
                </a:r>
                <a:r>
                  <a:rPr kumimoji="1" lang="ko-Kore-KR" altLang="en-US" sz="2400" dirty="0"/>
                  <a:t> 생성에 대한 정보</a:t>
                </a:r>
                <a:r>
                  <a:rPr kumimoji="1" lang="en-US" altLang="ko-Kore-KR" sz="2400" dirty="0"/>
                  <a:t>(</a:t>
                </a:r>
                <a:r>
                  <a:rPr kumimoji="1" lang="ko-Kore-KR" altLang="en-US" sz="2400" dirty="0"/>
                  <a:t>개인키</a:t>
                </a:r>
                <a:r>
                  <a:rPr kumimoji="1" lang="en-US" altLang="ko-Kore-KR" sz="2400" dirty="0"/>
                  <a:t>)</a:t>
                </a:r>
                <a:r>
                  <a:rPr kumimoji="1" lang="ko-Kore-KR" altLang="en-US" sz="2400" dirty="0"/>
                  <a:t>를 가지고 있으면 암호문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ko-Kore-KR" altLang="en-US" sz="2400" dirty="0"/>
                  <a:t>으로 부터 원본 벡터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ko-Kore-KR" sz="2400" dirty="0"/>
                  <a:t> </a:t>
                </a:r>
                <a:r>
                  <a:rPr kumimoji="1" lang="ko-Kore-KR" altLang="en-US" sz="2400" dirty="0"/>
                  <a:t>복구 가능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79BB41-93C4-C446-8143-EFCE70315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52" y="5106831"/>
                <a:ext cx="11368328" cy="830997"/>
              </a:xfrm>
              <a:prstGeom prst="rect">
                <a:avLst/>
              </a:prstGeom>
              <a:blipFill>
                <a:blip r:embed="rId4"/>
                <a:stretch>
                  <a:fillRect l="-893" t="-7576" b="-1515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8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B21D-F32A-5343-B2C8-4ADB3911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코드기반암호</a:t>
            </a:r>
            <a:r>
              <a:rPr kumimoji="1" lang="en-US" altLang="ko-KR" dirty="0"/>
              <a:t>(code-based cryptography)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CB5FF8A-0C08-2649-A704-5EE544620E6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969910"/>
                <a:ext cx="11628439" cy="5819938"/>
              </a:xfrm>
            </p:spPr>
            <p:txBody>
              <a:bodyPr/>
              <a:lstStyle/>
              <a:p>
                <a:r>
                  <a:rPr kumimoji="1" lang="en-US" altLang="ko-Kore-KR" sz="2400" dirty="0"/>
                  <a:t> Code-based cryptography</a:t>
                </a:r>
              </a:p>
              <a:p>
                <a:pPr marL="0" indent="0">
                  <a:buNone/>
                </a:pPr>
                <a:r>
                  <a:rPr kumimoji="1" lang="ko-Kore-KR" altLang="en-US" sz="2000" dirty="0"/>
                  <a:t>가장 잘 알려진 </a:t>
                </a:r>
                <a:r>
                  <a:rPr kumimoji="1" lang="en-US" altLang="ko-Kore-KR" sz="2000" dirty="0"/>
                  <a:t>Code-based cryptography</a:t>
                </a:r>
                <a:r>
                  <a:rPr kumimoji="1" lang="ko-Kore-KR" altLang="en-US" sz="2000" dirty="0"/>
                  <a:t>로는 두가지가 있음</a:t>
                </a:r>
                <a:endParaRPr kumimoji="1" lang="en-US" altLang="ko-Kore-KR" sz="2000" dirty="0"/>
              </a:p>
              <a:p>
                <a:pPr marL="971550" lvl="1" indent="-514350">
                  <a:buAutoNum type="arabicPeriod"/>
                </a:pPr>
                <a:r>
                  <a:rPr kumimoji="1" lang="en-US" altLang="ko-KR" sz="1800" dirty="0"/>
                  <a:t>1978</a:t>
                </a:r>
                <a:r>
                  <a:rPr kumimoji="1" lang="ko-KR" altLang="en-US" sz="1800" dirty="0"/>
                  <a:t>년</a:t>
                </a:r>
                <a:r>
                  <a:rPr kumimoji="1" lang="en-US" altLang="ko-KR" sz="1800" dirty="0"/>
                  <a:t> Robert </a:t>
                </a:r>
                <a:r>
                  <a:rPr kumimoji="1" lang="en-US" altLang="ko-KR" sz="1800" dirty="0" err="1"/>
                  <a:t>McEliece</a:t>
                </a:r>
                <a:r>
                  <a:rPr kumimoji="1" lang="en-US" altLang="ko-KR" sz="1800" dirty="0"/>
                  <a:t> </a:t>
                </a:r>
                <a:r>
                  <a:rPr kumimoji="1" lang="ko-KR" altLang="en-US" sz="1800" dirty="0"/>
                  <a:t>가 제안한 </a:t>
                </a:r>
                <a:r>
                  <a:rPr kumimoji="1" lang="en-US" altLang="ko-KR" sz="1800" dirty="0" err="1"/>
                  <a:t>McEliece</a:t>
                </a:r>
                <a:r>
                  <a:rPr kumimoji="1" lang="en-US" altLang="ko-KR" sz="1800" dirty="0"/>
                  <a:t> cryptosystem</a:t>
                </a:r>
              </a:p>
              <a:p>
                <a:pPr marL="971550" lvl="1" indent="-514350">
                  <a:buAutoNum type="arabicPeriod"/>
                </a:pPr>
                <a:r>
                  <a:rPr kumimoji="1" lang="en-US" altLang="ko-KR" sz="1800" dirty="0"/>
                  <a:t>1986</a:t>
                </a:r>
                <a:r>
                  <a:rPr kumimoji="1" lang="ko-KR" altLang="en-US" sz="1800" dirty="0"/>
                  <a:t>년 </a:t>
                </a:r>
                <a:r>
                  <a:rPr kumimoji="1" lang="en-US" altLang="ko-KR" sz="1800" dirty="0"/>
                  <a:t>Harald </a:t>
                </a:r>
                <a:r>
                  <a:rPr kumimoji="1" lang="en-US" altLang="ko-KR" sz="1800" dirty="0" err="1"/>
                  <a:t>Niederreiter</a:t>
                </a:r>
                <a:r>
                  <a:rPr kumimoji="1" lang="ko-KR" altLang="en-US" sz="1800" dirty="0"/>
                  <a:t> 가 제안한 </a:t>
                </a:r>
                <a:r>
                  <a:rPr kumimoji="1" lang="en" altLang="ko-KR" sz="1800" dirty="0" err="1"/>
                  <a:t>Niederreiter</a:t>
                </a:r>
                <a:r>
                  <a:rPr kumimoji="1" lang="en" altLang="ko-KR" sz="1800" dirty="0"/>
                  <a:t> cryptosystem</a:t>
                </a:r>
              </a:p>
              <a:p>
                <a:pPr marL="914400" lvl="2" indent="0">
                  <a:buNone/>
                </a:pPr>
                <a:endParaRPr kumimoji="1" lang="en" altLang="ko-Kore-KR" sz="1400" dirty="0"/>
              </a:p>
              <a:p>
                <a:r>
                  <a:rPr kumimoji="1" lang="en-US" altLang="ko-Kore-KR" sz="1800" dirty="0" err="1"/>
                  <a:t>McEliece</a:t>
                </a:r>
                <a:r>
                  <a:rPr kumimoji="1" lang="en-US" altLang="ko-Kore-KR" sz="1800" dirty="0"/>
                  <a:t> </a:t>
                </a:r>
                <a:r>
                  <a:rPr kumimoji="1" lang="en-US" altLang="ko-KR" sz="1800" dirty="0"/>
                  <a:t>:</a:t>
                </a:r>
                <a:r>
                  <a:rPr kumimoji="1" lang="en-US" altLang="ko-Kore-KR" sz="1800" dirty="0"/>
                  <a:t> </a:t>
                </a:r>
                <a:r>
                  <a:rPr kumimoji="1" lang="ko-Kore-KR" altLang="en-US" sz="1800" dirty="0"/>
                  <a:t>평문</a:t>
                </a:r>
                <a:r>
                  <a:rPr kumimoji="1" lang="en-US" altLang="ko-Kore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ore-KR" altLang="en-US" sz="1800" dirty="0"/>
                  <a:t>에 공개키</a:t>
                </a:r>
                <a:r>
                  <a:rPr kumimoji="1" lang="en-US" altLang="ko-Kore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ko-Kore-KR" altLang="en-US" sz="1800" dirty="0"/>
                  <a:t>를 곱한것에 </a:t>
                </a:r>
                <a:r>
                  <a:rPr kumimoji="1" lang="en-US" altLang="ko-Kore-KR" sz="1800" dirty="0"/>
                  <a:t>Hamming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altLang="ko-Kore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ore-KR" altLang="en-US" sz="1800" dirty="0"/>
                  <a:t>를 가지는 에러 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ko-Kore-KR" altLang="en-US" sz="1800" dirty="0"/>
                  <a:t>를 더함</a:t>
                </a:r>
                <a:r>
                  <a:rPr kumimoji="1" lang="en-US" altLang="ko-Kore-KR" sz="1800" dirty="0"/>
                  <a:t> : 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𝑥𝐺</m:t>
                    </m:r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kumimoji="1" lang="en-US" altLang="ko-Kore-KR" sz="1800" dirty="0">
                    <a:sym typeface="Wingdings" pitchFamily="2" charset="2"/>
                  </a:rPr>
                  <a:t></a:t>
                </a:r>
                <a:r>
                  <a:rPr kumimoji="1" lang="ko-Kore-KR" altLang="en-US" sz="1800" dirty="0"/>
                  <a:t>암호문 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ko-KR" sz="1800" dirty="0"/>
                  <a:t>,</a:t>
                </a:r>
                <a:r>
                  <a:rPr kumimoji="1" lang="en-US" altLang="ko-Kore-KR" sz="1800" dirty="0"/>
                  <a:t> </a:t>
                </a:r>
                <a:r>
                  <a:rPr kumimoji="1" lang="ko-Kore-KR" altLang="en-US" sz="1800" dirty="0"/>
                  <a:t>공개키 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ko-Kore-KR" sz="1800" dirty="0"/>
                  <a:t>, Hamming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altLang="ko-Kore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ore-KR" altLang="en-US" sz="1800" dirty="0"/>
                  <a:t> 가 주어졌어도 에러 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ko-Kore-KR" altLang="en-US" sz="1800" dirty="0"/>
                  <a:t>를 찾는 것은 매우 어려운 문제</a:t>
                </a:r>
                <a:endParaRPr kumimoji="1" lang="en-US" altLang="ko-Kore-KR" sz="1800" dirty="0"/>
              </a:p>
              <a:p>
                <a:r>
                  <a:rPr kumimoji="1" lang="en-US" altLang="ko-Kore-KR" sz="1800" dirty="0" err="1"/>
                  <a:t>Niedderreiter</a:t>
                </a:r>
                <a:r>
                  <a:rPr kumimoji="1" lang="en-US" altLang="ko-Kore-KR" sz="1800" dirty="0"/>
                  <a:t> : </a:t>
                </a:r>
                <a:r>
                  <a:rPr kumimoji="1" lang="ko-Kore-KR" altLang="en-US" sz="1800" dirty="0"/>
                  <a:t>주어진 평문의 </a:t>
                </a:r>
                <a:r>
                  <a:rPr kumimoji="1" lang="en-US" altLang="ko-Kore-KR" sz="1800" dirty="0"/>
                  <a:t>Hamming weight</a:t>
                </a:r>
                <a:r>
                  <a:rPr kumimoji="1" lang="ko-Kore-KR" altLang="en-US" sz="18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ore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altLang="ko-Kore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ore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ore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ore-KR" altLang="en-US" sz="1800" dirty="0"/>
                  <a:t>를 만족하도록 조절하여 공개키 </a:t>
                </a:r>
                <a14:m>
                  <m:oMath xmlns:m="http://schemas.openxmlformats.org/officeDocument/2006/math">
                    <m:r>
                      <a:rPr lang="en-US" altLang="ko-Kore-KR" sz="18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ore-KR" altLang="en-US" sz="1800" dirty="0"/>
                  <a:t>와 곱함</a:t>
                </a:r>
                <a:r>
                  <a:rPr lang="en-US" altLang="ko-Kore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altLang="ko-Kore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ore-KR" altLang="en-US" sz="1800" dirty="0"/>
              </a:p>
              <a:p>
                <a:pPr marL="0" indent="0">
                  <a:buNone/>
                </a:pPr>
                <a:r>
                  <a:rPr lang="en-US" altLang="ko-Kore-KR" sz="1800" dirty="0">
                    <a:sym typeface="Wingdings" pitchFamily="2" charset="2"/>
                  </a:rPr>
                  <a:t></a:t>
                </a:r>
                <a:r>
                  <a:rPr kumimoji="1" lang="ko-Kore-KR" altLang="en-US" sz="1800" dirty="0"/>
                  <a:t> 암호문 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ko-KR" sz="1800" dirty="0"/>
                  <a:t>,</a:t>
                </a:r>
                <a:r>
                  <a:rPr kumimoji="1" lang="en-US" altLang="ko-Kore-KR" sz="1800" dirty="0"/>
                  <a:t> </a:t>
                </a:r>
                <a:r>
                  <a:rPr kumimoji="1" lang="ko-Kore-KR" altLang="en-US" sz="1800" dirty="0"/>
                  <a:t>공개키 </a:t>
                </a:r>
                <a14:m>
                  <m:oMath xmlns:m="http://schemas.openxmlformats.org/officeDocument/2006/math">
                    <m:r>
                      <a:rPr lang="en-US" altLang="ko-Kore-KR" sz="1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en-US" altLang="ko-Kore-KR" sz="1800" dirty="0"/>
                  <a:t>, Hamming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ore-KR" sz="18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altLang="ko-Kore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ore-KR" sz="1800" dirty="0"/>
                  <a:t> </a:t>
                </a:r>
                <a:r>
                  <a:rPr lang="ko-Kore-KR" altLang="en-US" sz="1800" dirty="0"/>
                  <a:t>가 주어졌어도 평문 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ore-KR" altLang="en-US" sz="1800" dirty="0"/>
                  <a:t>를 찾는 것은 매우 어려운 문제</a:t>
                </a:r>
              </a:p>
              <a:p>
                <a:endParaRPr kumimoji="1" lang="ko-Kore-KR" altLang="en-US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CB5FF8A-0C08-2649-A704-5EE544620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969910"/>
                <a:ext cx="11628439" cy="5819938"/>
              </a:xfrm>
              <a:blipFill>
                <a:blip r:embed="rId2"/>
                <a:stretch>
                  <a:fillRect l="-763" t="-15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BDF14CC5-2800-1A41-A589-039434674B7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67729" y="4311883"/>
              <a:ext cx="10056538" cy="247796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7412">
                      <a:extLst>
                        <a:ext uri="{9D8B030D-6E8A-4147-A177-3AD203B41FA5}">
                          <a16:colId xmlns:a16="http://schemas.microsoft.com/office/drawing/2014/main" val="23140989"/>
                        </a:ext>
                      </a:extLst>
                    </a:gridCol>
                    <a:gridCol w="3544563">
                      <a:extLst>
                        <a:ext uri="{9D8B030D-6E8A-4147-A177-3AD203B41FA5}">
                          <a16:colId xmlns:a16="http://schemas.microsoft.com/office/drawing/2014/main" val="2516517628"/>
                        </a:ext>
                      </a:extLst>
                    </a:gridCol>
                    <a:gridCol w="3544563">
                      <a:extLst>
                        <a:ext uri="{9D8B030D-6E8A-4147-A177-3AD203B41FA5}">
                          <a16:colId xmlns:a16="http://schemas.microsoft.com/office/drawing/2014/main" val="884657643"/>
                        </a:ext>
                      </a:extLst>
                    </a:gridCol>
                  </a:tblGrid>
                  <a:tr h="495593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 err="1"/>
                            <a:t>McEliece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 err="1"/>
                            <a:t>Niederreiter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007047"/>
                      </a:ext>
                    </a:extLst>
                  </a:tr>
                  <a:tr h="495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/>
                            <a:t>Public Key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4998908"/>
                      </a:ext>
                    </a:extLst>
                  </a:tr>
                  <a:tr h="495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/>
                            <a:t>Plaintext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sSub>
                                  <m:sSubPr>
                                    <m:ctrlP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778203"/>
                      </a:ext>
                    </a:extLst>
                  </a:tr>
                  <a:tr h="495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/>
                            <a:t>Ciphertext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𝑥𝐺</m:t>
                                </m:r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ore-KR" sz="17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p>
                                  <m:sSupPr>
                                    <m:ctrlP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96252991"/>
                      </a:ext>
                    </a:extLst>
                  </a:tr>
                  <a:tr h="495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/>
                            <a:t>Ciphertext space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9601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BDF14CC5-2800-1A41-A589-039434674B7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67729" y="4311883"/>
              <a:ext cx="10056538" cy="247796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7412">
                      <a:extLst>
                        <a:ext uri="{9D8B030D-6E8A-4147-A177-3AD203B41FA5}">
                          <a16:colId xmlns:a16="http://schemas.microsoft.com/office/drawing/2014/main" val="23140989"/>
                        </a:ext>
                      </a:extLst>
                    </a:gridCol>
                    <a:gridCol w="3544563">
                      <a:extLst>
                        <a:ext uri="{9D8B030D-6E8A-4147-A177-3AD203B41FA5}">
                          <a16:colId xmlns:a16="http://schemas.microsoft.com/office/drawing/2014/main" val="2516517628"/>
                        </a:ext>
                      </a:extLst>
                    </a:gridCol>
                    <a:gridCol w="3544563">
                      <a:extLst>
                        <a:ext uri="{9D8B030D-6E8A-4147-A177-3AD203B41FA5}">
                          <a16:colId xmlns:a16="http://schemas.microsoft.com/office/drawing/2014/main" val="884657643"/>
                        </a:ext>
                      </a:extLst>
                    </a:gridCol>
                  </a:tblGrid>
                  <a:tr h="495593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 err="1"/>
                            <a:t>McEliece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 err="1"/>
                            <a:t>Niederreiter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007047"/>
                      </a:ext>
                    </a:extLst>
                  </a:tr>
                  <a:tr h="495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/>
                            <a:t>Public Key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229" t="-102564" r="-100358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229" t="-102564" r="-358" b="-3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4998908"/>
                      </a:ext>
                    </a:extLst>
                  </a:tr>
                  <a:tr h="495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/>
                            <a:t>Plaintext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229" t="-197500" r="-10035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229" t="-197500" r="-35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778203"/>
                      </a:ext>
                    </a:extLst>
                  </a:tr>
                  <a:tr h="495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/>
                            <a:t>Ciphertext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229" t="-305128" r="-100358" b="-1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229" t="-305128" r="-358" b="-1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252991"/>
                      </a:ext>
                    </a:extLst>
                  </a:tr>
                  <a:tr h="495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700" dirty="0"/>
                            <a:t>Ciphertext space</a:t>
                          </a:r>
                          <a:endParaRPr lang="ko-Kore-KR" altLang="en-US" sz="1700" dirty="0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229" t="-405128" r="-100358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88506" marR="88506" marT="44253" marB="44253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229" t="-405128" r="-358" b="-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9601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5E6703-2A74-1A4E-9400-CFE0BBDF6ECA}"/>
              </a:ext>
            </a:extLst>
          </p:cNvPr>
          <p:cNvSpPr txBox="1"/>
          <p:nvPr/>
        </p:nvSpPr>
        <p:spPr>
          <a:xfrm>
            <a:off x="1447800" y="7741920"/>
            <a:ext cx="8020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hlinkClick r:id="rId4"/>
              </a:rPr>
              <a:t>https://www.mdpi.com/2624-831X/2/1/5</a:t>
            </a:r>
            <a:endParaRPr kumimoji="1" lang="en" altLang="ko-Kore-KR" dirty="0"/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people.uib.no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chunlei.li</a:t>
            </a:r>
            <a:r>
              <a:rPr kumimoji="1" lang="en" altLang="ko-Kore-KR" dirty="0"/>
              <a:t>/workshops/MMC/Slides/Jong-Seon%20No.pdf</a:t>
            </a:r>
          </a:p>
          <a:p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0BFFC2-994D-D748-8BF9-CF52CE3548A2}"/>
                  </a:ext>
                </a:extLst>
              </p:cNvPr>
              <p:cNvSpPr txBox="1"/>
              <p:nvPr/>
            </p:nvSpPr>
            <p:spPr>
              <a:xfrm>
                <a:off x="8275760" y="1147297"/>
                <a:ext cx="391624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sz="1400" dirty="0"/>
                  <a:t>: The filed with two elements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ko-Kore-KR" sz="1400" dirty="0"/>
                  <a:t> : a binary code of length n and dimension k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1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ore-KR" sz="1400" dirty="0"/>
                  <a:t> generating matrix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en-US" altLang="ko-Kore-KR" sz="1400" dirty="0"/>
                  <a:t> : </a:t>
                </a:r>
                <a14:m>
                  <m:oMath xmlns:m="http://schemas.openxmlformats.org/officeDocument/2006/math">
                    <m:r>
                      <a:rPr kumimoji="1" lang="en-US" altLang="ko-Kore-KR" sz="140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)×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ore-KR" sz="1400" dirty="0"/>
                  <a:t> parity check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𝐺𝐻</m:t>
                        </m:r>
                      </m:e>
                      <m:sup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ko-Kore-KR" sz="1400" dirty="0"/>
              </a:p>
              <a:p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𝐻𝑐</m:t>
                        </m:r>
                      </m:e>
                      <m:sup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ore-KR" sz="1400" dirty="0"/>
                  <a:t>: syndrome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0BFFC2-994D-D748-8BF9-CF52CE35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760" y="1147297"/>
                <a:ext cx="3916240" cy="1169551"/>
              </a:xfrm>
              <a:prstGeom prst="rect">
                <a:avLst/>
              </a:prstGeom>
              <a:blipFill>
                <a:blip r:embed="rId5"/>
                <a:stretch>
                  <a:fillRect t="-1075" b="-430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60381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1421</Words>
  <Application>Microsoft Macintosh PowerPoint</Application>
  <PresentationFormat>와이드스크린</PresentationFormat>
  <Paragraphs>185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CryptoCraft 테마</vt:lpstr>
      <vt:lpstr>제목 테마</vt:lpstr>
      <vt:lpstr>격자기반암호&amp;코드기반암호 https://youtu.be/A7OJedPpzzs</vt:lpstr>
      <vt:lpstr>격자기반암호(Lattice-based Cryptography)</vt:lpstr>
      <vt:lpstr>격자기반암호(Lattice-based Cryptography)</vt:lpstr>
      <vt:lpstr>격자기반암호(Lattice-based Cryptography)</vt:lpstr>
      <vt:lpstr>격자기반암호(Lattice-based Cryptography)</vt:lpstr>
      <vt:lpstr>격자기반암호(Lattice-based Cryptography)</vt:lpstr>
      <vt:lpstr>격자기반암호(Lattice-based Cryptography)</vt:lpstr>
      <vt:lpstr>코드기반암호(code-based cryptography)</vt:lpstr>
      <vt:lpstr>코드기반암호(code-based cryptography)</vt:lpstr>
      <vt:lpstr>코드기반암호(code-based cryptography)</vt:lpstr>
      <vt:lpstr>코드기반암호(code-based cryptography)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67</cp:revision>
  <dcterms:created xsi:type="dcterms:W3CDTF">2019-03-05T04:29:07Z</dcterms:created>
  <dcterms:modified xsi:type="dcterms:W3CDTF">2022-03-20T14:59:45Z</dcterms:modified>
</cp:coreProperties>
</file>