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0" r:id="rId4"/>
    <p:sldId id="281" r:id="rId5"/>
    <p:sldId id="285" r:id="rId6"/>
    <p:sldId id="287" r:id="rId7"/>
    <p:sldId id="282" r:id="rId8"/>
    <p:sldId id="283" r:id="rId9"/>
    <p:sldId id="288" r:id="rId10"/>
    <p:sldId id="289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5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2022. 3. 20.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2022. 3. 20.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ko-KR" b="1" dirty="0"/>
              <a:t>Fast AES implementation</a:t>
            </a:r>
            <a:br>
              <a:rPr lang="en" altLang="ko-KR" b="1" dirty="0"/>
            </a:br>
            <a:r>
              <a:rPr lang="en" altLang="ko-KR" b="1" dirty="0"/>
              <a:t>using ARMv8 ASIMD </a:t>
            </a:r>
            <a:endParaRPr lang="en" altLang="ko-KR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/c14K3qbpj5U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ASIMD (Advanced Single Instruction Multiple Data)</a:t>
            </a:r>
          </a:p>
          <a:p>
            <a:pPr lvl="1"/>
            <a:r>
              <a:rPr lang="ko-KR" altLang="en-US" dirty="0"/>
              <a:t>하나의 명령어로 여러 데이터를 한번에 연산 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ASIMD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F29EF0A-3EF6-9046-99C7-1BAC7E50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2400300"/>
            <a:ext cx="80391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SubByte</a:t>
            </a:r>
            <a:r>
              <a:rPr lang="en-US" altLang="ko-KR" dirty="0"/>
              <a:t> and </a:t>
            </a:r>
            <a:r>
              <a:rPr lang="en-US" altLang="ko-KR" dirty="0" err="1"/>
              <a:t>ShiftRow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TBL, TBX </a:t>
            </a:r>
            <a:r>
              <a:rPr lang="ko-KR" altLang="en-US" dirty="0"/>
              <a:t>명령어를 통해서 </a:t>
            </a:r>
            <a:r>
              <a:rPr lang="en-US" altLang="ko-KR" dirty="0" err="1"/>
              <a:t>SubByte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  <a:endParaRPr lang="en-US" altLang="ko-KR" dirty="0"/>
          </a:p>
          <a:p>
            <a:pPr lvl="1"/>
            <a:r>
              <a:rPr lang="en-US" altLang="ko-KR" dirty="0"/>
              <a:t>SBOX</a:t>
            </a:r>
            <a:r>
              <a:rPr lang="ko-KR" altLang="en-US" dirty="0"/>
              <a:t> </a:t>
            </a:r>
            <a:r>
              <a:rPr lang="en-US" altLang="ko-KR" dirty="0"/>
              <a:t>Table</a:t>
            </a:r>
            <a:r>
              <a:rPr lang="ko-KR" altLang="en-US" dirty="0"/>
              <a:t>을 벡터 레지스터에 저장하여 구현</a:t>
            </a:r>
            <a:endParaRPr lang="en-US" altLang="ko-KR" dirty="0"/>
          </a:p>
          <a:p>
            <a:pPr lvl="1"/>
            <a:r>
              <a:rPr lang="en-US" altLang="ko-KR" dirty="0"/>
              <a:t>v1(input), v15(0x40), v16-v31(table) 16</a:t>
            </a:r>
            <a:r>
              <a:rPr lang="ko-KR" altLang="en-US" dirty="0"/>
              <a:t>개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2D0390-21D8-5547-8973-47A1138A8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72" y="2984500"/>
            <a:ext cx="4038600" cy="3225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80F06BB-EFE3-4D4E-A3FD-1EC95929D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580" y="4886325"/>
            <a:ext cx="6286500" cy="1638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F531DC9-4C76-1A46-BB3D-9DFBE1CD7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30" y="2570162"/>
            <a:ext cx="4038600" cy="22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3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ShiftRow</a:t>
            </a:r>
            <a:r>
              <a:rPr lang="ko-KR" altLang="en-US" dirty="0"/>
              <a:t>도 </a:t>
            </a:r>
            <a:r>
              <a:rPr lang="en-US" altLang="ko-KR" dirty="0"/>
              <a:t>TBL </a:t>
            </a:r>
            <a:r>
              <a:rPr lang="ko-KR" altLang="en-US" dirty="0"/>
              <a:t>명령어를 활용하여 구현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SubByte</a:t>
            </a:r>
            <a:r>
              <a:rPr lang="en-US" altLang="ko-KR" dirty="0"/>
              <a:t> and </a:t>
            </a:r>
            <a:r>
              <a:rPr lang="en-US" altLang="ko-KR" dirty="0" err="1"/>
              <a:t>ShiftRow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33CA536-B3FE-9B44-B073-1A5946F62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23" y="3716136"/>
            <a:ext cx="4051300" cy="2794000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003E89A9-EA39-E942-9C3C-37900412F6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9454"/>
              </p:ext>
            </p:extLst>
          </p:nvPr>
        </p:nvGraphicFramePr>
        <p:xfrm>
          <a:off x="2031016" y="1964944"/>
          <a:ext cx="1508488" cy="149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22">
                  <a:extLst>
                    <a:ext uri="{9D8B030D-6E8A-4147-A177-3AD203B41FA5}">
                      <a16:colId xmlns:a16="http://schemas.microsoft.com/office/drawing/2014/main" val="3789174743"/>
                    </a:ext>
                  </a:extLst>
                </a:gridCol>
                <a:gridCol w="377122">
                  <a:extLst>
                    <a:ext uri="{9D8B030D-6E8A-4147-A177-3AD203B41FA5}">
                      <a16:colId xmlns:a16="http://schemas.microsoft.com/office/drawing/2014/main" val="4013706576"/>
                    </a:ext>
                  </a:extLst>
                </a:gridCol>
                <a:gridCol w="377122">
                  <a:extLst>
                    <a:ext uri="{9D8B030D-6E8A-4147-A177-3AD203B41FA5}">
                      <a16:colId xmlns:a16="http://schemas.microsoft.com/office/drawing/2014/main" val="2548301683"/>
                    </a:ext>
                  </a:extLst>
                </a:gridCol>
                <a:gridCol w="377122">
                  <a:extLst>
                    <a:ext uri="{9D8B030D-6E8A-4147-A177-3AD203B41FA5}">
                      <a16:colId xmlns:a16="http://schemas.microsoft.com/office/drawing/2014/main" val="2508828573"/>
                    </a:ext>
                  </a:extLst>
                </a:gridCol>
              </a:tblGrid>
              <a:tr h="374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236896"/>
                  </a:ext>
                </a:extLst>
              </a:tr>
              <a:tr h="374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216719"/>
                  </a:ext>
                </a:extLst>
              </a:tr>
              <a:tr h="374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67607"/>
                  </a:ext>
                </a:extLst>
              </a:tr>
              <a:tr h="374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047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2E0FD0-2353-1A4C-A2DF-C9CABC0A9E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885027"/>
              </p:ext>
            </p:extLst>
          </p:nvPr>
        </p:nvGraphicFramePr>
        <p:xfrm>
          <a:off x="4158698" y="1952244"/>
          <a:ext cx="1508488" cy="1498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22">
                  <a:extLst>
                    <a:ext uri="{9D8B030D-6E8A-4147-A177-3AD203B41FA5}">
                      <a16:colId xmlns:a16="http://schemas.microsoft.com/office/drawing/2014/main" val="3789174743"/>
                    </a:ext>
                  </a:extLst>
                </a:gridCol>
                <a:gridCol w="377122">
                  <a:extLst>
                    <a:ext uri="{9D8B030D-6E8A-4147-A177-3AD203B41FA5}">
                      <a16:colId xmlns:a16="http://schemas.microsoft.com/office/drawing/2014/main" val="4013706576"/>
                    </a:ext>
                  </a:extLst>
                </a:gridCol>
                <a:gridCol w="377122">
                  <a:extLst>
                    <a:ext uri="{9D8B030D-6E8A-4147-A177-3AD203B41FA5}">
                      <a16:colId xmlns:a16="http://schemas.microsoft.com/office/drawing/2014/main" val="2548301683"/>
                    </a:ext>
                  </a:extLst>
                </a:gridCol>
                <a:gridCol w="377122">
                  <a:extLst>
                    <a:ext uri="{9D8B030D-6E8A-4147-A177-3AD203B41FA5}">
                      <a16:colId xmlns:a16="http://schemas.microsoft.com/office/drawing/2014/main" val="2508828573"/>
                    </a:ext>
                  </a:extLst>
                </a:gridCol>
              </a:tblGrid>
              <a:tr h="374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2236896"/>
                  </a:ext>
                </a:extLst>
              </a:tr>
              <a:tr h="374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9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13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216719"/>
                  </a:ext>
                </a:extLst>
              </a:tr>
              <a:tr h="374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14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6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67607"/>
                  </a:ext>
                </a:extLst>
              </a:tr>
              <a:tr h="3746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ysClr val="windowText" lastClr="000000"/>
                          </a:solidFill>
                        </a:rPr>
                        <a:t>11</a:t>
                      </a:r>
                      <a:endParaRPr lang="ko-KR" altLang="en-US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04701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072BBD04-CFEF-504D-830E-88D6E2E40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483" y="4031456"/>
            <a:ext cx="1282700" cy="2311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576872-E502-344F-A2BB-DE366293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533" y="2084588"/>
            <a:ext cx="2006600" cy="13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067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Mixcolumn</a:t>
            </a:r>
            <a:r>
              <a:rPr lang="ko-KR" altLang="en-US" dirty="0"/>
              <a:t> 구현을 위해 수식을 조금 다르게 바꾼다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981002-0791-B149-AB4C-16FFA11B1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7915" y="2789057"/>
            <a:ext cx="7556500" cy="2501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2648F75-4180-D84C-9F57-C1E28B997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06" y="2581798"/>
            <a:ext cx="2822696" cy="29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99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MixColumns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D90560-AEBA-AC44-9EEE-C43FF6D99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772" y="1326047"/>
            <a:ext cx="6701178" cy="234496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3E983D-7B71-3949-984E-1C154314D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996" y="5948642"/>
            <a:ext cx="7367608" cy="4375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0F0C007-D76C-8344-87BD-9A85B9F01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5650" y="4131317"/>
            <a:ext cx="6718300" cy="863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AAECED-1436-D94F-8EE0-67AE345EBC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2772" y="5246882"/>
            <a:ext cx="6819900" cy="330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84BC4E-B39E-774A-81BE-5D6CCBA51208}"/>
              </a:ext>
            </a:extLst>
          </p:cNvPr>
          <p:cNvSpPr txBox="1"/>
          <p:nvPr/>
        </p:nvSpPr>
        <p:spPr>
          <a:xfrm>
            <a:off x="4247909" y="3648881"/>
            <a:ext cx="287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A</a:t>
            </a:r>
            <a:endParaRPr kumimoji="1"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E5BA6-1AEB-7F44-A7B5-BCC678F716E7}"/>
              </a:ext>
            </a:extLst>
          </p:cNvPr>
          <p:cNvSpPr txBox="1"/>
          <p:nvPr/>
        </p:nvSpPr>
        <p:spPr>
          <a:xfrm>
            <a:off x="4761053" y="3648881"/>
            <a:ext cx="986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RotRight</a:t>
            </a:r>
            <a:r>
              <a:rPr kumimoji="1" lang="en-US" altLang="ko-KR" sz="1200" dirty="0"/>
              <a:t>(A)</a:t>
            </a:r>
            <a:endParaRPr kumimoji="1"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873D21-FCBF-E449-8F91-FDB41721A9A9}"/>
              </a:ext>
            </a:extLst>
          </p:cNvPr>
          <p:cNvSpPr txBox="1"/>
          <p:nvPr/>
        </p:nvSpPr>
        <p:spPr>
          <a:xfrm>
            <a:off x="5679860" y="364597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Rev32(A)</a:t>
            </a:r>
            <a:endParaRPr kumimoji="1"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C1D09F-0283-D548-BEBA-C8CFB99DD363}"/>
              </a:ext>
            </a:extLst>
          </p:cNvPr>
          <p:cNvSpPr txBox="1"/>
          <p:nvPr/>
        </p:nvSpPr>
        <p:spPr>
          <a:xfrm>
            <a:off x="6689176" y="3645974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 err="1"/>
              <a:t>RotLeft</a:t>
            </a:r>
            <a:r>
              <a:rPr kumimoji="1" lang="en-US" altLang="ko-KR" sz="1200" dirty="0"/>
              <a:t>(A)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0744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109F166B-EF6E-F041-B2FE-59E486932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62" y="3096543"/>
            <a:ext cx="8064500" cy="14478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MixColumns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7F6182-3CD8-9F49-B0B4-4C4B2BAC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950" y="1224867"/>
            <a:ext cx="6642100" cy="1549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CBC8FC-C570-A44A-B4F5-430DDCFEA8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482" y="3485876"/>
            <a:ext cx="1676400" cy="342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8A7FE97-5E59-434E-ACAC-CD8CB6316D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1416" y="5633133"/>
            <a:ext cx="7251700" cy="825500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A208B2-5A78-D040-B47D-F373AA036349}"/>
              </a:ext>
            </a:extLst>
          </p:cNvPr>
          <p:cNvCxnSpPr/>
          <p:nvPr/>
        </p:nvCxnSpPr>
        <p:spPr>
          <a:xfrm>
            <a:off x="5278056" y="4710896"/>
            <a:ext cx="0" cy="9222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43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F3D3D91-7FFE-F946-A0D4-C79DB7480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480" y="1260860"/>
            <a:ext cx="7594600" cy="11557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MixColumns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8D1891-7046-5048-9DBD-38C45F3A084C}"/>
              </a:ext>
            </a:extLst>
          </p:cNvPr>
          <p:cNvSpPr txBox="1"/>
          <p:nvPr/>
        </p:nvSpPr>
        <p:spPr>
          <a:xfrm>
            <a:off x="2546431" y="302449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REV32.8H v1, v1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144A79-63F2-CB41-B18F-D99B9903BC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30" b="39589"/>
          <a:stretch/>
        </p:blipFill>
        <p:spPr>
          <a:xfrm>
            <a:off x="918067" y="1577844"/>
            <a:ext cx="2947322" cy="5217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3BE979B-7E17-C748-99F8-6AEE3723E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36" y="2713860"/>
            <a:ext cx="4533900" cy="99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1909E8-9D36-9541-BA6E-96F5402E2E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7380" y="4064110"/>
            <a:ext cx="7670800" cy="13843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43FBC7F-CCD9-6F4C-AE26-0E8FA7A5B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4897" b="49087"/>
          <a:stretch/>
        </p:blipFill>
        <p:spPr>
          <a:xfrm>
            <a:off x="603781" y="4400795"/>
            <a:ext cx="3030142" cy="4396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DC7659-0145-C54C-AF48-AF1B973A89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8136" y="5557620"/>
            <a:ext cx="4508500" cy="977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F6F2AC-E251-D04D-AD9F-59C68F5FF176}"/>
              </a:ext>
            </a:extLst>
          </p:cNvPr>
          <p:cNvSpPr txBox="1"/>
          <p:nvPr/>
        </p:nvSpPr>
        <p:spPr>
          <a:xfrm>
            <a:off x="2633582" y="5695071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REV32.16b v2, v1</a:t>
            </a:r>
          </a:p>
          <a:p>
            <a:r>
              <a:rPr kumimoji="1" lang="en-US" altLang="ko-KR" dirty="0"/>
              <a:t>TRN2.16b v1, v1, v2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4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8F17E89-5D43-DF41-9F8A-D311D623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450" y="1265016"/>
            <a:ext cx="7785100" cy="12954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MixColumns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94589B-18F2-B74E-811A-AEED2B102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8850" y="2855522"/>
            <a:ext cx="5194300" cy="11049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B18F93-B977-D846-953A-0A3035D79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100" y="4818284"/>
            <a:ext cx="4241800" cy="1549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14622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</TotalTime>
  <Words>143</Words>
  <Application>Microsoft Macintosh PowerPoint</Application>
  <PresentationFormat>와이드스크린</PresentationFormat>
  <Paragraphs>56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AppleGothic</vt:lpstr>
      <vt:lpstr>Arial</vt:lpstr>
      <vt:lpstr>CryptoCraft 테마</vt:lpstr>
      <vt:lpstr>제목 테마</vt:lpstr>
      <vt:lpstr>Fast AES implementation using ARMv8 ASIMD </vt:lpstr>
      <vt:lpstr>ASIMD</vt:lpstr>
      <vt:lpstr>SubByte and ShiftRow</vt:lpstr>
      <vt:lpstr>SubByte and ShiftRow</vt:lpstr>
      <vt:lpstr>MixColumns</vt:lpstr>
      <vt:lpstr>MixColumns</vt:lpstr>
      <vt:lpstr>MixColumns</vt:lpstr>
      <vt:lpstr>MixColumns</vt:lpstr>
      <vt:lpstr>MixColumns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61</cp:revision>
  <dcterms:created xsi:type="dcterms:W3CDTF">2019-03-05T04:29:07Z</dcterms:created>
  <dcterms:modified xsi:type="dcterms:W3CDTF">2022-03-20T13:11:34Z</dcterms:modified>
</cp:coreProperties>
</file>