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81" r:id="rId3"/>
    <p:sldId id="289" r:id="rId4"/>
    <p:sldId id="291" r:id="rId5"/>
    <p:sldId id="294" r:id="rId6"/>
    <p:sldId id="290" r:id="rId7"/>
    <p:sldId id="295" r:id="rId8"/>
    <p:sldId id="292" r:id="rId9"/>
    <p:sldId id="293" r:id="rId10"/>
    <p:sldId id="296" r:id="rId11"/>
    <p:sldId id="297" r:id="rId12"/>
    <p:sldId id="274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928"/>
  </p:normalViewPr>
  <p:slideViewPr>
    <p:cSldViewPr snapToGrid="0" snapToObjects="1">
      <p:cViewPr>
        <p:scale>
          <a:sx n="165" d="100"/>
          <a:sy n="165" d="100"/>
        </p:scale>
        <p:origin x="1728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109BB-6863-B947-9922-C15658BF1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082496-CDBE-2341-BA3F-3000AEE30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BBF124-34B3-7148-BF17-168B4E8F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643B-A699-FA43-901F-54A2D153314D}" type="datetimeFigureOut">
              <a:rPr kumimoji="1" lang="ko-Kore-KR" altLang="en-US" smtClean="0"/>
              <a:t>2022. 3. 20.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685591-05F6-FF47-ABD5-A89DC6AD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88A15-1253-D748-9411-1BEA424D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C4DD-45D8-3948-8ADC-1B4A9644794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70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BE6E5-8589-A846-B3B0-E1B76DC5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7E40E6-FDFE-8D4A-BD9C-1636FDE00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63A7E-9F4E-694B-96F9-40CCA71A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643B-A699-FA43-901F-54A2D153314D}" type="datetimeFigureOut">
              <a:rPr kumimoji="1" lang="ko-Kore-KR" altLang="en-US" smtClean="0"/>
              <a:t>2022. 3. 20.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7EE44-F6A4-674A-BC6D-E89EC16CD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2A626-6133-7A41-98EC-E7A59647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C4DD-45D8-3948-8ADC-1B4A9644794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596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72CC4E-1463-4446-BB91-42DB82B0C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428D66-6E26-DC48-9987-7A2CA0C9F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1787EF-2CF6-874B-A1D7-1862B685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643B-A699-FA43-901F-54A2D153314D}" type="datetimeFigureOut">
              <a:rPr kumimoji="1" lang="ko-Kore-KR" altLang="en-US" smtClean="0"/>
              <a:t>2022. 3. 20.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F8C3E1-B883-2445-B00B-5FE5BF3F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DB3BF-1A06-F24C-8C27-2D522293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C4DD-45D8-3948-8ADC-1B4A9644794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95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43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04107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8890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E5097-99A2-D54E-96C3-CEC0DC74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DFD148-D1B9-2B42-94D6-8FA4A93E9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57F08-C1DB-CB4B-B3B3-B6F78389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643B-A699-FA43-901F-54A2D153314D}" type="datetimeFigureOut">
              <a:rPr kumimoji="1" lang="ko-Kore-KR" altLang="en-US" smtClean="0"/>
              <a:t>2022. 3. 20.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D4F76-4924-994A-AE15-9221CD4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E7713-E408-D447-ABDC-A58ACE1E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C4DD-45D8-3948-8ADC-1B4A9644794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567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7BD5C-7D12-D549-90D9-4E7D5D49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1260BD-1278-0143-B1A8-B06F9AAF8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5BD43-A3FB-D44E-AB3B-48B9AB4B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643B-A699-FA43-901F-54A2D153314D}" type="datetimeFigureOut">
              <a:rPr kumimoji="1" lang="ko-Kore-KR" altLang="en-US" smtClean="0"/>
              <a:t>2022. 3. 20.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F1A70F-2537-DC42-9FC4-A8E05059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854697-26AF-2744-9139-2D3FF3CA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C4DD-45D8-3948-8ADC-1B4A9644794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23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43ABB-6FFF-6146-824E-570F798E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7F19DA-8D73-C148-8A9F-4AF04EA71F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4E52D1-9DDF-ED42-8DFD-9AD7DB3AC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B01E2B-E5CB-6D48-BF9B-B61FED60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643B-A699-FA43-901F-54A2D153314D}" type="datetimeFigureOut">
              <a:rPr kumimoji="1" lang="ko-Kore-KR" altLang="en-US" smtClean="0"/>
              <a:t>2022. 3. 20.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A34F09-CE42-9546-91D1-CD9A2EE7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84B38-B6FA-7940-9CAC-19618EB8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C4DD-45D8-3948-8ADC-1B4A9644794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123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51196-8F09-694C-8C2A-73D804AC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6165D2-390D-CD40-93BF-7ACD43629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BB1753-B2B8-D443-96CE-6F7B18F17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14F696-3451-1E47-98B2-7266D4E43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78BB18-697D-E74A-9448-1F937AC41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123CF9-309B-A743-AFFD-7F6048E8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643B-A699-FA43-901F-54A2D153314D}" type="datetimeFigureOut">
              <a:rPr kumimoji="1" lang="ko-Kore-KR" altLang="en-US" smtClean="0"/>
              <a:t>2022. 3. 20.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79A427-9851-1442-A89C-3F4B1AEE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33636E-A215-FE4F-821F-7B0F9BF2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C4DD-45D8-3948-8ADC-1B4A9644794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65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B918C-0F8C-8E4F-874A-5832176D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C8A4AF-34B1-0A4A-8D30-31F4A709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643B-A699-FA43-901F-54A2D153314D}" type="datetimeFigureOut">
              <a:rPr kumimoji="1" lang="ko-Kore-KR" altLang="en-US" smtClean="0"/>
              <a:t>2022. 3. 20.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EDADA9-F31D-3B4C-B3A9-1847B01F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78B0F6-E258-7D44-81A3-AA8AE2ED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C4DD-45D8-3948-8ADC-1B4A9644794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72183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0AEF8C-ED23-5147-99F1-D53F073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643B-A699-FA43-901F-54A2D153314D}" type="datetimeFigureOut">
              <a:rPr kumimoji="1" lang="ko-Kore-KR" altLang="en-US" smtClean="0"/>
              <a:t>2022. 3. 20.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DE50CD-07A9-3249-A556-BA9BA550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068EF1-717A-2349-B507-7D0E0B8F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C4DD-45D8-3948-8ADC-1B4A9644794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736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EBD24-CE75-AA44-A2E9-F89F9619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918EE-D7DA-9846-9BA3-72FDFE06D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8DD756-79AB-8E46-A73F-B4C4BAA17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53691A-F7FD-9E44-8EB3-3B5DF494D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643B-A699-FA43-901F-54A2D153314D}" type="datetimeFigureOut">
              <a:rPr kumimoji="1" lang="ko-Kore-KR" altLang="en-US" smtClean="0"/>
              <a:t>2022. 3. 20.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5BE995-016F-D547-BB50-C27807CA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67750C-5429-3941-98D7-C5A098CF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C4DD-45D8-3948-8ADC-1B4A9644794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814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8418D-A34F-B140-832F-62887184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D3940F-3666-D940-8107-050AD5F13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D8349A-2D58-1B47-BACA-52B9767C7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41BE47-7AC0-9541-89B9-2758BF50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F643B-A699-FA43-901F-54A2D153314D}" type="datetimeFigureOut">
              <a:rPr kumimoji="1" lang="ko-Kore-KR" altLang="en-US" smtClean="0"/>
              <a:t>2022. 3. 20.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DB64E3-001C-A045-B9C9-901FB87F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4CC973-7B1A-9540-89C5-8EC4FFAD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C4DD-45D8-3948-8ADC-1B4A9644794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7869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F3D818-BAF8-6241-BF75-F68FAAC6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8E76A9-6CB0-9841-B31F-8EA14452F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1A745-A971-5144-B7CF-2412433A3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F643B-A699-FA43-901F-54A2D153314D}" type="datetimeFigureOut">
              <a:rPr kumimoji="1" lang="ko-Kore-KR" altLang="en-US" smtClean="0"/>
              <a:t>2022. 3. 20.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DC167-10A7-1342-A5C6-BE12F1F69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372D4E-D341-E544-8F28-80681C963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C4DD-45D8-3948-8ADC-1B4A9644794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932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9244" y="1874973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5000" b="1" dirty="0" err="1">
                <a:solidFill>
                  <a:srgbClr val="2E75B6"/>
                </a:solidFill>
              </a:rPr>
              <a:t>LowMC</a:t>
            </a:r>
            <a:r>
              <a:rPr lang="en-US" altLang="ko-KR" sz="5000" b="1" dirty="0">
                <a:solidFill>
                  <a:srgbClr val="2E75B6"/>
                </a:solidFill>
              </a:rPr>
              <a:t> </a:t>
            </a:r>
            <a:r>
              <a:rPr lang="ko-KR" altLang="en-US" sz="5000" b="1" dirty="0">
                <a:solidFill>
                  <a:srgbClr val="2E75B6"/>
                </a:solidFill>
              </a:rPr>
              <a:t>구현</a:t>
            </a:r>
            <a:endParaRPr lang="ko-KR" altLang="en-US" sz="54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1" y="3429000"/>
            <a:ext cx="12192001" cy="1655762"/>
          </a:xfrm>
        </p:spPr>
        <p:txBody>
          <a:bodyPr/>
          <a:lstStyle/>
          <a:p>
            <a:r>
              <a:rPr lang="ko-KR" altLang="en-US" dirty="0"/>
              <a:t>장경배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B9FE9-8EF8-8844-A94F-788E3D5301F1}"/>
              </a:ext>
            </a:extLst>
          </p:cNvPr>
          <p:cNvSpPr txBox="1"/>
          <p:nvPr/>
        </p:nvSpPr>
        <p:spPr>
          <a:xfrm>
            <a:off x="5650029" y="297420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CB852A-1B34-3445-A357-3ABD6618BE06}"/>
              </a:ext>
            </a:extLst>
          </p:cNvPr>
          <p:cNvSpPr/>
          <p:nvPr/>
        </p:nvSpPr>
        <p:spPr>
          <a:xfrm>
            <a:off x="4559328" y="4561690"/>
            <a:ext cx="307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https://youtu.be/WJlcFbeMSj8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285E79A-B455-2245-97AC-EEC2C582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 err="1"/>
              <a:t>LowMC</a:t>
            </a:r>
            <a:r>
              <a:rPr lang="en-US" altLang="ko-KR" dirty="0"/>
              <a:t> in Quantum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F86D9F-8593-4B48-946F-38E71C504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04" y="2500333"/>
            <a:ext cx="10076033" cy="296994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9689BB-4D71-9C4B-9DF9-F74A6A5A3DAF}"/>
                  </a:ext>
                </a:extLst>
              </p:cNvPr>
              <p:cNvSpPr txBox="1"/>
              <p:nvPr/>
            </p:nvSpPr>
            <p:spPr>
              <a:xfrm>
                <a:off x="240075" y="1203443"/>
                <a:ext cx="11253786" cy="1138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/>
                  <a:t>Reverse</a:t>
                </a:r>
                <a:r>
                  <a:rPr kumimoji="1" lang="ko-KR" altLang="en-US" sz="2400" b="1" dirty="0"/>
                  <a:t> 연산으로 인해 </a:t>
                </a:r>
                <a:r>
                  <a:rPr kumimoji="1" lang="en-US" altLang="ko-KR" sz="2400" b="1" dirty="0"/>
                  <a:t>Depth</a:t>
                </a:r>
                <a:r>
                  <a:rPr kumimoji="1" lang="ko-KR" altLang="en-US" sz="2400" b="1" dirty="0"/>
                  <a:t>가 증가하는 문제</a:t>
                </a:r>
                <a:endParaRPr kumimoji="1" lang="en-US" altLang="ko-KR" sz="2400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sz="2200" dirty="0"/>
                  <a:t>입력</a:t>
                </a:r>
                <a:r>
                  <a:rPr kumimoji="1" lang="ko-KR" altLang="en-US" sz="2200" dirty="0"/>
                  <a:t> 키를 복사</a:t>
                </a:r>
                <a:r>
                  <a:rPr kumimoji="1" lang="en-US" altLang="ko-KR" sz="2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ko-KR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sz="2200" dirty="0"/>
                  <a:t>)</a:t>
                </a:r>
                <a:r>
                  <a:rPr kumimoji="1" lang="ko-KR" altLang="en-US" sz="2200" dirty="0"/>
                  <a:t>하여 </a:t>
                </a:r>
                <a:r>
                  <a:rPr kumimoji="1" lang="en-US" altLang="ko-KR" sz="2200" dirty="0"/>
                  <a:t>2</a:t>
                </a:r>
                <a:r>
                  <a:rPr kumimoji="1" lang="ko-KR" altLang="en-US" sz="2200" dirty="0"/>
                  <a:t>쌍을 교체하면서 사용</a:t>
                </a:r>
                <a:r>
                  <a:rPr kumimoji="1" lang="en-US" altLang="ko-KR" sz="2200" dirty="0"/>
                  <a:t> </a:t>
                </a:r>
                <a:r>
                  <a:rPr kumimoji="1" lang="en-US" altLang="ko-KR" sz="2200" dirty="0">
                    <a:sym typeface="Wingdings" pitchFamily="2" charset="2"/>
                  </a:rPr>
                  <a:t> </a:t>
                </a:r>
                <a:r>
                  <a:rPr kumimoji="1" lang="ko-KR" altLang="en-US" sz="2200" dirty="0">
                    <a:sym typeface="Wingdings" pitchFamily="2" charset="2"/>
                  </a:rPr>
                  <a:t>가능한 모든 연산들이 병렬로 동작</a:t>
                </a:r>
                <a:endParaRPr kumimoji="1" lang="en-US" altLang="ko-KR" sz="2200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ko-Kore-KR" altLang="en-US" sz="2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9689BB-4D71-9C4B-9DF9-F74A6A5A3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75" y="1203443"/>
                <a:ext cx="11253786" cy="1138773"/>
              </a:xfrm>
              <a:prstGeom prst="rect">
                <a:avLst/>
              </a:prstGeom>
              <a:blipFill>
                <a:blip r:embed="rId3"/>
                <a:stretch>
                  <a:fillRect l="-676" t="-549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B33E9F6-D4C5-6440-B963-27FEDE4147E5}"/>
              </a:ext>
            </a:extLst>
          </p:cNvPr>
          <p:cNvSpPr txBox="1"/>
          <p:nvPr/>
        </p:nvSpPr>
        <p:spPr>
          <a:xfrm>
            <a:off x="4782510" y="5654557"/>
            <a:ext cx="276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ko-KR" altLang="en-US" dirty="0"/>
              <a:t> </a:t>
            </a:r>
            <a:r>
              <a:rPr kumimoji="1" lang="en-US" altLang="ko-Kore-KR" dirty="0" err="1"/>
              <a:t>LowMC</a:t>
            </a:r>
            <a:r>
              <a:rPr kumimoji="1" lang="en-US" altLang="ko-Kore-KR" dirty="0"/>
              <a:t> </a:t>
            </a:r>
            <a:r>
              <a:rPr kumimoji="1" lang="ko-KR" altLang="en-US" dirty="0"/>
              <a:t>양자 회로 구조 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4853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7231E8-FE9F-E946-9008-28FD1DCE2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708" y="1923181"/>
            <a:ext cx="6882066" cy="1614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92E68B-4783-404E-B523-4A2CE15CAD01}"/>
              </a:ext>
            </a:extLst>
          </p:cNvPr>
          <p:cNvSpPr txBox="1"/>
          <p:nvPr/>
        </p:nvSpPr>
        <p:spPr>
          <a:xfrm>
            <a:off x="5170466" y="3537099"/>
            <a:ext cx="154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en-US" altLang="ko-KR" dirty="0"/>
              <a:t>EUROCRPYT&gt;</a:t>
            </a:r>
            <a:endParaRPr kumimoji="1" lang="ko-Kore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EF83EEC-3D26-E641-910D-88C204924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 err="1"/>
              <a:t>LowMC</a:t>
            </a:r>
            <a:r>
              <a:rPr lang="en-US" altLang="ko-KR" dirty="0"/>
              <a:t> in Quantum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E2B22F-E7AC-214A-8377-866E5DC12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371" y="4140568"/>
            <a:ext cx="6882066" cy="20201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596021-F273-3C47-B8AE-42247061CCE3}"/>
              </a:ext>
            </a:extLst>
          </p:cNvPr>
          <p:cNvSpPr txBox="1"/>
          <p:nvPr/>
        </p:nvSpPr>
        <p:spPr>
          <a:xfrm>
            <a:off x="5199803" y="6259900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R" altLang="en-US" dirty="0"/>
              <a:t>이번 구현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2D58C5A-94B1-8A49-BF36-C9BAC5989FF7}"/>
              </a:ext>
            </a:extLst>
          </p:cNvPr>
          <p:cNvSpPr/>
          <p:nvPr/>
        </p:nvSpPr>
        <p:spPr>
          <a:xfrm>
            <a:off x="3774307" y="2094132"/>
            <a:ext cx="4829577" cy="2999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030CA3-E784-3E42-ABF7-C3E18C9EC0F2}"/>
              </a:ext>
            </a:extLst>
          </p:cNvPr>
          <p:cNvSpPr txBox="1"/>
          <p:nvPr/>
        </p:nvSpPr>
        <p:spPr>
          <a:xfrm>
            <a:off x="5870340" y="163932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/ 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AE5416-248A-DB47-8D1D-4376B709C1AD}"/>
              </a:ext>
            </a:extLst>
          </p:cNvPr>
          <p:cNvSpPr/>
          <p:nvPr/>
        </p:nvSpPr>
        <p:spPr>
          <a:xfrm>
            <a:off x="9381774" y="1220553"/>
            <a:ext cx="27048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1600" dirty="0"/>
              <a:t>T-depth</a:t>
            </a:r>
            <a:r>
              <a:rPr kumimoji="1" lang="ko-KR" altLang="en-US" sz="1600" dirty="0"/>
              <a:t> 차이는</a:t>
            </a:r>
            <a:r>
              <a:rPr kumimoji="1" lang="en-US" altLang="ko-KR" sz="1600" dirty="0"/>
              <a:t> Toffoli </a:t>
            </a:r>
            <a:r>
              <a:rPr kumimoji="1" lang="ko-KR" altLang="en-US" sz="1600" dirty="0"/>
              <a:t>게이트</a:t>
            </a:r>
            <a:endParaRPr kumimoji="1" lang="en-US" altLang="ko-KR" sz="1600" dirty="0"/>
          </a:p>
          <a:p>
            <a:r>
              <a:rPr kumimoji="1" lang="ko-KR" altLang="en-US" sz="1600" dirty="0"/>
              <a:t> 분해 방식의 차이</a:t>
            </a:r>
            <a:endParaRPr kumimoji="1" lang="ko-Kore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8CB1CE-C2A8-504B-9F7F-38696D774FC0}"/>
              </a:ext>
            </a:extLst>
          </p:cNvPr>
          <p:cNvSpPr txBox="1"/>
          <p:nvPr/>
        </p:nvSpPr>
        <p:spPr>
          <a:xfrm>
            <a:off x="9172726" y="11199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2446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F6F1F31-937C-854F-9E9D-1FA54C216E38}"/>
              </a:ext>
            </a:extLst>
          </p:cNvPr>
          <p:cNvSpPr/>
          <p:nvPr/>
        </p:nvSpPr>
        <p:spPr>
          <a:xfrm>
            <a:off x="4369869" y="2165684"/>
            <a:ext cx="3214838" cy="220418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2F6C7-8792-D141-A314-2C82D36138BF}"/>
              </a:ext>
            </a:extLst>
          </p:cNvPr>
          <p:cNvSpPr txBox="1"/>
          <p:nvPr/>
        </p:nvSpPr>
        <p:spPr>
          <a:xfrm>
            <a:off x="3599162" y="2805752"/>
            <a:ext cx="4993675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75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2961D-0559-42AD-9E6F-56DC28D2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LowMC’s</a:t>
            </a:r>
            <a:r>
              <a:rPr lang="en-US" altLang="ko-KR" dirty="0"/>
              <a:t> Motivation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99FE8-03DE-D245-A860-86BB33AD99E7}"/>
              </a:ext>
            </a:extLst>
          </p:cNvPr>
          <p:cNvSpPr txBox="1"/>
          <p:nvPr/>
        </p:nvSpPr>
        <p:spPr>
          <a:xfrm>
            <a:off x="147934" y="1303291"/>
            <a:ext cx="11271099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b="1" dirty="0" err="1"/>
              <a:t>암호학의</a:t>
            </a:r>
            <a:r>
              <a:rPr kumimoji="1" lang="ko-KR" altLang="en-US" sz="2400" b="1" dirty="0"/>
              <a:t> 발전으로 인한 차세대 암호 기술의 등장 </a:t>
            </a:r>
            <a:endParaRPr kumimoji="1" lang="en-US" altLang="ko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200" dirty="0"/>
              <a:t>Zero-Knowledge(ZK), </a:t>
            </a:r>
            <a:r>
              <a:rPr lang="en" altLang="ko-Kore-KR" sz="2200" dirty="0"/>
              <a:t>fully homomorphic encryption(FHE)</a:t>
            </a:r>
            <a:r>
              <a:rPr lang="en-US" altLang="ko-Kore-KR" sz="2200" dirty="0"/>
              <a:t>,</a:t>
            </a:r>
            <a:r>
              <a:rPr lang="ko-KR" altLang="en-US" sz="2200" dirty="0"/>
              <a:t> </a:t>
            </a:r>
            <a:r>
              <a:rPr lang="en" altLang="ko-KR" sz="2200" dirty="0"/>
              <a:t>Multi </a:t>
            </a:r>
            <a:r>
              <a:rPr lang="en" altLang="ko-Kore-KR" sz="2200" dirty="0"/>
              <a:t>Parity Computation (MPC)</a:t>
            </a:r>
            <a:endParaRPr kumimoji="1" lang="en-US" altLang="ko-Kore-KR" sz="2200" dirty="0"/>
          </a:p>
          <a:p>
            <a:endParaRPr kumimoji="1"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b="1" dirty="0"/>
              <a:t>암호 알고리즘을 설계하는 것은 선형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비선형 연산의 섬세한 균형으로 이루어짐</a:t>
            </a:r>
            <a:endParaRPr kumimoji="1" lang="en-US" altLang="ko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200" dirty="0"/>
              <a:t>선형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비선형 연산을 하드웨어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소프트웨어로 구현하는 비용은 거의 비슷함</a:t>
            </a:r>
            <a:endParaRPr kumimoji="1" lang="en-US" altLang="ko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b="1" dirty="0">
                <a:solidFill>
                  <a:schemeClr val="accent1"/>
                </a:solidFill>
              </a:rPr>
              <a:t>그러나 </a:t>
            </a:r>
            <a:r>
              <a:rPr kumimoji="1" lang="en-US" altLang="ko-KR" sz="2400" b="1" dirty="0">
                <a:solidFill>
                  <a:schemeClr val="accent1"/>
                </a:solidFill>
              </a:rPr>
              <a:t>ZK, FHE, MPC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의 경우에는 그렇지 않음</a:t>
            </a:r>
            <a:endParaRPr kumimoji="1" lang="en-US" altLang="ko-KR" sz="2400" b="1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200" b="1" dirty="0"/>
              <a:t>선형 연산은 </a:t>
            </a:r>
            <a:r>
              <a:rPr kumimoji="1" lang="en-US" altLang="ko-KR" sz="2200" b="1" dirty="0"/>
              <a:t>local</a:t>
            </a:r>
            <a:r>
              <a:rPr kumimoji="1" lang="ko-KR" altLang="en-US" sz="2200" b="1" dirty="0"/>
              <a:t> </a:t>
            </a:r>
            <a:r>
              <a:rPr kumimoji="1" lang="en-US" altLang="ko-KR" sz="2200" b="1" dirty="0"/>
              <a:t>computation</a:t>
            </a:r>
            <a:r>
              <a:rPr kumimoji="1" lang="ko-KR" altLang="en-US" sz="2200" dirty="0"/>
              <a:t>만을 발생시키기 때문에 </a:t>
            </a:r>
            <a:r>
              <a:rPr kumimoji="1" lang="ko-KR" altLang="en-US" sz="2200" b="1" dirty="0"/>
              <a:t>거의 비용이 들지 않음</a:t>
            </a:r>
            <a:endParaRPr kumimoji="1" lang="en-US" altLang="ko-KR" sz="2200" b="1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R" sz="2200" dirty="0"/>
              <a:t>Noise</a:t>
            </a:r>
            <a:r>
              <a:rPr kumimoji="1" lang="ko-KR" altLang="en-US" sz="2200" dirty="0"/>
              <a:t>가 많이 없음</a:t>
            </a:r>
            <a:endParaRPr kumimoji="1"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200" dirty="0"/>
              <a:t>대칭 암호화와 당사자 간의 통신에서 발생하는 </a:t>
            </a:r>
            <a:r>
              <a:rPr kumimoji="1" lang="ko-KR" altLang="en-US" sz="2200" b="1" dirty="0"/>
              <a:t>비선형 연산이 대부분의 비용을 차지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sz="2200" dirty="0"/>
              <a:t>상당한 </a:t>
            </a:r>
            <a:r>
              <a:rPr kumimoji="1" lang="en-US" altLang="ko-KR" sz="2200" dirty="0"/>
              <a:t>Noise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ko-Kore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748531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F5ACD0-B1C9-7046-9B4E-249CCE2DE111}"/>
              </a:ext>
            </a:extLst>
          </p:cNvPr>
          <p:cNvSpPr/>
          <p:nvPr/>
        </p:nvSpPr>
        <p:spPr>
          <a:xfrm>
            <a:off x="101201" y="1170476"/>
            <a:ext cx="11279971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b="1" dirty="0" err="1">
                <a:solidFill>
                  <a:schemeClr val="accent1"/>
                </a:solidFill>
              </a:rPr>
              <a:t>LowMC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는 </a:t>
            </a:r>
            <a:r>
              <a:rPr kumimoji="1" lang="en-US" altLang="ko-KR" sz="2400" b="1" dirty="0">
                <a:solidFill>
                  <a:schemeClr val="accent1"/>
                </a:solidFill>
              </a:rPr>
              <a:t>ZK, FHE, MPC</a:t>
            </a:r>
            <a:r>
              <a:rPr kumimoji="1" lang="ko-KR" altLang="en-US" sz="2400" b="1" dirty="0">
                <a:solidFill>
                  <a:schemeClr val="accent1"/>
                </a:solidFill>
              </a:rPr>
              <a:t> 체계에서의 암호 구현을 타겟으로 함</a:t>
            </a:r>
            <a:endParaRPr kumimoji="1" lang="en-US" altLang="ko-KR" sz="2400" b="1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400" b="1" dirty="0"/>
              <a:t>비선형 연산을 최소화</a:t>
            </a:r>
            <a:r>
              <a:rPr kumimoji="1" lang="ko-KR" altLang="en-US" sz="2400" dirty="0"/>
              <a:t>하고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ko-KR" altLang="en-US" sz="2400" b="1" dirty="0"/>
              <a:t>대부분의 암호화 작업을 선형 연산으로 설계</a:t>
            </a:r>
            <a:endParaRPr kumimoji="1" lang="en-US" altLang="ko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400" b="1" dirty="0"/>
              <a:t>AND </a:t>
            </a:r>
            <a:r>
              <a:rPr kumimoji="1" lang="ko-KR" altLang="en-US" sz="2400" b="1" dirty="0"/>
              <a:t>게이트 최소화</a:t>
            </a:r>
            <a:endParaRPr kumimoji="1" lang="en-US" altLang="ko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b="1" dirty="0" err="1"/>
              <a:t>파라미터화</a:t>
            </a:r>
            <a:r>
              <a:rPr kumimoji="1" lang="ko-KR" altLang="en-US" sz="2400" b="1" dirty="0"/>
              <a:t> 가능한 </a:t>
            </a:r>
            <a:r>
              <a:rPr kumimoji="1" lang="en-US" altLang="ko-KR" sz="2400" b="1" dirty="0" err="1"/>
              <a:t>LowMC</a:t>
            </a:r>
            <a:endParaRPr kumimoji="1" lang="en-US" altLang="ko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200" dirty="0"/>
              <a:t>블록 크기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라운드에서 사용 할 </a:t>
            </a:r>
            <a:r>
              <a:rPr kumimoji="1" lang="en-US" altLang="ko-KR" sz="2200" dirty="0" err="1"/>
              <a:t>Sbox</a:t>
            </a:r>
            <a:r>
              <a:rPr kumimoji="1" lang="ko-KR" altLang="en-US" sz="2200" dirty="0"/>
              <a:t>의 개수</a:t>
            </a:r>
            <a:r>
              <a:rPr kumimoji="1" lang="en-US" altLang="ko-KR" sz="2200" dirty="0"/>
              <a:t>, </a:t>
            </a:r>
            <a:r>
              <a:rPr kumimoji="1" lang="ko-KR" altLang="en-US" sz="2200" dirty="0"/>
              <a:t>라운드 수</a:t>
            </a:r>
            <a:endParaRPr kumimoji="1"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200" dirty="0"/>
              <a:t>Data</a:t>
            </a:r>
            <a:r>
              <a:rPr kumimoji="1" lang="ko-KR" altLang="en-US" sz="2200" dirty="0"/>
              <a:t> 복잡도</a:t>
            </a:r>
            <a:r>
              <a:rPr kumimoji="1" lang="en-US" altLang="ko-KR" sz="2200" dirty="0"/>
              <a:t>, </a:t>
            </a:r>
            <a:r>
              <a:rPr kumimoji="1" lang="ko-KR" altLang="en-US" sz="2200" dirty="0"/>
              <a:t>시간 복잡도에 대한 </a:t>
            </a:r>
            <a:r>
              <a:rPr kumimoji="1" lang="ko-KR" altLang="en-US" sz="2200" dirty="0" err="1"/>
              <a:t>보안성을</a:t>
            </a:r>
            <a:r>
              <a:rPr kumimoji="1" lang="ko-KR" altLang="en-US" sz="2200" dirty="0"/>
              <a:t> 구체적으로 </a:t>
            </a:r>
            <a:r>
              <a:rPr kumimoji="1" lang="ko-KR" altLang="en-US" sz="2200" dirty="0" err="1"/>
              <a:t>인스턴스화</a:t>
            </a:r>
            <a:r>
              <a:rPr kumimoji="1" lang="ko-KR" altLang="en-US" sz="2200" dirty="0"/>
              <a:t> 할 수 있음</a:t>
            </a:r>
            <a:endParaRPr kumimoji="1" lang="en-US" altLang="ko-KR" sz="2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R" sz="2200" dirty="0" err="1"/>
              <a:t>LowMC</a:t>
            </a:r>
            <a:r>
              <a:rPr kumimoji="1" lang="ko-KR" altLang="en-US" sz="2200" dirty="0"/>
              <a:t>의 인스턴스를 생성하는 과정에서 </a:t>
            </a:r>
            <a:r>
              <a:rPr kumimoji="1" lang="en-US" altLang="ko-KR" sz="2200" b="1" dirty="0"/>
              <a:t>Linear</a:t>
            </a:r>
            <a:r>
              <a:rPr kumimoji="1" lang="ko-KR" altLang="en-US" sz="2200" b="1" dirty="0"/>
              <a:t> </a:t>
            </a:r>
            <a:r>
              <a:rPr kumimoji="1" lang="en-US" altLang="ko-KR" sz="2200" b="1" dirty="0"/>
              <a:t>layer</a:t>
            </a:r>
            <a:r>
              <a:rPr kumimoji="1" lang="ko-KR" altLang="en-US" sz="2200" b="1" dirty="0"/>
              <a:t>가 </a:t>
            </a:r>
            <a:r>
              <a:rPr kumimoji="1" lang="ko-KR" altLang="en-US" sz="2200" b="1" dirty="0" err="1"/>
              <a:t>랜덤하게</a:t>
            </a:r>
            <a:r>
              <a:rPr kumimoji="1" lang="ko-KR" altLang="en-US" sz="2200" b="1" dirty="0"/>
              <a:t> 생성됨  </a:t>
            </a:r>
            <a:endParaRPr lang="ko-Kore-KR" altLang="en-US" sz="2200" b="1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6226902-A1FD-5E43-A0B2-DFF3A412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 err="1"/>
              <a:t>LowMC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7D5DB9-4208-1945-BAED-79EC07D32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67" y="3521687"/>
            <a:ext cx="8327300" cy="1420063"/>
          </a:xfrm>
          <a:prstGeom prst="rect">
            <a:avLst/>
          </a:prstGeom>
        </p:spPr>
      </p:pic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5C4B15A-A300-3E47-951B-D9EF41919AAE}"/>
              </a:ext>
            </a:extLst>
          </p:cNvPr>
          <p:cNvCxnSpPr/>
          <p:nvPr/>
        </p:nvCxnSpPr>
        <p:spPr>
          <a:xfrm>
            <a:off x="6826589" y="4439377"/>
            <a:ext cx="22964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FBA64AC2-83D9-F64A-AFBB-2C97685AE2DD}"/>
              </a:ext>
            </a:extLst>
          </p:cNvPr>
          <p:cNvCxnSpPr>
            <a:cxnSpLocks/>
          </p:cNvCxnSpPr>
          <p:nvPr/>
        </p:nvCxnSpPr>
        <p:spPr>
          <a:xfrm>
            <a:off x="1017939" y="4675538"/>
            <a:ext cx="34702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93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898B6-5675-324F-B24B-7DCB1103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 err="1"/>
              <a:t>LowMC</a:t>
            </a:r>
            <a:r>
              <a:rPr lang="ko-KR" altLang="en-US" dirty="0"/>
              <a:t> </a:t>
            </a:r>
            <a:r>
              <a:rPr lang="en-US" altLang="ko-KR" dirty="0"/>
              <a:t>Round Function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4D46F1-C7F9-4C4A-A4B9-518C0644C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37" y="2296817"/>
            <a:ext cx="6882066" cy="33366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3ACC4D-B14F-884F-9287-03B1E3F94B89}"/>
              </a:ext>
            </a:extLst>
          </p:cNvPr>
          <p:cNvSpPr txBox="1"/>
          <p:nvPr/>
        </p:nvSpPr>
        <p:spPr>
          <a:xfrm>
            <a:off x="188464" y="1224530"/>
            <a:ext cx="8927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2400" b="1" dirty="0" err="1"/>
              <a:t>Lo</a:t>
            </a:r>
            <a:r>
              <a:rPr kumimoji="1" lang="en-US" altLang="ko-KR" sz="2400" b="1" dirty="0" err="1"/>
              <a:t>wMC</a:t>
            </a:r>
            <a:r>
              <a:rPr kumimoji="1" lang="en-US" altLang="ko-Kore-KR" sz="2400" b="1" dirty="0"/>
              <a:t> </a:t>
            </a:r>
            <a:r>
              <a:rPr kumimoji="1" lang="ko-KR" altLang="en-US" sz="2400" b="1" dirty="0"/>
              <a:t>라운드 함수</a:t>
            </a:r>
            <a:endParaRPr kumimoji="1" lang="en-US" altLang="ko-KR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2400" dirty="0" err="1"/>
              <a:t>SboxLayer</a:t>
            </a:r>
            <a:r>
              <a:rPr kumimoji="1" lang="en-US" altLang="ko-KR" sz="2400" dirty="0"/>
              <a:t> </a:t>
            </a:r>
            <a:r>
              <a:rPr kumimoji="1" lang="en-US" altLang="ko-KR" sz="2400" dirty="0">
                <a:sym typeface="Wingdings" pitchFamily="2" charset="2"/>
              </a:rPr>
              <a:t> </a:t>
            </a:r>
            <a:r>
              <a:rPr kumimoji="1" lang="en-US" altLang="ko-KR" sz="2400" dirty="0" err="1">
                <a:sym typeface="Wingdings" pitchFamily="2" charset="2"/>
              </a:rPr>
              <a:t>LinearLayer</a:t>
            </a:r>
            <a:r>
              <a:rPr kumimoji="1" lang="en-US" altLang="ko-KR" sz="2400" dirty="0">
                <a:sym typeface="Wingdings" pitchFamily="2" charset="2"/>
              </a:rPr>
              <a:t>  </a:t>
            </a:r>
            <a:r>
              <a:rPr kumimoji="1" lang="en-US" altLang="ko-KR" sz="2400" dirty="0" err="1">
                <a:sym typeface="Wingdings" pitchFamily="2" charset="2"/>
              </a:rPr>
              <a:t>ConstantAddition</a:t>
            </a:r>
            <a:r>
              <a:rPr kumimoji="1" lang="en-US" altLang="ko-KR" sz="2400" dirty="0">
                <a:sym typeface="Wingdings" pitchFamily="2" charset="2"/>
              </a:rPr>
              <a:t>  </a:t>
            </a:r>
            <a:r>
              <a:rPr kumimoji="1" lang="en-US" altLang="ko-KR" sz="2400" dirty="0" err="1">
                <a:sym typeface="Wingdings" pitchFamily="2" charset="2"/>
              </a:rPr>
              <a:t>KeyAddition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25773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0C01B6B-C8F6-3A4E-ACD8-8A3863A3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 err="1"/>
              <a:t>LowMC</a:t>
            </a:r>
            <a:r>
              <a:rPr lang="en-US" altLang="ko-KR" dirty="0"/>
              <a:t> Round Function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54E5A-0CCA-6C4E-AF4E-B0418B48547D}"/>
              </a:ext>
            </a:extLst>
          </p:cNvPr>
          <p:cNvSpPr txBox="1"/>
          <p:nvPr/>
        </p:nvSpPr>
        <p:spPr>
          <a:xfrm>
            <a:off x="230345" y="1207567"/>
            <a:ext cx="8726171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b="1" dirty="0" err="1">
                <a:solidFill>
                  <a:srgbClr val="FF0000"/>
                </a:solidFill>
              </a:rPr>
              <a:t>LowMC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3-bit </a:t>
            </a:r>
            <a:r>
              <a:rPr kumimoji="1" lang="en-US" altLang="ko-KR" sz="2400" b="1" dirty="0" err="1">
                <a:solidFill>
                  <a:srgbClr val="FF0000"/>
                </a:solidFill>
              </a:rPr>
              <a:t>Sbox</a:t>
            </a:r>
            <a:endParaRPr kumimoji="1" lang="en-US" altLang="ko-KR" sz="2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b="1" dirty="0" err="1">
                <a:solidFill>
                  <a:schemeClr val="accent1"/>
                </a:solidFill>
              </a:rPr>
              <a:t>LinearLayer</a:t>
            </a:r>
            <a:r>
              <a:rPr kumimoji="1" lang="en-US" altLang="ko-Kore-KR" sz="2400" b="1" dirty="0">
                <a:solidFill>
                  <a:schemeClr val="accent1"/>
                </a:solidFill>
              </a:rPr>
              <a:t>(Affine Layer)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sz="2200" dirty="0"/>
              <a:t>인스턴스</a:t>
            </a:r>
            <a:r>
              <a:rPr kumimoji="1" lang="ko-KR" altLang="en-US" sz="2200" dirty="0"/>
              <a:t> 생성 시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라운드 마다 사용할 행렬이 생성됨</a:t>
            </a:r>
            <a:endParaRPr kumimoji="1"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200" b="1" dirty="0"/>
              <a:t>n-bit </a:t>
            </a:r>
            <a:r>
              <a:rPr kumimoji="1" lang="ko-KR" altLang="en-US" sz="2200" b="1" dirty="0"/>
              <a:t>블록과</a:t>
            </a:r>
            <a:r>
              <a:rPr kumimoji="1" lang="ko-KR" altLang="en-US" sz="2200" dirty="0"/>
              <a:t> </a:t>
            </a:r>
            <a:r>
              <a:rPr kumimoji="1" lang="en-US" altLang="ko-KR" sz="2200" b="1" dirty="0"/>
              <a:t>(n</a:t>
            </a:r>
            <a:r>
              <a:rPr kumimoji="1" lang="ko-KR" altLang="en-US" sz="2200" b="1" dirty="0"/>
              <a:t> </a:t>
            </a:r>
            <a:r>
              <a:rPr kumimoji="1" lang="en-US" altLang="ko-KR" sz="2200" b="1" dirty="0"/>
              <a:t>x n)</a:t>
            </a:r>
            <a:r>
              <a:rPr kumimoji="1" lang="ko-KR" altLang="en-US" sz="2200" b="1" dirty="0"/>
              <a:t>행렬의</a:t>
            </a:r>
            <a:r>
              <a:rPr kumimoji="1" lang="ko-KR" altLang="en-US" sz="2200" dirty="0"/>
              <a:t> </a:t>
            </a:r>
            <a:r>
              <a:rPr kumimoji="1" lang="ko-KR" altLang="en-US" sz="2200" b="1" dirty="0"/>
              <a:t>곱</a:t>
            </a:r>
            <a:endParaRPr kumimoji="1" lang="en-US" altLang="ko-KR" sz="2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200" b="1" dirty="0" err="1"/>
              <a:t>ConstantAddition</a:t>
            </a:r>
            <a:r>
              <a:rPr kumimoji="1" lang="en-US" altLang="ko-Kore-KR" sz="2200" b="1" dirty="0"/>
              <a:t>, </a:t>
            </a:r>
            <a:r>
              <a:rPr kumimoji="1" lang="en-US" altLang="ko-Kore-KR" sz="2200" b="1" dirty="0" err="1"/>
              <a:t>KeyAddition</a:t>
            </a:r>
            <a:endParaRPr kumimoji="1" lang="en-US" altLang="ko-Kore-KR" sz="2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sz="2200" dirty="0"/>
              <a:t>라운드</a:t>
            </a:r>
            <a:r>
              <a:rPr kumimoji="1" lang="ko-KR" altLang="en-US" sz="2200" dirty="0"/>
              <a:t> 상수도 인스턴스 생성 시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생성됨</a:t>
            </a:r>
            <a:endParaRPr kumimoji="1"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sz="2200" dirty="0"/>
              <a:t>인스턴스</a:t>
            </a:r>
            <a:r>
              <a:rPr kumimoji="1" lang="ko-KR" altLang="en-US" sz="2200" dirty="0"/>
              <a:t> 생성 시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라운드 키 생성을 위한 행렬이 생성됨</a:t>
            </a:r>
            <a:endParaRPr kumimoji="1"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200" b="1" dirty="0"/>
              <a:t>키 스케줄도 </a:t>
            </a:r>
            <a:r>
              <a:rPr kumimoji="1" lang="en-US" altLang="ko-KR" sz="2200" b="1" dirty="0" err="1"/>
              <a:t>LinearLayer</a:t>
            </a:r>
            <a:r>
              <a:rPr kumimoji="1" lang="ko-KR" altLang="en-US" sz="2200" b="1" dirty="0"/>
              <a:t>와 동일하게</a:t>
            </a:r>
            <a:r>
              <a:rPr kumimoji="1" lang="en-US" altLang="ko-KR" sz="2200" b="1" dirty="0"/>
              <a:t>,</a:t>
            </a:r>
            <a:r>
              <a:rPr kumimoji="1" lang="ko-KR" altLang="en-US" sz="2200" b="1" dirty="0"/>
              <a:t> </a:t>
            </a:r>
            <a:r>
              <a:rPr kumimoji="1" lang="en-US" altLang="ko-KR" sz="2200" b="1" dirty="0"/>
              <a:t>n-bit key</a:t>
            </a:r>
            <a:r>
              <a:rPr kumimoji="1" lang="ko-KR" altLang="en-US" sz="2200" b="1" dirty="0"/>
              <a:t>와 </a:t>
            </a:r>
            <a:r>
              <a:rPr kumimoji="1" lang="en-US" altLang="ko-KR" sz="2200" b="1" dirty="0"/>
              <a:t>(n x n)</a:t>
            </a:r>
            <a:r>
              <a:rPr kumimoji="1" lang="ko-KR" altLang="en-US" sz="2200" b="1" dirty="0"/>
              <a:t>행렬의 곱</a:t>
            </a:r>
            <a:endParaRPr kumimoji="1" lang="ko-Kore-KR" altLang="en-US" sz="22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FDC8AB-8D2B-2E42-B536-A51E1F06E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39" y="1782792"/>
            <a:ext cx="6256424" cy="5701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E78D98-E1CD-BD45-AD6E-F697152A6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908" y="1741715"/>
            <a:ext cx="3884747" cy="1687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DE7105F-BA57-2946-94CA-91173282A83D}"/>
              </a:ext>
            </a:extLst>
          </p:cNvPr>
          <p:cNvSpPr/>
          <p:nvPr/>
        </p:nvSpPr>
        <p:spPr>
          <a:xfrm>
            <a:off x="8109446" y="1907344"/>
            <a:ext cx="3198402" cy="4730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6A4A9CAE-FC38-774F-BED5-894A5487D64A}"/>
              </a:ext>
            </a:extLst>
          </p:cNvPr>
          <p:cNvSpPr/>
          <p:nvPr/>
        </p:nvSpPr>
        <p:spPr>
          <a:xfrm>
            <a:off x="8109445" y="2551015"/>
            <a:ext cx="3547409" cy="4730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131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BC6A1-4706-A54A-B0CA-4B4273E2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 err="1"/>
              <a:t>LowMC</a:t>
            </a:r>
            <a:r>
              <a:rPr lang="en-US" altLang="ko-KR" dirty="0"/>
              <a:t> in EUROCRYPT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C4D439-48BF-254F-B7F7-4E2780F4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67" y="1893509"/>
            <a:ext cx="9160030" cy="9490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EFBA7EF-58B6-AD41-A213-6ADC90467F0F}"/>
              </a:ext>
            </a:extLst>
          </p:cNvPr>
          <p:cNvSpPr/>
          <p:nvPr/>
        </p:nvSpPr>
        <p:spPr>
          <a:xfrm>
            <a:off x="6379860" y="2548087"/>
            <a:ext cx="3399334" cy="2538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6BEF74-468A-6D46-BDB4-E18AFFDB4454}"/>
              </a:ext>
            </a:extLst>
          </p:cNvPr>
          <p:cNvSpPr txBox="1"/>
          <p:nvPr/>
        </p:nvSpPr>
        <p:spPr>
          <a:xfrm>
            <a:off x="167524" y="1242609"/>
            <a:ext cx="95392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b="1" dirty="0" err="1"/>
              <a:t>LowMC</a:t>
            </a:r>
            <a:r>
              <a:rPr kumimoji="1" lang="en-US" altLang="ko-Kore-KR" sz="2400" b="1" dirty="0"/>
              <a:t> in PICNIC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b="1" dirty="0"/>
              <a:t>EUROCRYPT 20</a:t>
            </a:r>
            <a:r>
              <a:rPr kumimoji="1" lang="ko-KR" altLang="en-US" sz="2400" b="1" dirty="0"/>
              <a:t>에서는 </a:t>
            </a:r>
            <a:r>
              <a:rPr kumimoji="1" lang="en-US" altLang="ko-KR" sz="2400" b="1" dirty="0"/>
              <a:t>PICNIC</a:t>
            </a:r>
            <a:r>
              <a:rPr kumimoji="1" lang="ko-KR" altLang="en-US" sz="2400" b="1" dirty="0"/>
              <a:t>에서 사용되는 </a:t>
            </a:r>
            <a:r>
              <a:rPr kumimoji="1" lang="en-US" altLang="ko-KR" sz="2400" b="1" dirty="0" err="1"/>
              <a:t>LowMC</a:t>
            </a:r>
            <a:r>
              <a:rPr kumimoji="1" lang="ko-KR" altLang="en-US" sz="2400" b="1" dirty="0"/>
              <a:t> 인스턴스를 구현</a:t>
            </a:r>
            <a:r>
              <a:rPr kumimoji="1" lang="en-US" altLang="ko-Kore-KR" sz="2400" b="1" dirty="0"/>
              <a:t> </a:t>
            </a:r>
            <a:endParaRPr kumimoji="1" lang="ko-Kore-KR" altLang="en-US" sz="2400" b="1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18CBA6B8-525C-FD43-A2D4-1CCBF2CA1E9B}"/>
              </a:ext>
            </a:extLst>
          </p:cNvPr>
          <p:cNvCxnSpPr/>
          <p:nvPr/>
        </p:nvCxnSpPr>
        <p:spPr>
          <a:xfrm>
            <a:off x="4132250" y="2184787"/>
            <a:ext cx="56469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B5FB31E3-B598-154A-9A4D-C63E68647BDC}"/>
              </a:ext>
            </a:extLst>
          </p:cNvPr>
          <p:cNvCxnSpPr>
            <a:cxnSpLocks/>
          </p:cNvCxnSpPr>
          <p:nvPr/>
        </p:nvCxnSpPr>
        <p:spPr>
          <a:xfrm>
            <a:off x="732916" y="2498063"/>
            <a:ext cx="17031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17BDFEB4-F0C4-C142-A518-52BE24C0A739}"/>
              </a:ext>
            </a:extLst>
          </p:cNvPr>
          <p:cNvCxnSpPr>
            <a:cxnSpLocks/>
          </p:cNvCxnSpPr>
          <p:nvPr/>
        </p:nvCxnSpPr>
        <p:spPr>
          <a:xfrm>
            <a:off x="6183252" y="2496068"/>
            <a:ext cx="359594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AC956135-34AF-4D45-9363-9E65CA43C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75" y="3681714"/>
            <a:ext cx="6256424" cy="26077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FA7B09-A654-AF45-BF8D-9FE1261E25A8}"/>
              </a:ext>
            </a:extLst>
          </p:cNvPr>
          <p:cNvSpPr txBox="1"/>
          <p:nvPr/>
        </p:nvSpPr>
        <p:spPr>
          <a:xfrm>
            <a:off x="7154656" y="3874367"/>
            <a:ext cx="43516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 err="1"/>
              <a:t>LowMC</a:t>
            </a:r>
            <a:r>
              <a:rPr kumimoji="1" lang="en-US" altLang="ko-Kore-KR" b="1" dirty="0"/>
              <a:t> L1, </a:t>
            </a:r>
            <a:r>
              <a:rPr kumimoji="1" lang="en-US" altLang="ko-Kore-KR" b="1" dirty="0">
                <a:solidFill>
                  <a:schemeClr val="accent1"/>
                </a:solidFill>
              </a:rPr>
              <a:t>L3</a:t>
            </a:r>
            <a:r>
              <a:rPr kumimoji="1" lang="en-US" altLang="ko-Kore-KR" b="1" dirty="0"/>
              <a:t>,</a:t>
            </a:r>
            <a:r>
              <a:rPr kumimoji="1" lang="en-US" altLang="ko-Kore-KR" b="1" dirty="0">
                <a:solidFill>
                  <a:srgbClr val="FF0000"/>
                </a:solidFill>
              </a:rPr>
              <a:t> L5</a:t>
            </a:r>
            <a:r>
              <a:rPr kumimoji="1" lang="en-US" altLang="ko-Kore-KR" b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128-bit</a:t>
            </a:r>
            <a:r>
              <a:rPr kumimoji="1" lang="en-US" altLang="ko-Kore-KR" dirty="0"/>
              <a:t>, </a:t>
            </a:r>
            <a:r>
              <a:rPr kumimoji="1" lang="en-US" altLang="ko-Kore-KR" b="1" dirty="0">
                <a:solidFill>
                  <a:schemeClr val="accent1"/>
                </a:solidFill>
              </a:rPr>
              <a:t>192-bit</a:t>
            </a:r>
            <a:r>
              <a:rPr kumimoji="1" lang="en-US" altLang="ko-Kore-KR" dirty="0"/>
              <a:t>, </a:t>
            </a:r>
            <a:r>
              <a:rPr kumimoji="1" lang="en-US" altLang="ko-Kore-KR" b="1" dirty="0">
                <a:solidFill>
                  <a:srgbClr val="FF0000"/>
                </a:solidFill>
              </a:rPr>
              <a:t>256-bit</a:t>
            </a:r>
            <a:r>
              <a:rPr kumimoji="1" lang="en-US" altLang="ko-Kore-KR" dirty="0"/>
              <a:t> </a:t>
            </a:r>
            <a:r>
              <a:rPr kumimoji="1" lang="en-US" altLang="ko-KR" dirty="0"/>
              <a:t>Key &amp;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20 Round</a:t>
            </a:r>
            <a:r>
              <a:rPr kumimoji="1" lang="en-US" altLang="ko-Kore-KR" dirty="0"/>
              <a:t>, </a:t>
            </a:r>
            <a:r>
              <a:rPr kumimoji="1" lang="en-US" altLang="ko-Kore-KR" b="1" dirty="0">
                <a:solidFill>
                  <a:schemeClr val="accent1"/>
                </a:solidFill>
              </a:rPr>
              <a:t>30 Round</a:t>
            </a:r>
            <a:r>
              <a:rPr kumimoji="1" lang="en-US" altLang="ko-Kore-KR" dirty="0"/>
              <a:t>, </a:t>
            </a:r>
            <a:r>
              <a:rPr kumimoji="1" lang="en-US" altLang="ko-Kore-KR" b="1" dirty="0">
                <a:solidFill>
                  <a:srgbClr val="FF0000"/>
                </a:solidFill>
              </a:rPr>
              <a:t>38 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10</a:t>
            </a:r>
            <a:r>
              <a:rPr kumimoji="1" lang="ko-KR" altLang="en-US" b="1" dirty="0"/>
              <a:t>개의</a:t>
            </a:r>
            <a:r>
              <a:rPr kumimoji="1" lang="en-US" altLang="ko-Kore-KR" b="1" dirty="0"/>
              <a:t> 3-bit </a:t>
            </a:r>
            <a:r>
              <a:rPr kumimoji="1" lang="en-US" altLang="ko-Kore-KR" b="1" dirty="0" err="1"/>
              <a:t>Sbox</a:t>
            </a:r>
            <a:r>
              <a:rPr kumimoji="1" lang="en-US" altLang="ko-Kore-KR" b="1" dirty="0"/>
              <a:t> </a:t>
            </a:r>
            <a:r>
              <a:rPr kumimoji="1" lang="ko-Kore-KR" altLang="en-US" b="1" dirty="0"/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301337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051FE40-E579-F64A-B919-2039E98E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 err="1"/>
              <a:t>LowMC</a:t>
            </a:r>
            <a:r>
              <a:rPr lang="en-US" altLang="ko-KR" dirty="0"/>
              <a:t> in Quantum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165C4-53F2-A046-AEE7-88416D2C15E3}"/>
              </a:ext>
            </a:extLst>
          </p:cNvPr>
          <p:cNvSpPr txBox="1"/>
          <p:nvPr/>
        </p:nvSpPr>
        <p:spPr>
          <a:xfrm>
            <a:off x="160544" y="1235454"/>
            <a:ext cx="1082732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dirty="0" err="1"/>
              <a:t>LowMC</a:t>
            </a:r>
            <a:r>
              <a:rPr kumimoji="1" lang="ko-Kore-KR" altLang="en-US" sz="2400" dirty="0"/>
              <a:t>는</a:t>
            </a:r>
            <a:r>
              <a:rPr kumimoji="1" lang="ko-KR" altLang="en-US" sz="2400" dirty="0"/>
              <a:t> 비선형 연산보다는 </a:t>
            </a:r>
            <a:r>
              <a:rPr kumimoji="1" lang="ko-KR" altLang="en-US" sz="2400" b="1" dirty="0"/>
              <a:t>선형 연산의 비중이 더 큼 </a:t>
            </a:r>
            <a:endParaRPr kumimoji="1" lang="en-US" altLang="ko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200" dirty="0">
                <a:sym typeface="Wingdings" pitchFamily="2" charset="2"/>
              </a:rPr>
              <a:t>양자 회로 구현 시</a:t>
            </a:r>
            <a:r>
              <a:rPr kumimoji="1" lang="en-US" altLang="ko-KR" sz="2200" dirty="0">
                <a:sym typeface="Wingdings" pitchFamily="2" charset="2"/>
              </a:rPr>
              <a:t>,</a:t>
            </a:r>
            <a:r>
              <a:rPr kumimoji="1" lang="ko-KR" altLang="en-US" sz="2200" dirty="0">
                <a:sym typeface="Wingdings" pitchFamily="2" charset="2"/>
              </a:rPr>
              <a:t> </a:t>
            </a:r>
            <a:r>
              <a:rPr kumimoji="1" lang="en-US" altLang="ko-KR" sz="2200" dirty="0" err="1">
                <a:sym typeface="Wingdings" pitchFamily="2" charset="2"/>
              </a:rPr>
              <a:t>Sbox</a:t>
            </a:r>
            <a:r>
              <a:rPr kumimoji="1" lang="ko-KR" altLang="en-US" sz="2200" dirty="0">
                <a:sym typeface="Wingdings" pitchFamily="2" charset="2"/>
              </a:rPr>
              <a:t>의 비중이 적고 </a:t>
            </a:r>
            <a:r>
              <a:rPr kumimoji="1" lang="en-US" altLang="ko-KR" sz="2200" dirty="0" err="1">
                <a:sym typeface="Wingdings" pitchFamily="2" charset="2"/>
              </a:rPr>
              <a:t>LinearLayer</a:t>
            </a:r>
            <a:r>
              <a:rPr kumimoji="1" lang="en-US" altLang="ko-KR" sz="2200" dirty="0">
                <a:sym typeface="Wingdings" pitchFamily="2" charset="2"/>
              </a:rPr>
              <a:t> &amp; </a:t>
            </a:r>
            <a:r>
              <a:rPr kumimoji="1" lang="en-US" altLang="ko-KR" sz="2200" dirty="0" err="1">
                <a:sym typeface="Wingdings" pitchFamily="2" charset="2"/>
              </a:rPr>
              <a:t>Keyschedule</a:t>
            </a:r>
            <a:r>
              <a:rPr kumimoji="1" lang="ko-KR" altLang="en-US" sz="2200" dirty="0">
                <a:sym typeface="Wingdings" pitchFamily="2" charset="2"/>
              </a:rPr>
              <a:t>이 대부분을 차지</a:t>
            </a:r>
            <a:endParaRPr kumimoji="1" lang="en-US" altLang="ko-KR" sz="2200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dirty="0"/>
              <a:t>EUROCRPYT</a:t>
            </a:r>
            <a:r>
              <a:rPr kumimoji="1" lang="ko-KR" altLang="en-US" sz="2400" dirty="0"/>
              <a:t>에서는 다음 두가지 </a:t>
            </a:r>
            <a:r>
              <a:rPr kumimoji="1" lang="en-US" altLang="ko-KR" sz="2400" dirty="0" err="1"/>
              <a:t>Sbox</a:t>
            </a:r>
            <a:r>
              <a:rPr kumimoji="1" lang="ko-KR" altLang="en-US" sz="2400" dirty="0"/>
              <a:t> 중 </a:t>
            </a:r>
            <a:r>
              <a:rPr kumimoji="1" lang="en-US" altLang="ko-KR" sz="2400" dirty="0"/>
              <a:t>(b)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사용</a:t>
            </a:r>
            <a:endParaRPr kumimoji="1"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200" dirty="0"/>
              <a:t>Qubit</a:t>
            </a:r>
            <a:r>
              <a:rPr kumimoji="1" lang="ko-KR" altLang="en-US" sz="2200" dirty="0"/>
              <a:t>을 더 많이 사용하지만</a:t>
            </a:r>
            <a:r>
              <a:rPr kumimoji="1" lang="ko-KR" altLang="en-US" sz="2200" b="1" dirty="0"/>
              <a:t> </a:t>
            </a:r>
            <a:r>
              <a:rPr kumimoji="1" lang="en-US" altLang="ko-KR" sz="2200" b="1" dirty="0"/>
              <a:t>Toffoli depth</a:t>
            </a:r>
            <a:r>
              <a:rPr kumimoji="1" lang="ko-KR" altLang="en-US" sz="2200" b="1" dirty="0"/>
              <a:t>가 </a:t>
            </a:r>
            <a:r>
              <a:rPr kumimoji="1" lang="en-US" altLang="ko-KR" sz="2200" b="1" dirty="0"/>
              <a:t>1</a:t>
            </a:r>
            <a:r>
              <a:rPr kumimoji="1" lang="en-US" altLang="ko-KR" sz="2200" dirty="0"/>
              <a:t>,</a:t>
            </a:r>
            <a:r>
              <a:rPr kumimoji="1" lang="en-US" altLang="ko-KR" sz="2200" b="1" dirty="0"/>
              <a:t> (a)</a:t>
            </a:r>
            <a:r>
              <a:rPr kumimoji="1" lang="ko-KR" altLang="en-US" sz="2200" b="1" dirty="0"/>
              <a:t>는</a:t>
            </a:r>
            <a:r>
              <a:rPr kumimoji="1" lang="ko-KR" altLang="en-US" sz="2200" dirty="0"/>
              <a:t> </a:t>
            </a:r>
            <a:r>
              <a:rPr kumimoji="1" lang="en-US" altLang="ko-KR" sz="2200" b="1" dirty="0"/>
              <a:t>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200" dirty="0"/>
              <a:t>본 구현에서는 </a:t>
            </a:r>
            <a:r>
              <a:rPr kumimoji="1" lang="en-US" altLang="ko-KR" sz="2200" dirty="0"/>
              <a:t>2</a:t>
            </a:r>
            <a:r>
              <a:rPr kumimoji="1" lang="ko-KR" altLang="en-US" sz="2200" dirty="0"/>
              <a:t>가지 모두 사용 및 비교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(a)</a:t>
            </a:r>
            <a:r>
              <a:rPr kumimoji="1" lang="ko-KR" altLang="en-US" sz="2200" dirty="0"/>
              <a:t>는 </a:t>
            </a:r>
            <a:r>
              <a:rPr kumimoji="1" lang="en-US" altLang="ko-KR" sz="2200" dirty="0"/>
              <a:t>regular </a:t>
            </a:r>
            <a:r>
              <a:rPr kumimoji="1" lang="ko-KR" altLang="en-US" sz="2200" dirty="0"/>
              <a:t>버전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(b)</a:t>
            </a:r>
            <a:r>
              <a:rPr kumimoji="1" lang="ko-KR" altLang="en-US" sz="2200" dirty="0"/>
              <a:t>는 </a:t>
            </a:r>
            <a:r>
              <a:rPr kumimoji="1" lang="en-US" altLang="ko-KR" sz="2200" dirty="0"/>
              <a:t>shallow </a:t>
            </a:r>
            <a:r>
              <a:rPr kumimoji="1" lang="ko-KR" altLang="en-US" sz="2200" dirty="0"/>
              <a:t>버전</a:t>
            </a:r>
            <a:endParaRPr kumimoji="1"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ko-Kore-KR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A96CE6-5D03-1649-B3F9-13BE6BF3F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705" y="3879683"/>
            <a:ext cx="7570273" cy="264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3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7B703-F2A1-F64A-AF88-E9E4864FF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 err="1"/>
              <a:t>LowMC</a:t>
            </a:r>
            <a:r>
              <a:rPr lang="en-US" altLang="ko-KR" dirty="0"/>
              <a:t> in Quantum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8638B-11EA-C540-A7A7-C45FE4298415}"/>
              </a:ext>
            </a:extLst>
          </p:cNvPr>
          <p:cNvSpPr txBox="1"/>
          <p:nvPr/>
        </p:nvSpPr>
        <p:spPr>
          <a:xfrm>
            <a:off x="189787" y="1179301"/>
            <a:ext cx="101952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dirty="0"/>
              <a:t>EUROCRYPT</a:t>
            </a:r>
            <a:r>
              <a:rPr kumimoji="1" lang="ko-KR" altLang="en-US" sz="2400" dirty="0"/>
              <a:t>에서 </a:t>
            </a:r>
            <a:r>
              <a:rPr kumimoji="1" lang="en-US" altLang="ko-KR" sz="2400" dirty="0" err="1"/>
              <a:t>LinearLayer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행렬 곱</a:t>
            </a:r>
            <a:r>
              <a:rPr kumimoji="1" lang="en-US" altLang="ko-KR" sz="2400" dirty="0"/>
              <a:t>)</a:t>
            </a:r>
            <a:r>
              <a:rPr kumimoji="1" lang="ko-KR" altLang="en-US" sz="2400" dirty="0"/>
              <a:t>는 </a:t>
            </a:r>
            <a:r>
              <a:rPr kumimoji="1" lang="en-US" altLang="ko-KR" sz="2400" b="1" dirty="0"/>
              <a:t>PLU </a:t>
            </a:r>
            <a:r>
              <a:rPr kumimoji="1" lang="ko-KR" altLang="en-US" sz="2400" b="1" dirty="0"/>
              <a:t>분해를 사용하여 </a:t>
            </a:r>
            <a:r>
              <a:rPr kumimoji="1" lang="en-US" altLang="ko-KR" sz="2400" b="1" dirty="0"/>
              <a:t>in-place </a:t>
            </a:r>
            <a:r>
              <a:rPr kumimoji="1" lang="ko-KR" altLang="en-US" sz="2400" b="1" dirty="0"/>
              <a:t>구현</a:t>
            </a:r>
            <a:endParaRPr kumimoji="1" lang="en-US" altLang="ko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본 구현에서는 일반적인 행렬 곱 구현</a:t>
            </a:r>
            <a:endParaRPr kumimoji="1"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endParaRPr kumimoji="1" lang="en-US" altLang="ko-Kore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자원 비교</a:t>
            </a:r>
            <a:endParaRPr kumimoji="1" lang="ko-Kore-KR" altLang="en-US" sz="2400" dirty="0"/>
          </a:p>
        </p:txBody>
      </p:sp>
      <p:sp>
        <p:nvSpPr>
          <p:cNvPr id="4" name="양쪽 대괄호 3">
            <a:extLst>
              <a:ext uri="{FF2B5EF4-FFF2-40B4-BE49-F238E27FC236}">
                <a16:creationId xmlns:a16="http://schemas.microsoft.com/office/drawing/2014/main" id="{23971EA7-026F-5346-9F6D-42EF2038C2AF}"/>
              </a:ext>
            </a:extLst>
          </p:cNvPr>
          <p:cNvSpPr/>
          <p:nvPr/>
        </p:nvSpPr>
        <p:spPr>
          <a:xfrm>
            <a:off x="3111930" y="2269560"/>
            <a:ext cx="1622128" cy="1341935"/>
          </a:xfrm>
          <a:prstGeom prst="bracketPair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34D9544B-C4BE-4F4D-9A21-EDF883704716}"/>
              </a:ext>
            </a:extLst>
          </p:cNvPr>
          <p:cNvSpPr/>
          <p:nvPr/>
        </p:nvSpPr>
        <p:spPr>
          <a:xfrm>
            <a:off x="746968" y="2815758"/>
            <a:ext cx="1622128" cy="249540"/>
          </a:xfrm>
          <a:prstGeom prst="bracketPair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4F092-43A9-4E4C-A512-96108EEF46F5}"/>
              </a:ext>
            </a:extLst>
          </p:cNvPr>
          <p:cNvSpPr txBox="1"/>
          <p:nvPr/>
        </p:nvSpPr>
        <p:spPr>
          <a:xfrm>
            <a:off x="2570901" y="27558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X</a:t>
            </a:r>
            <a:endParaRPr kumimoji="1" lang="ko-Kore-KR" altLang="en-US" b="1" dirty="0"/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72E7D72E-560B-394C-B9E3-275B3AC128DA}"/>
              </a:ext>
            </a:extLst>
          </p:cNvPr>
          <p:cNvSpPr/>
          <p:nvPr/>
        </p:nvSpPr>
        <p:spPr>
          <a:xfrm>
            <a:off x="5289885" y="2815758"/>
            <a:ext cx="1622128" cy="249540"/>
          </a:xfrm>
          <a:prstGeom prst="bracketPair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2FB9E-DB17-F54E-B101-20F43F952548}"/>
              </a:ext>
            </a:extLst>
          </p:cNvPr>
          <p:cNvSpPr txBox="1"/>
          <p:nvPr/>
        </p:nvSpPr>
        <p:spPr>
          <a:xfrm>
            <a:off x="4802599" y="27558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=</a:t>
            </a:r>
            <a:endParaRPr kumimoji="1" lang="ko-Kore-KR" altLang="en-US" b="1" dirty="0"/>
          </a:p>
        </p:txBody>
      </p:sp>
      <p:sp>
        <p:nvSpPr>
          <p:cNvPr id="9" name="양쪽 대괄호 8">
            <a:extLst>
              <a:ext uri="{FF2B5EF4-FFF2-40B4-BE49-F238E27FC236}">
                <a16:creationId xmlns:a16="http://schemas.microsoft.com/office/drawing/2014/main" id="{E3A926B9-6A29-284D-A2C1-03E129D4BF8B}"/>
              </a:ext>
            </a:extLst>
          </p:cNvPr>
          <p:cNvSpPr/>
          <p:nvPr/>
        </p:nvSpPr>
        <p:spPr>
          <a:xfrm>
            <a:off x="9099535" y="2815758"/>
            <a:ext cx="1622128" cy="249540"/>
          </a:xfrm>
          <a:prstGeom prst="bracketPair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원형 화살표[C] 11">
            <a:extLst>
              <a:ext uri="{FF2B5EF4-FFF2-40B4-BE49-F238E27FC236}">
                <a16:creationId xmlns:a16="http://schemas.microsoft.com/office/drawing/2014/main" id="{12301BD0-7EB9-344A-B827-83F5134EA2C0}"/>
              </a:ext>
            </a:extLst>
          </p:cNvPr>
          <p:cNvSpPr/>
          <p:nvPr/>
        </p:nvSpPr>
        <p:spPr>
          <a:xfrm>
            <a:off x="9264867" y="2639531"/>
            <a:ext cx="167524" cy="33736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원형 화살표[C] 12">
            <a:extLst>
              <a:ext uri="{FF2B5EF4-FFF2-40B4-BE49-F238E27FC236}">
                <a16:creationId xmlns:a16="http://schemas.microsoft.com/office/drawing/2014/main" id="{6B989E7C-A946-FC41-B9AA-2537C9E22253}"/>
              </a:ext>
            </a:extLst>
          </p:cNvPr>
          <p:cNvSpPr/>
          <p:nvPr/>
        </p:nvSpPr>
        <p:spPr>
          <a:xfrm>
            <a:off x="9659933" y="2637211"/>
            <a:ext cx="167524" cy="33736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6" name="원형 화살표[C] 15">
            <a:extLst>
              <a:ext uri="{FF2B5EF4-FFF2-40B4-BE49-F238E27FC236}">
                <a16:creationId xmlns:a16="http://schemas.microsoft.com/office/drawing/2014/main" id="{1413FDCF-BB69-CB47-B0EE-DB82242C3FDA}"/>
              </a:ext>
            </a:extLst>
          </p:cNvPr>
          <p:cNvSpPr/>
          <p:nvPr/>
        </p:nvSpPr>
        <p:spPr>
          <a:xfrm>
            <a:off x="10082618" y="2637211"/>
            <a:ext cx="167524" cy="337360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원형 화살표[C] 17">
            <a:extLst>
              <a:ext uri="{FF2B5EF4-FFF2-40B4-BE49-F238E27FC236}">
                <a16:creationId xmlns:a16="http://schemas.microsoft.com/office/drawing/2014/main" id="{9EBF2B5A-4F7F-5648-A42E-C51F355DFF7E}"/>
              </a:ext>
            </a:extLst>
          </p:cNvPr>
          <p:cNvSpPr/>
          <p:nvPr/>
        </p:nvSpPr>
        <p:spPr>
          <a:xfrm rot="10800000">
            <a:off x="10402140" y="2889638"/>
            <a:ext cx="167524" cy="337360"/>
          </a:xfrm>
          <a:prstGeom prst="circular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원형 화살표[C] 18">
            <a:extLst>
              <a:ext uri="{FF2B5EF4-FFF2-40B4-BE49-F238E27FC236}">
                <a16:creationId xmlns:a16="http://schemas.microsoft.com/office/drawing/2014/main" id="{F9646C49-6F61-6144-BDD4-F72258AED5F6}"/>
              </a:ext>
            </a:extLst>
          </p:cNvPr>
          <p:cNvSpPr/>
          <p:nvPr/>
        </p:nvSpPr>
        <p:spPr>
          <a:xfrm rot="10800000">
            <a:off x="9971237" y="2896618"/>
            <a:ext cx="167524" cy="337360"/>
          </a:xfrm>
          <a:prstGeom prst="circular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원형 화살표[C] 19">
            <a:extLst>
              <a:ext uri="{FF2B5EF4-FFF2-40B4-BE49-F238E27FC236}">
                <a16:creationId xmlns:a16="http://schemas.microsoft.com/office/drawing/2014/main" id="{EAB13B93-ED54-794E-BBAA-58A5E1907F56}"/>
              </a:ext>
            </a:extLst>
          </p:cNvPr>
          <p:cNvSpPr/>
          <p:nvPr/>
        </p:nvSpPr>
        <p:spPr>
          <a:xfrm rot="10800000">
            <a:off x="9478222" y="2897185"/>
            <a:ext cx="167524" cy="337360"/>
          </a:xfrm>
          <a:prstGeom prst="circular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원형 화살표[C] 20">
            <a:extLst>
              <a:ext uri="{FF2B5EF4-FFF2-40B4-BE49-F238E27FC236}">
                <a16:creationId xmlns:a16="http://schemas.microsoft.com/office/drawing/2014/main" id="{A5D1A258-3DCE-8E47-AB78-46B895E5163F}"/>
              </a:ext>
            </a:extLst>
          </p:cNvPr>
          <p:cNvSpPr/>
          <p:nvPr/>
        </p:nvSpPr>
        <p:spPr>
          <a:xfrm rot="10800000">
            <a:off x="10194000" y="2895417"/>
            <a:ext cx="167524" cy="337360"/>
          </a:xfrm>
          <a:prstGeom prst="circular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99C0E5-A5E6-A346-BB4F-7324A77D7B6D}"/>
              </a:ext>
            </a:extLst>
          </p:cNvPr>
          <p:cNvSpPr txBox="1"/>
          <p:nvPr/>
        </p:nvSpPr>
        <p:spPr>
          <a:xfrm>
            <a:off x="10226300" y="2486539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DE430E-32E0-BE46-BB43-7983EA57FA05}"/>
              </a:ext>
            </a:extLst>
          </p:cNvPr>
          <p:cNvSpPr txBox="1"/>
          <p:nvPr/>
        </p:nvSpPr>
        <p:spPr>
          <a:xfrm>
            <a:off x="9607565" y="2905605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25" name="오른쪽 화살표[R] 24">
            <a:extLst>
              <a:ext uri="{FF2B5EF4-FFF2-40B4-BE49-F238E27FC236}">
                <a16:creationId xmlns:a16="http://schemas.microsoft.com/office/drawing/2014/main" id="{A4ADAB87-4C26-4B43-8F0F-97FF40ABFDAB}"/>
              </a:ext>
            </a:extLst>
          </p:cNvPr>
          <p:cNvSpPr/>
          <p:nvPr/>
        </p:nvSpPr>
        <p:spPr>
          <a:xfrm>
            <a:off x="7500845" y="2868250"/>
            <a:ext cx="915827" cy="1445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4946FB-FBB1-BD4B-832A-FF2F9FCCB79B}"/>
              </a:ext>
            </a:extLst>
          </p:cNvPr>
          <p:cNvSpPr txBox="1"/>
          <p:nvPr/>
        </p:nvSpPr>
        <p:spPr>
          <a:xfrm>
            <a:off x="2569846" y="3793286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b="1" dirty="0"/>
              <a:t>일반적인 행렬 곱</a:t>
            </a:r>
            <a:endParaRPr kumimoji="1" lang="ko-Kore-KR" altLang="en-US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161359-0921-3D4E-A67E-11BB4E406CA0}"/>
              </a:ext>
            </a:extLst>
          </p:cNvPr>
          <p:cNvSpPr txBox="1"/>
          <p:nvPr/>
        </p:nvSpPr>
        <p:spPr>
          <a:xfrm>
            <a:off x="8765189" y="3505522"/>
            <a:ext cx="229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b="1" dirty="0"/>
              <a:t>PLU</a:t>
            </a:r>
            <a:r>
              <a:rPr kumimoji="1" lang="ko-KR" altLang="en-US" sz="1600" b="1" dirty="0"/>
              <a:t> 분해를 사용한 구현</a:t>
            </a:r>
            <a:endParaRPr kumimoji="1" lang="ko-Kore-KR" altLang="en-US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B2B478-A706-B044-9050-FE18E7C7E4EF}"/>
              </a:ext>
            </a:extLst>
          </p:cNvPr>
          <p:cNvSpPr txBox="1"/>
          <p:nvPr/>
        </p:nvSpPr>
        <p:spPr>
          <a:xfrm>
            <a:off x="3293304" y="2789905"/>
            <a:ext cx="128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pre-defined</a:t>
            </a:r>
            <a:endParaRPr kumimoji="1" lang="ko-Kore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97C5452-EEC4-144A-93EA-90295CA4E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37" y="4624327"/>
            <a:ext cx="6882066" cy="186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1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AF49C-A32A-454B-A95C-99504D8D3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 err="1"/>
              <a:t>LowMC</a:t>
            </a:r>
            <a:r>
              <a:rPr lang="en-US" altLang="ko-KR" dirty="0"/>
              <a:t> in Quantum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275BEB-8C08-AD41-B47A-740E25A4FEA7}"/>
              </a:ext>
            </a:extLst>
          </p:cNvPr>
          <p:cNvSpPr txBox="1"/>
          <p:nvPr/>
        </p:nvSpPr>
        <p:spPr>
          <a:xfrm>
            <a:off x="153563" y="1277369"/>
            <a:ext cx="81794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2400" dirty="0"/>
              <a:t>키</a:t>
            </a:r>
            <a:r>
              <a:rPr kumimoji="1" lang="ko-KR" altLang="en-US" sz="2400" dirty="0"/>
              <a:t> 스케줄은 같은 행렬 곱이지만 </a:t>
            </a:r>
            <a:r>
              <a:rPr kumimoji="1" lang="en-US" altLang="ko-KR" sz="2400" dirty="0" err="1"/>
              <a:t>LinearLayer</a:t>
            </a:r>
            <a:r>
              <a:rPr kumimoji="1" lang="ko-KR" altLang="en-US" sz="2400" dirty="0"/>
              <a:t>와 조금 다름</a:t>
            </a:r>
            <a:endParaRPr kumimoji="1"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입력 키와 계속 곱함</a:t>
            </a:r>
            <a:endParaRPr kumimoji="1"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EUROCRYPT </a:t>
            </a:r>
            <a:r>
              <a:rPr kumimoji="1" lang="ko-KR" altLang="en-US" sz="2400" dirty="0"/>
              <a:t>구현</a:t>
            </a:r>
            <a:endParaRPr kumimoji="1"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pPr marL="3943350" lvl="8" indent="-28575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본 구현에서는 라운드 키 사용 후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reverse </a:t>
            </a:r>
            <a:r>
              <a:rPr kumimoji="1" lang="ko-KR" altLang="en-US" sz="2400" dirty="0"/>
              <a:t>연산으로 초기화</a:t>
            </a:r>
            <a:endParaRPr kumimoji="1" lang="en-US" altLang="ko-KR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키 스케줄은 </a:t>
            </a:r>
            <a:r>
              <a:rPr kumimoji="1" lang="en-US" altLang="ko-KR" sz="2400" dirty="0" err="1"/>
              <a:t>LinearLayer</a:t>
            </a:r>
            <a:r>
              <a:rPr kumimoji="1" lang="ko-KR" altLang="en-US" sz="2400" dirty="0"/>
              <a:t>와 달리 </a:t>
            </a:r>
            <a:r>
              <a:rPr kumimoji="1" lang="en-US" altLang="ko-KR" sz="2400" dirty="0"/>
              <a:t>Qubit</a:t>
            </a:r>
            <a:r>
              <a:rPr kumimoji="1" lang="ko-KR" altLang="en-US" sz="2400" dirty="0"/>
              <a:t> 절약 가능</a:t>
            </a:r>
            <a:endParaRPr kumimoji="1" lang="ko-Kore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DED08C-F4F3-7A45-9286-A96F6DE8D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981" y="2392013"/>
            <a:ext cx="2653335" cy="48768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A5EFD5-A3F0-D949-B8F4-BBA5478504DC}"/>
                  </a:ext>
                </a:extLst>
              </p:cNvPr>
              <p:cNvSpPr txBox="1"/>
              <p:nvPr/>
            </p:nvSpPr>
            <p:spPr>
              <a:xfrm>
                <a:off x="1077957" y="2346640"/>
                <a:ext cx="2743187" cy="5539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ore-KR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ore-KR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3000" b="0" i="1" smtClean="0">
                              <a:latin typeface="Cambria Math" panose="02040503050406030204" pitchFamily="18" charset="0"/>
                            </a:rPr>
                            <m:t>𝑋𝑀</m:t>
                          </m:r>
                        </m:e>
                        <m:sub>
                          <m:r>
                            <a:rPr kumimoji="1" lang="en-US" altLang="ko-Kore-KR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ore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ko-Kore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ore-KR" altLang="en-US" sz="3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A5EFD5-A3F0-D949-B8F4-BBA547850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57" y="2346640"/>
                <a:ext cx="2743187" cy="553998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7361407-EB44-EE49-9C4D-6472015D7FA5}"/>
              </a:ext>
            </a:extLst>
          </p:cNvPr>
          <p:cNvSpPr txBox="1"/>
          <p:nvPr/>
        </p:nvSpPr>
        <p:spPr>
          <a:xfrm>
            <a:off x="1649042" y="2916344"/>
            <a:ext cx="1601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 </a:t>
            </a:r>
            <a:r>
              <a:rPr kumimoji="1" lang="en-US" altLang="ko-Kore-KR" dirty="0" err="1"/>
              <a:t>LinearLayer</a:t>
            </a:r>
            <a:r>
              <a:rPr kumimoji="1" lang="en-US" altLang="ko-Kore-KR" dirty="0"/>
              <a:t> &gt;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6E5769-42A9-E14A-8702-8766A5FE113B}"/>
              </a:ext>
            </a:extLst>
          </p:cNvPr>
          <p:cNvSpPr txBox="1"/>
          <p:nvPr/>
        </p:nvSpPr>
        <p:spPr>
          <a:xfrm>
            <a:off x="5108140" y="2879698"/>
            <a:ext cx="16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 </a:t>
            </a:r>
            <a:r>
              <a:rPr kumimoji="1" lang="en-US" altLang="ko-Kore-KR" dirty="0" err="1"/>
              <a:t>Keyschedule</a:t>
            </a:r>
            <a:r>
              <a:rPr kumimoji="1" lang="en-US" altLang="ko-Kore-KR" dirty="0"/>
              <a:t> &gt;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805A7B-159F-174E-88C4-AD9E9DBE6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71" y="4077545"/>
            <a:ext cx="3815955" cy="441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892CE0-D2C8-2042-9F48-24F5CFD86CCC}"/>
              </a:ext>
            </a:extLst>
          </p:cNvPr>
          <p:cNvSpPr txBox="1"/>
          <p:nvPr/>
        </p:nvSpPr>
        <p:spPr>
          <a:xfrm>
            <a:off x="4548978" y="4090347"/>
            <a:ext cx="1598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200" dirty="0"/>
              <a:t>를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PLU </a:t>
            </a:r>
            <a:r>
              <a:rPr kumimoji="1" lang="ko-KR" altLang="en-US" sz="2200" dirty="0"/>
              <a:t>분해</a:t>
            </a:r>
            <a:endParaRPr kumimoji="1" lang="ko-Kore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294747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495</Words>
  <Application>Microsoft Macintosh PowerPoint</Application>
  <PresentationFormat>와이드스크린</PresentationFormat>
  <Paragraphs>116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Cambria Math</vt:lpstr>
      <vt:lpstr>Office 테마</vt:lpstr>
      <vt:lpstr>LowMC 구현</vt:lpstr>
      <vt:lpstr>LowMC’s Motivation</vt:lpstr>
      <vt:lpstr>LowMC</vt:lpstr>
      <vt:lpstr>LowMC Round Function</vt:lpstr>
      <vt:lpstr>LowMC Round Function</vt:lpstr>
      <vt:lpstr>LowMC in EUROCRYPT</vt:lpstr>
      <vt:lpstr>LowMC in Quantum</vt:lpstr>
      <vt:lpstr>LowMC in Quantum</vt:lpstr>
      <vt:lpstr>LowMC in Quantum</vt:lpstr>
      <vt:lpstr>LowMC in Quantum</vt:lpstr>
      <vt:lpstr>LowMC in Quantum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Low-MC 구현, 그리고 몇 가지</dc:title>
  <dc:creator>장경배</dc:creator>
  <cp:lastModifiedBy>장경배</cp:lastModifiedBy>
  <cp:revision>139</cp:revision>
  <dcterms:created xsi:type="dcterms:W3CDTF">2022-03-20T06:19:10Z</dcterms:created>
  <dcterms:modified xsi:type="dcterms:W3CDTF">2022-03-20T10:23:24Z</dcterms:modified>
</cp:coreProperties>
</file>