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299" r:id="rId5"/>
    <p:sldId id="300" r:id="rId6"/>
    <p:sldId id="301" r:id="rId7"/>
    <p:sldId id="280" r:id="rId8"/>
    <p:sldId id="294" r:id="rId9"/>
    <p:sldId id="295" r:id="rId10"/>
    <p:sldId id="281" r:id="rId11"/>
    <p:sldId id="296" r:id="rId12"/>
    <p:sldId id="297" r:id="rId13"/>
    <p:sldId id="298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경량암호</a:t>
            </a:r>
            <a:br>
              <a:rPr lang="en-US" altLang="ko-KR" dirty="0"/>
            </a:br>
            <a:r>
              <a:rPr lang="en-US" altLang="ko-KR" dirty="0"/>
              <a:t>PRESENT</a:t>
            </a:r>
            <a:br>
              <a:rPr lang="en-US" altLang="ko-KR" dirty="0"/>
            </a:br>
            <a:r>
              <a:rPr lang="en-US" altLang="ko-KR" sz="2000" dirty="0"/>
              <a:t>https://youtu.be/Av7KyR0MM0k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IT</a:t>
            </a:r>
            <a:r>
              <a:rPr lang="ko-KR" altLang="en-US" dirty="0"/>
              <a:t>융합공학부 송경주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D03CD6F-ED32-4E3F-B3F5-9019AB6B5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54" y="2356036"/>
            <a:ext cx="4659295" cy="32127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7E5C103-550E-42DB-82BE-1646EF9C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</a:t>
            </a:r>
            <a:r>
              <a:rPr lang="ko-KR" altLang="en-US" dirty="0"/>
              <a:t>키스케줄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2B164-A09D-49A6-A0EF-F4098169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811" y="3545542"/>
            <a:ext cx="6051633" cy="9009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altLang="ko-KR" sz="1800" dirty="0"/>
              <a:t>k[ 76:80 ] = k</a:t>
            </a:r>
            <a:r>
              <a:rPr lang="en-US" altLang="ko-KR" sz="1800" baseline="-25000" dirty="0"/>
              <a:t>76</a:t>
            </a:r>
            <a:r>
              <a:rPr lang="en-US" altLang="ko-KR" sz="1800" dirty="0"/>
              <a:t>,k</a:t>
            </a:r>
            <a:r>
              <a:rPr lang="en-US" altLang="ko-KR" sz="1800" baseline="-25000" dirty="0"/>
              <a:t>77</a:t>
            </a:r>
            <a:r>
              <a:rPr lang="en-US" altLang="ko-KR" sz="1800" dirty="0"/>
              <a:t>,k</a:t>
            </a:r>
            <a:r>
              <a:rPr lang="en-US" altLang="ko-KR" sz="1800" baseline="-25000" dirty="0"/>
              <a:t>78</a:t>
            </a:r>
            <a:r>
              <a:rPr lang="en-US" altLang="ko-KR" sz="1800" dirty="0"/>
              <a:t>,k</a:t>
            </a:r>
            <a:r>
              <a:rPr lang="en-US" altLang="ko-KR" sz="1800" baseline="-25000" dirty="0"/>
              <a:t>79</a:t>
            </a:r>
            <a:r>
              <a:rPr lang="en-US" altLang="ko-KR" sz="1800" dirty="0"/>
              <a:t> </a:t>
            </a:r>
            <a:r>
              <a:rPr lang="ko-KR" altLang="en-US" sz="1800" dirty="0"/>
              <a:t>를 </a:t>
            </a:r>
            <a:r>
              <a:rPr lang="en-US" altLang="ko-KR" sz="1800" dirty="0"/>
              <a:t>S-Box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입력값으로</a:t>
            </a:r>
            <a:r>
              <a:rPr lang="ko-KR" altLang="en-US" sz="1800" dirty="0"/>
              <a:t> 넣는다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CCBD03-0F34-4D97-AEC0-E127D6754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223683"/>
            <a:ext cx="9048750" cy="304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9333F8-FF28-4827-A2AC-D2CEB26498E4}"/>
              </a:ext>
            </a:extLst>
          </p:cNvPr>
          <p:cNvSpPr/>
          <p:nvPr/>
        </p:nvSpPr>
        <p:spPr>
          <a:xfrm>
            <a:off x="1587672" y="4446494"/>
            <a:ext cx="2966400" cy="4213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341E48-B456-4563-ABD2-B2F5947CA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1233208"/>
            <a:ext cx="93345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9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FB9A35D-C82F-4D88-8380-621198CD7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3" y="1810831"/>
            <a:ext cx="3285234" cy="22652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7E5C103-550E-42DB-82BE-1646EF9C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</a:t>
            </a:r>
            <a:r>
              <a:rPr lang="ko-KR" altLang="en-US" dirty="0"/>
              <a:t>키스케줄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2B164-A09D-49A6-A0EF-F4098169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9515" y="3031120"/>
            <a:ext cx="4832838" cy="154984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altLang="ko-KR" sz="1600" dirty="0" err="1"/>
              <a:t>round_counter</a:t>
            </a:r>
            <a:r>
              <a:rPr lang="ko-KR" altLang="en-US" sz="1600" dirty="0"/>
              <a:t> 와 </a:t>
            </a:r>
            <a:r>
              <a:rPr lang="en-US" altLang="ko-KR" sz="1600" dirty="0" err="1"/>
              <a:t>xor</a:t>
            </a:r>
            <a:r>
              <a:rPr lang="ko-KR" altLang="en-US" sz="1600" dirty="0"/>
              <a:t>하는 연산</a:t>
            </a:r>
            <a:r>
              <a:rPr lang="en-US" altLang="ko-KR" sz="1600" dirty="0"/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altLang="ko-KR" sz="1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/>
              <a:t>k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round_counter</a:t>
            </a:r>
            <a:r>
              <a:rPr lang="en-US" altLang="ko-KR" sz="1600" dirty="0"/>
              <a:t> </a:t>
            </a:r>
            <a:r>
              <a:rPr lang="ko-KR" altLang="en-US" sz="1600" dirty="0"/>
              <a:t>을 단순 </a:t>
            </a:r>
            <a:r>
              <a:rPr lang="en-US" altLang="ko-KR" sz="1600" dirty="0"/>
              <a:t>XOR</a:t>
            </a:r>
            <a:r>
              <a:rPr lang="ko-KR" altLang="en-US" sz="1600" dirty="0"/>
              <a:t>하므로</a:t>
            </a:r>
            <a:endParaRPr lang="en-US" altLang="ko-KR" sz="16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 err="1"/>
              <a:t>round_counter</a:t>
            </a:r>
            <a:r>
              <a:rPr lang="en-US" altLang="ko-KR" sz="1600" dirty="0"/>
              <a:t> </a:t>
            </a:r>
            <a:r>
              <a:rPr lang="ko-KR" altLang="en-US" sz="1600" dirty="0"/>
              <a:t>의 비트가 </a:t>
            </a:r>
            <a:r>
              <a:rPr lang="en-US" altLang="ko-KR" sz="1600" dirty="0"/>
              <a:t>1</a:t>
            </a:r>
            <a:r>
              <a:rPr lang="ko-KR" altLang="en-US" sz="1600" dirty="0"/>
              <a:t>인 자리를 </a:t>
            </a:r>
            <a:r>
              <a:rPr lang="en-US" altLang="ko-KR" sz="1600" dirty="0"/>
              <a:t>Not gate 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9333F8-FF28-4827-A2AC-D2CEB26498E4}"/>
              </a:ext>
            </a:extLst>
          </p:cNvPr>
          <p:cNvSpPr/>
          <p:nvPr/>
        </p:nvSpPr>
        <p:spPr>
          <a:xfrm>
            <a:off x="1015411" y="3811049"/>
            <a:ext cx="2642189" cy="2768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4090AB-4EA6-4E19-B196-A96A9074A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233208"/>
            <a:ext cx="6724650" cy="314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945472-EBD7-4E79-8267-22E6AB1FF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748" y="1810831"/>
            <a:ext cx="3168160" cy="43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0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E0CC4-94C5-4F42-A2AF-F8AB0491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</a:t>
            </a:r>
            <a:r>
              <a:rPr lang="ko-KR" altLang="en-US" dirty="0"/>
              <a:t>동작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82BEE-5D8D-4F2B-B34F-A3340958C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0916" y="3240645"/>
            <a:ext cx="6778395" cy="10197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/>
              <a:t>코드실행을 통해 모든 라운드를 동작하며 사용한 </a:t>
            </a:r>
            <a:r>
              <a:rPr lang="en-US" altLang="ko-KR" sz="2400" dirty="0"/>
              <a:t>Qubit</a:t>
            </a:r>
            <a:r>
              <a:rPr lang="ko-KR" altLang="en-US" sz="2400" dirty="0"/>
              <a:t> 과 각 </a:t>
            </a:r>
            <a:r>
              <a:rPr lang="en-US" altLang="ko-KR" sz="2400" dirty="0"/>
              <a:t>Gate</a:t>
            </a:r>
            <a:r>
              <a:rPr lang="ko-KR" altLang="en-US" sz="2400" dirty="0"/>
              <a:t>를 확인 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A40AF2-C206-4692-B969-3BC6DD751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11" y="1246094"/>
            <a:ext cx="3421216" cy="50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2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PRESENT </a:t>
            </a:r>
            <a:r>
              <a:rPr lang="ko-KR" altLang="en-US" dirty="0"/>
              <a:t>내부 구조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err="1"/>
              <a:t>PLayer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키 스케줄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414C793C-8816-46B1-9429-3C286B518962}"/>
              </a:ext>
            </a:extLst>
          </p:cNvPr>
          <p:cNvSpPr txBox="1">
            <a:spLocks/>
          </p:cNvSpPr>
          <p:nvPr/>
        </p:nvSpPr>
        <p:spPr>
          <a:xfrm>
            <a:off x="3797638" y="3971733"/>
            <a:ext cx="7380428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B618E-82BB-4234-8822-2EFE9131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</a:t>
            </a:r>
            <a:r>
              <a:rPr lang="ko-KR" altLang="en-US" dirty="0"/>
              <a:t>내부구조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4CBD1-4540-4CEE-8A41-3CD8A0E44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3010" y="2181690"/>
            <a:ext cx="7368990" cy="2874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err="1">
                <a:solidFill>
                  <a:schemeClr val="accent5"/>
                </a:solidFill>
              </a:rPr>
              <a:t>AddRoundKey</a:t>
            </a:r>
            <a:r>
              <a:rPr lang="en-US" altLang="ko-KR" sz="1600" b="1" dirty="0">
                <a:solidFill>
                  <a:schemeClr val="accent5"/>
                </a:solidFill>
              </a:rPr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각 라운드 시작에 라운드 키</a:t>
            </a:r>
            <a:r>
              <a:rPr lang="en-US" altLang="ko-KR" sz="1600" dirty="0"/>
              <a:t> k</a:t>
            </a:r>
            <a:r>
              <a:rPr lang="ko-KR" altLang="en-US" sz="1600" dirty="0"/>
              <a:t>는 현재 </a:t>
            </a:r>
            <a:r>
              <a:rPr lang="en-US" altLang="ko-KR" sz="1600" dirty="0"/>
              <a:t>STATE</a:t>
            </a:r>
            <a:r>
              <a:rPr lang="ko-KR" altLang="en-US" sz="1600" dirty="0"/>
              <a:t>에 </a:t>
            </a:r>
            <a:r>
              <a:rPr lang="en-US" altLang="ko-KR" sz="1600" dirty="0"/>
              <a:t>XOR</a:t>
            </a:r>
            <a:r>
              <a:rPr lang="ko-KR" altLang="en-US" sz="1600" dirty="0"/>
              <a:t>됨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>
                <a:solidFill>
                  <a:schemeClr val="accent5"/>
                </a:solidFill>
              </a:rPr>
              <a:t>S-</a:t>
            </a:r>
            <a:r>
              <a:rPr lang="en-US" altLang="ko-KR" sz="1600" b="1" dirty="0" err="1">
                <a:solidFill>
                  <a:schemeClr val="accent5"/>
                </a:solidFill>
              </a:rPr>
              <a:t>Boxlayer</a:t>
            </a:r>
            <a:r>
              <a:rPr lang="en-US" altLang="ko-KR" sz="1600" dirty="0"/>
              <a:t> : PRESENT</a:t>
            </a:r>
            <a:r>
              <a:rPr lang="ko-KR" altLang="en-US" sz="1600" dirty="0"/>
              <a:t>는 단일 </a:t>
            </a:r>
            <a:r>
              <a:rPr lang="en-US" altLang="ko-KR" sz="1600" dirty="0"/>
              <a:t>4</a:t>
            </a:r>
            <a:r>
              <a:rPr lang="ko-KR" altLang="en-US" sz="1600" dirty="0"/>
              <a:t>비트에서 </a:t>
            </a:r>
            <a:r>
              <a:rPr lang="en-US" altLang="ko-KR" sz="1600" dirty="0"/>
              <a:t>4</a:t>
            </a:r>
            <a:r>
              <a:rPr lang="ko-KR" altLang="en-US" sz="1600" dirty="0"/>
              <a:t>비트로의</a:t>
            </a:r>
            <a:r>
              <a:rPr lang="en-US" altLang="ko-KR" sz="1600" dirty="0"/>
              <a:t> S-box</a:t>
            </a:r>
            <a:r>
              <a:rPr lang="ko-KR" altLang="en-US" sz="1600" dirty="0"/>
              <a:t>를 이용함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	(8</a:t>
            </a:r>
            <a:r>
              <a:rPr lang="ko-KR" altLang="en-US" sz="1400" dirty="0"/>
              <a:t>비트의 </a:t>
            </a:r>
            <a:r>
              <a:rPr lang="en-US" altLang="ko-KR" sz="1400" dirty="0"/>
              <a:t>S-Box</a:t>
            </a:r>
            <a:r>
              <a:rPr lang="ko-KR" altLang="en-US" sz="1400" dirty="0"/>
              <a:t>보다 소형 구현이 가능하므로 하드웨어 효율성 향상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b="1" dirty="0" err="1">
                <a:solidFill>
                  <a:schemeClr val="accent5"/>
                </a:solidFill>
              </a:rPr>
              <a:t>PLayer</a:t>
            </a:r>
            <a:r>
              <a:rPr lang="en-US" altLang="ko-KR" sz="1600" b="1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비트 치환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5"/>
                </a:solidFill>
              </a:rPr>
              <a:t>키 스케줄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사용자가 제공하는 키</a:t>
            </a:r>
            <a:r>
              <a:rPr lang="en-US" altLang="ko-KR" sz="1600" dirty="0"/>
              <a:t>(80</a:t>
            </a:r>
            <a:r>
              <a:rPr lang="ko-KR" altLang="en-US" sz="1600" dirty="0"/>
              <a:t>비트</a:t>
            </a:r>
            <a:r>
              <a:rPr lang="en-US" altLang="ko-KR" sz="1600" dirty="0"/>
              <a:t>)</a:t>
            </a:r>
            <a:r>
              <a:rPr lang="ko-KR" altLang="en-US" sz="1600" dirty="0"/>
              <a:t>를 이용하여 </a:t>
            </a:r>
            <a:r>
              <a:rPr lang="en-US" altLang="ko-KR" sz="1600" dirty="0"/>
              <a:t>64</a:t>
            </a:r>
            <a:r>
              <a:rPr lang="ko-KR" altLang="en-US" sz="1600" dirty="0"/>
              <a:t>비트의 라운드 키 추출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1E2930-8E0F-494D-8B78-76143E23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560419"/>
            <a:ext cx="4411090" cy="403708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6EEA2B-46F3-4EAF-AB3F-A8DF7775AFB7}"/>
              </a:ext>
            </a:extLst>
          </p:cNvPr>
          <p:cNvSpPr/>
          <p:nvPr/>
        </p:nvSpPr>
        <p:spPr>
          <a:xfrm>
            <a:off x="4867834" y="3792070"/>
            <a:ext cx="1846731" cy="3765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4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PRESENT_PLayer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6"/>
            <a:ext cx="5057308" cy="6852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PRESENT_Player</a:t>
            </a:r>
            <a:r>
              <a:rPr lang="en-US" altLang="ko-KR" sz="2400" dirty="0"/>
              <a:t> : </a:t>
            </a:r>
            <a:r>
              <a:rPr lang="ko-KR" altLang="en-US" sz="2400" dirty="0"/>
              <a:t>단순 비트 치환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5CF4F-0579-4EE3-9320-79EE09A9F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7" y="2460813"/>
            <a:ext cx="7500096" cy="26087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1042C0-818B-48BD-8A91-D98E36286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3" b="51895"/>
          <a:stretch/>
        </p:blipFill>
        <p:spPr>
          <a:xfrm>
            <a:off x="8079414" y="2115671"/>
            <a:ext cx="3772384" cy="32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9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B618E-82BB-4234-8822-2EFE9131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</a:t>
            </a:r>
            <a:r>
              <a:rPr lang="ko-KR" altLang="en-US" dirty="0"/>
              <a:t>내부구조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B5FC074-1466-498D-B23B-EC35A3ECF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3010" y="2181690"/>
            <a:ext cx="7368990" cy="2874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err="1">
                <a:solidFill>
                  <a:schemeClr val="accent5"/>
                </a:solidFill>
              </a:rPr>
              <a:t>AddRoundKey</a:t>
            </a:r>
            <a:r>
              <a:rPr lang="en-US" altLang="ko-KR" sz="1600" b="1" dirty="0">
                <a:solidFill>
                  <a:schemeClr val="accent5"/>
                </a:solidFill>
              </a:rPr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각 라운드 시작에 라운드 키</a:t>
            </a:r>
            <a:r>
              <a:rPr lang="en-US" altLang="ko-KR" sz="1600" dirty="0"/>
              <a:t> k</a:t>
            </a:r>
            <a:r>
              <a:rPr lang="ko-KR" altLang="en-US" sz="1600" dirty="0"/>
              <a:t>는 현재 </a:t>
            </a:r>
            <a:r>
              <a:rPr lang="en-US" altLang="ko-KR" sz="1600" dirty="0"/>
              <a:t>STATE</a:t>
            </a:r>
            <a:r>
              <a:rPr lang="ko-KR" altLang="en-US" sz="1600" dirty="0"/>
              <a:t>에 </a:t>
            </a:r>
            <a:r>
              <a:rPr lang="en-US" altLang="ko-KR" sz="1600" dirty="0"/>
              <a:t>XOR</a:t>
            </a:r>
            <a:r>
              <a:rPr lang="ko-KR" altLang="en-US" sz="1600" dirty="0"/>
              <a:t>됨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>
                <a:solidFill>
                  <a:schemeClr val="accent5"/>
                </a:solidFill>
              </a:rPr>
              <a:t>S-</a:t>
            </a:r>
            <a:r>
              <a:rPr lang="en-US" altLang="ko-KR" sz="1600" b="1" dirty="0" err="1">
                <a:solidFill>
                  <a:schemeClr val="accent5"/>
                </a:solidFill>
              </a:rPr>
              <a:t>Boxlayer</a:t>
            </a:r>
            <a:r>
              <a:rPr lang="en-US" altLang="ko-KR" sz="1600" dirty="0"/>
              <a:t> : PRESENT</a:t>
            </a:r>
            <a:r>
              <a:rPr lang="ko-KR" altLang="en-US" sz="1600" dirty="0"/>
              <a:t>는 단일 </a:t>
            </a:r>
            <a:r>
              <a:rPr lang="en-US" altLang="ko-KR" sz="1600" dirty="0"/>
              <a:t>4</a:t>
            </a:r>
            <a:r>
              <a:rPr lang="ko-KR" altLang="en-US" sz="1600" dirty="0"/>
              <a:t>비트에서 </a:t>
            </a:r>
            <a:r>
              <a:rPr lang="en-US" altLang="ko-KR" sz="1600" dirty="0"/>
              <a:t>4</a:t>
            </a:r>
            <a:r>
              <a:rPr lang="ko-KR" altLang="en-US" sz="1600" dirty="0"/>
              <a:t>비트로의</a:t>
            </a:r>
            <a:r>
              <a:rPr lang="en-US" altLang="ko-KR" sz="1600" dirty="0"/>
              <a:t> S-box</a:t>
            </a:r>
            <a:r>
              <a:rPr lang="ko-KR" altLang="en-US" sz="1600" dirty="0"/>
              <a:t>를 이용함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	(8</a:t>
            </a:r>
            <a:r>
              <a:rPr lang="ko-KR" altLang="en-US" sz="1400" dirty="0"/>
              <a:t>비트의 </a:t>
            </a:r>
            <a:r>
              <a:rPr lang="en-US" altLang="ko-KR" sz="1400" dirty="0"/>
              <a:t>S-Box</a:t>
            </a:r>
            <a:r>
              <a:rPr lang="ko-KR" altLang="en-US" sz="1400" dirty="0"/>
              <a:t>보다 소형 구현이 가능하므로 하드웨어 효율성 향상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b="1" dirty="0" err="1">
                <a:solidFill>
                  <a:schemeClr val="accent5"/>
                </a:solidFill>
              </a:rPr>
              <a:t>PLayer</a:t>
            </a:r>
            <a:r>
              <a:rPr lang="en-US" altLang="ko-KR" sz="1600" b="1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비트 치환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5"/>
                </a:solidFill>
              </a:rPr>
              <a:t>키 스케줄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사용자가 제공하는 키</a:t>
            </a:r>
            <a:r>
              <a:rPr lang="en-US" altLang="ko-KR" sz="1600" dirty="0"/>
              <a:t>(80</a:t>
            </a:r>
            <a:r>
              <a:rPr lang="ko-KR" altLang="en-US" sz="1600" dirty="0"/>
              <a:t>비트</a:t>
            </a:r>
            <a:r>
              <a:rPr lang="en-US" altLang="ko-KR" sz="1600" dirty="0"/>
              <a:t>)</a:t>
            </a:r>
            <a:r>
              <a:rPr lang="ko-KR" altLang="en-US" sz="1600" dirty="0"/>
              <a:t>를 이용하여 </a:t>
            </a:r>
            <a:r>
              <a:rPr lang="en-US" altLang="ko-KR" sz="1600" dirty="0"/>
              <a:t>64</a:t>
            </a:r>
            <a:r>
              <a:rPr lang="ko-KR" altLang="en-US" sz="1600" dirty="0"/>
              <a:t>비트의 라운드 키 추출</a:t>
            </a:r>
            <a:r>
              <a:rPr lang="en-US" altLang="ko-KR" sz="16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0E0C0E-C91A-438C-A51B-DB2DEA9DA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560419"/>
            <a:ext cx="4411090" cy="403708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977838-2A7F-4EA0-B7AC-A81736E84750}"/>
              </a:ext>
            </a:extLst>
          </p:cNvPr>
          <p:cNvSpPr/>
          <p:nvPr/>
        </p:nvSpPr>
        <p:spPr>
          <a:xfrm>
            <a:off x="4823010" y="4464423"/>
            <a:ext cx="7279343" cy="42134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7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PRESENT_</a:t>
            </a:r>
            <a:r>
              <a:rPr lang="ko-KR" altLang="en-US" dirty="0"/>
              <a:t>키스케줄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PRESENT </a:t>
            </a:r>
            <a:r>
              <a:rPr lang="ko-KR" altLang="en-US" sz="2400" dirty="0"/>
              <a:t>키 스케줄 </a:t>
            </a:r>
            <a:r>
              <a:rPr lang="en-US" altLang="ko-KR" sz="2400" dirty="0"/>
              <a:t>: </a:t>
            </a:r>
            <a:r>
              <a:rPr lang="ko-KR" altLang="en-US" sz="2400" dirty="0"/>
              <a:t>사용자가제공하는 키를 </a:t>
            </a:r>
            <a:r>
              <a:rPr lang="en-US" altLang="ko-KR" sz="2400" dirty="0"/>
              <a:t>80bit</a:t>
            </a:r>
            <a:r>
              <a:rPr lang="ko-KR" altLang="en-US" sz="2400" dirty="0"/>
              <a:t> 레지스터 </a:t>
            </a:r>
            <a:r>
              <a:rPr lang="en-US" altLang="ko-KR" sz="2400" dirty="0"/>
              <a:t>k</a:t>
            </a:r>
            <a:r>
              <a:rPr lang="ko-KR" altLang="en-US" sz="2400" dirty="0"/>
              <a:t>에 저장하고 </a:t>
            </a:r>
            <a:r>
              <a:rPr lang="en-US" altLang="ko-KR" sz="2400" dirty="0"/>
              <a:t>64bit</a:t>
            </a:r>
            <a:r>
              <a:rPr lang="ko-KR" altLang="en-US" sz="2400" dirty="0"/>
              <a:t> 라운드키를 추출한다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레지스터</a:t>
            </a:r>
            <a:r>
              <a:rPr lang="en-US" altLang="ko-KR" sz="2000" dirty="0"/>
              <a:t>k </a:t>
            </a:r>
            <a:r>
              <a:rPr lang="en-US" altLang="ko-KR" sz="2000" dirty="0">
                <a:sym typeface="Wingdings" panose="05000000000000000000" pitchFamily="2" charset="2"/>
              </a:rPr>
              <a:t> 80</a:t>
            </a:r>
            <a:r>
              <a:rPr lang="ko-KR" altLang="en-US" sz="2000" dirty="0">
                <a:sym typeface="Wingdings" panose="05000000000000000000" pitchFamily="2" charset="2"/>
              </a:rPr>
              <a:t>개의 비트로 구성됨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sym typeface="Wingdings" panose="05000000000000000000" pitchFamily="2" charset="2"/>
              </a:rPr>
              <a:t>레지스터</a:t>
            </a:r>
            <a:r>
              <a:rPr lang="en-US" altLang="ko-KR" sz="2000" dirty="0">
                <a:sym typeface="Wingdings" panose="05000000000000000000" pitchFamily="2" charset="2"/>
              </a:rPr>
              <a:t>k</a:t>
            </a:r>
            <a:r>
              <a:rPr lang="ko-KR" altLang="en-US" sz="2000" dirty="0">
                <a:sym typeface="Wingdings" panose="05000000000000000000" pitchFamily="2" charset="2"/>
              </a:rPr>
              <a:t>에서 </a:t>
            </a:r>
            <a:r>
              <a:rPr lang="en-US" altLang="ko-KR" sz="2000" dirty="0">
                <a:sym typeface="Wingdings" panose="05000000000000000000" pitchFamily="2" charset="2"/>
              </a:rPr>
              <a:t>64</a:t>
            </a:r>
            <a:r>
              <a:rPr lang="ko-KR" altLang="en-US" sz="2000" dirty="0">
                <a:sym typeface="Wingdings" panose="05000000000000000000" pitchFamily="2" charset="2"/>
              </a:rPr>
              <a:t>비트의 라운드키 추출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sym typeface="Wingdings" panose="05000000000000000000" pitchFamily="2" charset="2"/>
              </a:rPr>
              <a:t>라운드 키는 현재의 레지스터 </a:t>
            </a:r>
            <a:r>
              <a:rPr lang="en-US" altLang="ko-KR" sz="2000" dirty="0">
                <a:sym typeface="Wingdings" panose="05000000000000000000" pitchFamily="2" charset="2"/>
              </a:rPr>
              <a:t>k</a:t>
            </a:r>
            <a:r>
              <a:rPr lang="ko-KR" altLang="en-US" sz="2000" dirty="0">
                <a:sym typeface="Wingdings" panose="05000000000000000000" pitchFamily="2" charset="2"/>
              </a:rPr>
              <a:t>의 제일 왼쪽의 </a:t>
            </a:r>
            <a:r>
              <a:rPr lang="en-US" altLang="ko-KR" sz="2000" dirty="0">
                <a:sym typeface="Wingdings" panose="05000000000000000000" pitchFamily="2" charset="2"/>
              </a:rPr>
              <a:t>64</a:t>
            </a:r>
            <a:r>
              <a:rPr lang="ko-KR" altLang="en-US" sz="2000" dirty="0">
                <a:sym typeface="Wingdings" panose="05000000000000000000" pitchFamily="2" charset="2"/>
              </a:rPr>
              <a:t>개의 비트로 구성됨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PRESENT_</a:t>
            </a:r>
            <a:r>
              <a:rPr lang="ko-KR" altLang="en-US" dirty="0"/>
              <a:t>키스케줄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첫번째 서브키</a:t>
            </a:r>
            <a:r>
              <a:rPr lang="en-US" altLang="ko-KR" sz="1800" dirty="0"/>
              <a:t>(</a:t>
            </a:r>
            <a:r>
              <a:rPr lang="ko-KR" altLang="en-US" sz="1800" dirty="0"/>
              <a:t>라운드키</a:t>
            </a:r>
            <a:r>
              <a:rPr lang="en-US" altLang="ko-KR" sz="1800" dirty="0"/>
              <a:t>)  k</a:t>
            </a:r>
            <a:r>
              <a:rPr lang="en-US" altLang="ko-KR" sz="1800" baseline="-25000" dirty="0"/>
              <a:t>1</a:t>
            </a:r>
            <a:r>
              <a:rPr lang="ko-KR" altLang="en-US" sz="1800" dirty="0"/>
              <a:t>은 사용자가 제공한 키 중 </a:t>
            </a:r>
            <a:r>
              <a:rPr lang="en-US" altLang="ko-KR" sz="1800" dirty="0"/>
              <a:t>64</a:t>
            </a:r>
            <a:r>
              <a:rPr lang="ko-KR" altLang="en-US" sz="1800" dirty="0"/>
              <a:t>비트를 그대로 복사</a:t>
            </a:r>
            <a:r>
              <a:rPr lang="en-US" altLang="ko-KR" sz="1800" dirty="0"/>
              <a:t>, </a:t>
            </a:r>
            <a:r>
              <a:rPr lang="ko-KR" altLang="en-US" sz="1800" dirty="0"/>
              <a:t>이후 서브키 </a:t>
            </a:r>
            <a:r>
              <a:rPr lang="en-US" altLang="ko-KR" sz="1800" dirty="0"/>
              <a:t>k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,k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,</a:t>
            </a:r>
            <a:r>
              <a:rPr lang="en-US" altLang="ko-KR" sz="1800" baseline="30000" dirty="0"/>
              <a:t>…</a:t>
            </a:r>
            <a:r>
              <a:rPr lang="en-US" altLang="ko-KR" sz="1800" dirty="0"/>
              <a:t>,k</a:t>
            </a:r>
            <a:r>
              <a:rPr lang="en-US" altLang="ko-KR" sz="1800" baseline="-25000" dirty="0"/>
              <a:t>31</a:t>
            </a:r>
            <a:r>
              <a:rPr lang="en-US" altLang="ko-KR" sz="1800" dirty="0"/>
              <a:t>,k</a:t>
            </a:r>
            <a:r>
              <a:rPr lang="en-US" altLang="ko-KR" sz="1800" baseline="-25000" dirty="0"/>
              <a:t>32</a:t>
            </a:r>
            <a:r>
              <a:rPr lang="en-US" altLang="ko-KR" sz="1800" dirty="0"/>
              <a:t> </a:t>
            </a:r>
            <a:r>
              <a:rPr lang="ko-KR" altLang="en-US" sz="1800" dirty="0"/>
              <a:t>에 대해 키 레지스터 </a:t>
            </a:r>
            <a:r>
              <a:rPr lang="en-US" altLang="ko-KR" sz="1800" dirty="0"/>
              <a:t>k=k</a:t>
            </a:r>
            <a:r>
              <a:rPr lang="en-US" altLang="ko-KR" sz="1800" baseline="-25000" dirty="0"/>
              <a:t>79</a:t>
            </a:r>
            <a:r>
              <a:rPr lang="en-US" altLang="ko-KR" sz="1800" dirty="0"/>
              <a:t>,k</a:t>
            </a:r>
            <a:r>
              <a:rPr lang="en-US" altLang="ko-KR" sz="1800" baseline="-25000" dirty="0"/>
              <a:t>78</a:t>
            </a:r>
            <a:r>
              <a:rPr lang="en-US" altLang="ko-KR" sz="1800" dirty="0"/>
              <a:t>,</a:t>
            </a:r>
            <a:r>
              <a:rPr lang="en-US" altLang="ko-KR" sz="1800" baseline="30000" dirty="0"/>
              <a:t>…</a:t>
            </a:r>
            <a:r>
              <a:rPr lang="en-US" altLang="ko-KR" sz="1800" dirty="0"/>
              <a:t>,k</a:t>
            </a:r>
            <a:r>
              <a:rPr lang="en-US" altLang="ko-KR" sz="1800" baseline="-25000" dirty="0"/>
              <a:t>0</a:t>
            </a:r>
            <a:r>
              <a:rPr lang="en-US" altLang="ko-KR" sz="1800" dirty="0"/>
              <a:t> </a:t>
            </a:r>
            <a:r>
              <a:rPr lang="ko-KR" altLang="en-US" sz="1800" dirty="0"/>
              <a:t>는 아래와 같이 갱신된다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 dirty="0"/>
              <a:t>[ k</a:t>
            </a:r>
            <a:r>
              <a:rPr lang="en-US" altLang="ko-KR" sz="1600" b="1" baseline="-25000" dirty="0"/>
              <a:t>79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78</a:t>
            </a:r>
            <a:r>
              <a:rPr lang="en-US" altLang="ko-KR" sz="1600" b="1" dirty="0"/>
              <a:t>,</a:t>
            </a:r>
            <a:r>
              <a:rPr lang="en-US" altLang="ko-KR" sz="1600" b="1" baseline="30000" dirty="0"/>
              <a:t>…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1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0</a:t>
            </a:r>
            <a:r>
              <a:rPr lang="en-US" altLang="ko-KR" sz="1600" b="1" dirty="0"/>
              <a:t> ] = [ k</a:t>
            </a:r>
            <a:r>
              <a:rPr lang="en-US" altLang="ko-KR" sz="1600" b="1" baseline="-25000" dirty="0"/>
              <a:t>18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17</a:t>
            </a:r>
            <a:r>
              <a:rPr lang="en-US" altLang="ko-KR" sz="1600" b="1" dirty="0"/>
              <a:t>,</a:t>
            </a:r>
            <a:r>
              <a:rPr lang="en-US" altLang="ko-KR" sz="1600" b="1" baseline="30000" dirty="0"/>
              <a:t>…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20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19</a:t>
            </a:r>
            <a:r>
              <a:rPr lang="en-US" altLang="ko-KR" sz="1600" b="1" dirty="0"/>
              <a:t> ] :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키 레지스터는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61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비트 위치만큼 왼쪽으로 순환됨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 dirty="0"/>
              <a:t>[ k</a:t>
            </a:r>
            <a:r>
              <a:rPr lang="en-US" altLang="ko-KR" sz="1600" b="1" baseline="-25000" dirty="0"/>
              <a:t>79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78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77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76</a:t>
            </a:r>
            <a:r>
              <a:rPr lang="en-US" altLang="ko-KR" sz="1600" b="1" dirty="0"/>
              <a:t> ] = S[ k</a:t>
            </a:r>
            <a:r>
              <a:rPr lang="en-US" altLang="ko-KR" sz="1600" b="1" baseline="-25000" dirty="0"/>
              <a:t>79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78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77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76</a:t>
            </a:r>
            <a:r>
              <a:rPr lang="en-US" altLang="ko-KR" sz="1600" b="1" dirty="0"/>
              <a:t> ] :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제일 왼쪽의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개의 비트는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PRESENT S-Box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에 입력됨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 dirty="0"/>
              <a:t>[ k</a:t>
            </a:r>
            <a:r>
              <a:rPr lang="en-US" altLang="ko-KR" sz="1600" b="1" baseline="-25000" dirty="0"/>
              <a:t>19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18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17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16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15</a:t>
            </a:r>
            <a:r>
              <a:rPr lang="en-US" altLang="ko-KR" sz="1600" b="1" dirty="0"/>
              <a:t> ] = [ k</a:t>
            </a:r>
            <a:r>
              <a:rPr lang="en-US" altLang="ko-KR" sz="1600" b="1" baseline="-25000" dirty="0"/>
              <a:t>19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18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17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16</a:t>
            </a:r>
            <a:r>
              <a:rPr lang="en-US" altLang="ko-KR" sz="1600" b="1" dirty="0"/>
              <a:t>,k</a:t>
            </a:r>
            <a:r>
              <a:rPr lang="en-US" altLang="ko-KR" sz="1600" b="1" baseline="-25000" dirty="0"/>
              <a:t>15</a:t>
            </a:r>
            <a:r>
              <a:rPr lang="en-US" altLang="ko-KR" sz="1600" b="1" dirty="0"/>
              <a:t> ] ] ⊕ </a:t>
            </a:r>
            <a:r>
              <a:rPr lang="en-US" altLang="ko-KR" sz="1600" b="1" dirty="0" err="1"/>
              <a:t>round_counter</a:t>
            </a:r>
            <a:r>
              <a:rPr lang="en-US" altLang="ko-KR" sz="1600" b="1" dirty="0"/>
              <a:t> 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)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</a:rPr>
              <a:t>round_counter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값 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는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의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altLang="ko-KR" sz="1600" b="1" baseline="-25000" dirty="0">
                <a:solidFill>
                  <a:schemeClr val="accent1">
                    <a:lumMod val="75000"/>
                  </a:schemeClr>
                </a:solidFill>
              </a:rPr>
              <a:t>19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altLang="ko-KR" sz="1600" b="1" baseline="-25000" dirty="0">
                <a:solidFill>
                  <a:schemeClr val="accent1">
                    <a:lumMod val="75000"/>
                  </a:schemeClr>
                </a:solidFill>
              </a:rPr>
              <a:t>18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altLang="ko-KR" sz="1600" b="1" baseline="-25000" dirty="0">
                <a:solidFill>
                  <a:schemeClr val="accent1">
                    <a:lumMod val="75000"/>
                  </a:schemeClr>
                </a:solidFill>
              </a:rPr>
              <a:t>17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altLang="ko-KR" sz="1600" b="1" baseline="-25000" dirty="0">
                <a:solidFill>
                  <a:schemeClr val="accent1">
                    <a:lumMod val="75000"/>
                  </a:schemeClr>
                </a:solidFill>
              </a:rPr>
              <a:t>16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altLang="ko-KR" sz="1600" b="1" baseline="-25000" dirty="0">
                <a:solidFill>
                  <a:schemeClr val="accent1">
                    <a:lumMod val="75000"/>
                  </a:schemeClr>
                </a:solidFill>
              </a:rPr>
              <a:t>15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비트와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XOR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됨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이때 </a:t>
            </a:r>
            <a:r>
              <a:rPr lang="en-US" altLang="ko-KR" sz="1600" b="1" u="sng" dirty="0" err="1">
                <a:solidFill>
                  <a:schemeClr val="accent2"/>
                </a:solidFill>
              </a:rPr>
              <a:t>round_counter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의 최하위 비트가 오른쪽에 위치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BD8412-C9BE-4270-BA96-F7D46C318452}"/>
              </a:ext>
            </a:extLst>
          </p:cNvPr>
          <p:cNvSpPr/>
          <p:nvPr/>
        </p:nvSpPr>
        <p:spPr>
          <a:xfrm>
            <a:off x="6391836" y="4554071"/>
            <a:ext cx="2250142" cy="6762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k</a:t>
            </a:r>
            <a:r>
              <a:rPr lang="en-US" altLang="ko-KR" sz="1400" baseline="-25000" dirty="0">
                <a:solidFill>
                  <a:schemeClr val="accent2"/>
                </a:solidFill>
              </a:rPr>
              <a:t>2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</a:rPr>
              <a:t>유도에서는 </a:t>
            </a:r>
            <a:r>
              <a:rPr lang="en-US" altLang="ko-KR" sz="1400" dirty="0">
                <a:solidFill>
                  <a:schemeClr val="accent2"/>
                </a:solidFill>
              </a:rPr>
              <a:t>0001</a:t>
            </a:r>
          </a:p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k</a:t>
            </a:r>
            <a:r>
              <a:rPr lang="en-US" altLang="ko-KR" sz="1400" baseline="-25000" dirty="0">
                <a:solidFill>
                  <a:schemeClr val="accent2"/>
                </a:solidFill>
              </a:rPr>
              <a:t>3</a:t>
            </a:r>
            <a:r>
              <a:rPr lang="ko-KR" altLang="en-US" sz="1400" dirty="0">
                <a:solidFill>
                  <a:schemeClr val="accent2"/>
                </a:solidFill>
              </a:rPr>
              <a:t>유도에서는 </a:t>
            </a:r>
            <a:r>
              <a:rPr lang="en-US" altLang="ko-KR" sz="1400" dirty="0">
                <a:solidFill>
                  <a:schemeClr val="accent2"/>
                </a:solidFill>
              </a:rPr>
              <a:t>0010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8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5C103-550E-42DB-82BE-1646EF9C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</a:t>
            </a:r>
            <a:r>
              <a:rPr lang="ko-KR" altLang="en-US" dirty="0"/>
              <a:t>키스케줄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2B164-A09D-49A6-A0EF-F4098169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68811" y="2227728"/>
            <a:ext cx="5011269" cy="34065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1800" dirty="0"/>
              <a:t>Swap</a:t>
            </a:r>
            <a:r>
              <a:rPr lang="ko-KR" altLang="en-US" sz="1800" dirty="0"/>
              <a:t>을 이용하여 비트를 순환시킴</a:t>
            </a:r>
            <a:endParaRPr lang="en-US" altLang="ko-KR" sz="1800" dirty="0"/>
          </a:p>
          <a:p>
            <a:pPr marL="0" indent="0" algn="just">
              <a:buNone/>
            </a:pPr>
            <a:r>
              <a:rPr lang="en-US" altLang="ko-KR" sz="1400" dirty="0"/>
              <a:t>(61bit </a:t>
            </a:r>
            <a:r>
              <a:rPr lang="ko-KR" altLang="en-US" sz="1400" dirty="0"/>
              <a:t>왼쪽으로 순환 </a:t>
            </a:r>
            <a:r>
              <a:rPr lang="en-US" altLang="ko-KR" sz="1400" dirty="0"/>
              <a:t>= 19bit</a:t>
            </a:r>
            <a:r>
              <a:rPr lang="ko-KR" altLang="en-US" sz="1400" dirty="0"/>
              <a:t>오른쪽으로 순환</a:t>
            </a:r>
            <a:r>
              <a:rPr lang="en-US" altLang="ko-KR" sz="1400" dirty="0"/>
              <a:t>)</a:t>
            </a:r>
          </a:p>
          <a:p>
            <a:pPr marL="0" indent="0" algn="just">
              <a:buNone/>
            </a:pPr>
            <a:endParaRPr lang="en-US" altLang="ko-KR" sz="1400" dirty="0"/>
          </a:p>
          <a:p>
            <a:pPr marL="0" indent="0" algn="just">
              <a:buNone/>
            </a:pPr>
            <a:r>
              <a:rPr lang="en-US" altLang="ko-KR" sz="1400" dirty="0"/>
              <a:t>80bit</a:t>
            </a:r>
            <a:r>
              <a:rPr lang="ko-KR" altLang="en-US" sz="1400" dirty="0"/>
              <a:t>의 레지스터 순환 방식을 찾기 어려워 </a:t>
            </a:r>
            <a:r>
              <a:rPr lang="en-US" altLang="ko-KR" sz="1400" dirty="0"/>
              <a:t>4bit </a:t>
            </a:r>
            <a:r>
              <a:rPr lang="ko-KR" altLang="en-US" sz="1400" dirty="0"/>
              <a:t>레지스터로 우선 해본 다음 확장시키는 방식을 이용함</a:t>
            </a:r>
            <a:r>
              <a:rPr lang="en-US" altLang="ko-KR" sz="1400" dirty="0"/>
              <a:t>.</a:t>
            </a:r>
          </a:p>
          <a:p>
            <a:pPr marL="0" indent="0" algn="just">
              <a:buNone/>
            </a:pPr>
            <a:endParaRPr lang="en-US" altLang="ko-KR" sz="1400" dirty="0"/>
          </a:p>
          <a:p>
            <a:pPr marL="0" indent="0" algn="just">
              <a:buNone/>
            </a:pPr>
            <a:r>
              <a:rPr lang="en-US" altLang="ko-KR" sz="1400" dirty="0"/>
              <a:t>19bit</a:t>
            </a:r>
            <a:r>
              <a:rPr lang="ko-KR" altLang="en-US" sz="1400" dirty="0"/>
              <a:t> 의 순환방식을 찾기 어려워 </a:t>
            </a:r>
            <a:r>
              <a:rPr lang="en-US" altLang="ko-KR" sz="1400" dirty="0"/>
              <a:t>1bit</a:t>
            </a:r>
            <a:r>
              <a:rPr lang="ko-KR" altLang="en-US" sz="1400" dirty="0"/>
              <a:t>의 순환의 규칙을 찾아 </a:t>
            </a:r>
            <a:r>
              <a:rPr lang="en-US" altLang="ko-KR" sz="1400" dirty="0"/>
              <a:t>19</a:t>
            </a:r>
            <a:r>
              <a:rPr lang="ko-KR" altLang="en-US" sz="1400" dirty="0"/>
              <a:t>번 반복하는 방식을 이용하였음</a:t>
            </a:r>
            <a:r>
              <a:rPr lang="en-US" altLang="ko-KR" sz="1400" dirty="0"/>
              <a:t>.</a:t>
            </a:r>
          </a:p>
          <a:p>
            <a:pPr marL="0" indent="0" algn="just">
              <a:buNone/>
            </a:pP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/>
              <a:t>여러 방식을 해본 결과 차례대로 한 </a:t>
            </a:r>
            <a:r>
              <a:rPr lang="en-US" altLang="ko-KR" sz="1400" dirty="0"/>
              <a:t>bit</a:t>
            </a:r>
            <a:r>
              <a:rPr lang="ko-KR" altLang="en-US" sz="1400" dirty="0"/>
              <a:t>씩 결과에 맞춰 </a:t>
            </a:r>
            <a:r>
              <a:rPr lang="en-US" altLang="ko-KR" sz="1400" dirty="0"/>
              <a:t>Swap </a:t>
            </a:r>
            <a:r>
              <a:rPr lang="ko-KR" altLang="en-US" sz="1400" dirty="0"/>
              <a:t>하는 방식에서 규칙을 찾을 수 있었음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CCBD03-0F34-4D97-AEC0-E127D675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223683"/>
            <a:ext cx="9048750" cy="30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109AA9-D6F3-4CCC-87D5-D637BEF39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5" y="1676399"/>
            <a:ext cx="5680823" cy="32605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A59269-5864-4089-8ED8-4B25943686A5}"/>
              </a:ext>
            </a:extLst>
          </p:cNvPr>
          <p:cNvSpPr/>
          <p:nvPr/>
        </p:nvSpPr>
        <p:spPr>
          <a:xfrm>
            <a:off x="1947234" y="5099315"/>
            <a:ext cx="3130409" cy="108472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22E3F5-F0AF-44A2-A397-B4688AB04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558" y="5181879"/>
            <a:ext cx="28654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5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2FD690F-FA00-4A6A-BE2B-8618C039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54" y="2356036"/>
            <a:ext cx="4659295" cy="32127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7E5C103-550E-42DB-82BE-1646EF9C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</a:t>
            </a:r>
            <a:r>
              <a:rPr lang="ko-KR" altLang="en-US" dirty="0"/>
              <a:t>키스케줄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2B164-A09D-49A6-A0EF-F4098169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615" y="3254666"/>
            <a:ext cx="4987631" cy="14154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altLang="ko-KR" sz="1800" dirty="0"/>
              <a:t>4bit </a:t>
            </a:r>
            <a:r>
              <a:rPr lang="ko-KR" altLang="en-US" sz="1800" dirty="0"/>
              <a:t>레지스터를 오른쪽으로 </a:t>
            </a:r>
            <a:r>
              <a:rPr lang="en-US" altLang="ko-KR" sz="1800" dirty="0"/>
              <a:t>1bit </a:t>
            </a:r>
            <a:r>
              <a:rPr lang="ko-KR" altLang="en-US" sz="1800" dirty="0"/>
              <a:t>순환 방법 확장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80bit </a:t>
            </a:r>
            <a:r>
              <a:rPr lang="ko-KR" altLang="en-US" sz="1800" dirty="0"/>
              <a:t>레지스터를 오른쪽으로 </a:t>
            </a:r>
            <a:r>
              <a:rPr lang="en-US" altLang="ko-KR" sz="1800" dirty="0"/>
              <a:t>19bit</a:t>
            </a:r>
            <a:r>
              <a:rPr lang="ko-KR" altLang="en-US" sz="1800" dirty="0"/>
              <a:t> 순환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CCBD03-0F34-4D97-AEC0-E127D6754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223683"/>
            <a:ext cx="9048750" cy="304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9333F8-FF28-4827-A2AC-D2CEB26498E4}"/>
              </a:ext>
            </a:extLst>
          </p:cNvPr>
          <p:cNvSpPr/>
          <p:nvPr/>
        </p:nvSpPr>
        <p:spPr>
          <a:xfrm>
            <a:off x="1577788" y="3039034"/>
            <a:ext cx="4052047" cy="11385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214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530</Words>
  <Application>Microsoft Office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CryptoCraft 테마</vt:lpstr>
      <vt:lpstr>제목 테마</vt:lpstr>
      <vt:lpstr>경량암호 PRESENT https://youtu.be/Av7KyR0MM0k</vt:lpstr>
      <vt:lpstr>PowerPoint 프레젠테이션</vt:lpstr>
      <vt:lpstr>PRESENT 내부구조</vt:lpstr>
      <vt:lpstr>PRESENT_PLayer</vt:lpstr>
      <vt:lpstr>PRESENT 내부구조</vt:lpstr>
      <vt:lpstr>PRESENT_키스케줄</vt:lpstr>
      <vt:lpstr>PRESENT_키스케줄</vt:lpstr>
      <vt:lpstr>PRESENT 키스케줄 구현</vt:lpstr>
      <vt:lpstr>PRESENT 키스케줄 구현</vt:lpstr>
      <vt:lpstr>PRESENT 키스케줄 구현</vt:lpstr>
      <vt:lpstr>PRESENT 키스케줄 구현</vt:lpstr>
      <vt:lpstr>PRESENT 동작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 경주</cp:lastModifiedBy>
  <cp:revision>40</cp:revision>
  <dcterms:created xsi:type="dcterms:W3CDTF">2019-03-05T04:29:07Z</dcterms:created>
  <dcterms:modified xsi:type="dcterms:W3CDTF">2021-01-10T12:36:23Z</dcterms:modified>
</cp:coreProperties>
</file>