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75" r:id="rId4"/>
    <p:sldId id="280" r:id="rId5"/>
    <p:sldId id="284" r:id="rId6"/>
    <p:sldId id="281" r:id="rId7"/>
    <p:sldId id="285" r:id="rId8"/>
    <p:sldId id="286" r:id="rId9"/>
    <p:sldId id="287" r:id="rId10"/>
    <p:sldId id="282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tOWMSOIagI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해시 함수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https://youtu.be/wtOWMSOIagI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해시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SHA-1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SHA-1 </a:t>
            </a:r>
            <a:r>
              <a:rPr lang="ko-KR" altLang="en-US" dirty="0"/>
              <a:t>구현 코드 분석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임의의 메시지</a:t>
            </a:r>
            <a:r>
              <a:rPr lang="en-US" altLang="ko-KR" dirty="0"/>
              <a:t>(</a:t>
            </a:r>
            <a:r>
              <a:rPr lang="ko-KR" altLang="en-US" dirty="0"/>
              <a:t>키</a:t>
            </a:r>
            <a:r>
              <a:rPr lang="en-US" altLang="ko-KR" dirty="0"/>
              <a:t>)</a:t>
            </a:r>
            <a:r>
              <a:rPr lang="ko-KR" altLang="en-US" dirty="0"/>
              <a:t>를 고정된 길이의 출력 값</a:t>
            </a:r>
            <a:r>
              <a:rPr lang="en-US" altLang="ko-KR" dirty="0"/>
              <a:t>(</a:t>
            </a:r>
            <a:r>
              <a:rPr lang="ko-KR" altLang="en-US" dirty="0"/>
              <a:t>해시 값</a:t>
            </a:r>
            <a:r>
              <a:rPr lang="en-US" altLang="ko-KR" dirty="0"/>
              <a:t>)</a:t>
            </a:r>
            <a:r>
              <a:rPr lang="ko-KR" altLang="en-US" dirty="0"/>
              <a:t>으로 바꾸는 함수</a:t>
            </a:r>
            <a:endParaRPr lang="en-US" altLang="ko-KR" dirty="0"/>
          </a:p>
          <a:p>
            <a:pPr lvl="1"/>
            <a:r>
              <a:rPr lang="ko-KR" altLang="en-US" dirty="0"/>
              <a:t>키 </a:t>
            </a:r>
            <a:r>
              <a:rPr lang="en-US" altLang="ko-KR" dirty="0"/>
              <a:t>: </a:t>
            </a:r>
            <a:r>
              <a:rPr lang="ko-KR" altLang="en-US" dirty="0"/>
              <a:t>매핑 전 원래의 데이터 값</a:t>
            </a:r>
            <a:endParaRPr lang="en-US" altLang="ko-KR" dirty="0"/>
          </a:p>
          <a:p>
            <a:pPr lvl="1"/>
            <a:r>
              <a:rPr lang="ko-KR" altLang="en-US" dirty="0"/>
              <a:t>해시 값 </a:t>
            </a:r>
            <a:r>
              <a:rPr lang="en-US" altLang="ko-KR" dirty="0"/>
              <a:t>: </a:t>
            </a:r>
            <a:r>
              <a:rPr lang="ko-KR" altLang="en-US" dirty="0"/>
              <a:t>매핑 후의 데이터 값</a:t>
            </a:r>
            <a:endParaRPr lang="en-US" altLang="ko-KR" dirty="0"/>
          </a:p>
          <a:p>
            <a:pPr lvl="1"/>
            <a:r>
              <a:rPr lang="ko-KR" altLang="en-US" dirty="0" err="1"/>
              <a:t>해싱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매핑하는 과정</a:t>
            </a:r>
            <a:endParaRPr lang="en-US" altLang="ko-KR" dirty="0"/>
          </a:p>
          <a:p>
            <a:r>
              <a:rPr lang="ko-KR" altLang="en-US" dirty="0"/>
              <a:t>해시 함수의 목표</a:t>
            </a:r>
            <a:endParaRPr lang="en-US" altLang="ko-KR" dirty="0"/>
          </a:p>
          <a:p>
            <a:pPr lvl="1"/>
            <a:r>
              <a:rPr lang="ko-KR" altLang="en-US" dirty="0"/>
              <a:t>복호화 키 없이 암호화된 데이터로부터 기존의 데이터로 복호화 시킬 수 없게 만드는 것</a:t>
            </a:r>
            <a:endParaRPr lang="en-US" altLang="ko-KR" dirty="0"/>
          </a:p>
        </p:txBody>
      </p:sp>
      <p:pic>
        <p:nvPicPr>
          <p:cNvPr id="1026" name="Picture 2" descr="hash">
            <a:extLst>
              <a:ext uri="{FF2B5EF4-FFF2-40B4-BE49-F238E27FC236}">
                <a16:creationId xmlns:a16="http://schemas.microsoft.com/office/drawing/2014/main" id="{477FD787-D60B-D510-9174-77AF52BD7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83" y="3929140"/>
            <a:ext cx="7917510" cy="292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해시함수와 암호화의 차이점</a:t>
            </a:r>
            <a:endParaRPr lang="en-US" altLang="ko-KR" b="1" dirty="0"/>
          </a:p>
          <a:p>
            <a:r>
              <a:rPr lang="ko-KR" altLang="en-US" dirty="0"/>
              <a:t>암호화</a:t>
            </a:r>
            <a:r>
              <a:rPr lang="en-US" altLang="ko-KR" dirty="0"/>
              <a:t> – </a:t>
            </a:r>
            <a:r>
              <a:rPr lang="ko-KR" altLang="en-US" dirty="0"/>
              <a:t>통신 중점</a:t>
            </a:r>
            <a:endParaRPr lang="en-US" altLang="ko-KR" dirty="0"/>
          </a:p>
          <a:p>
            <a:pPr lvl="1"/>
            <a:r>
              <a:rPr lang="ko-KR" altLang="en-US" dirty="0"/>
              <a:t>양방향 암호화</a:t>
            </a:r>
            <a:r>
              <a:rPr lang="en-US" altLang="ko-KR" dirty="0"/>
              <a:t>, </a:t>
            </a:r>
            <a:r>
              <a:rPr lang="ko-KR" altLang="en-US" dirty="0"/>
              <a:t>복호화 가능</a:t>
            </a:r>
            <a:endParaRPr lang="en-US" altLang="ko-KR" dirty="0"/>
          </a:p>
          <a:p>
            <a:r>
              <a:rPr lang="ko-KR" altLang="en-US" dirty="0"/>
              <a:t>해시 함수 </a:t>
            </a:r>
            <a:r>
              <a:rPr lang="en-US" altLang="ko-KR" dirty="0"/>
              <a:t>– </a:t>
            </a:r>
            <a:r>
              <a:rPr lang="ko-KR" altLang="en-US" dirty="0"/>
              <a:t>데이터 보안 중점</a:t>
            </a:r>
            <a:endParaRPr lang="en-US" altLang="ko-KR" dirty="0"/>
          </a:p>
          <a:p>
            <a:pPr lvl="1"/>
            <a:r>
              <a:rPr lang="ko-KR" altLang="en-US" dirty="0"/>
              <a:t>단방향 암호화</a:t>
            </a:r>
            <a:r>
              <a:rPr lang="en-US" altLang="ko-KR" dirty="0"/>
              <a:t>, </a:t>
            </a:r>
            <a:r>
              <a:rPr lang="ko-KR" altLang="en-US" dirty="0"/>
              <a:t>복호화 불가능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6" name="Picture 2" descr="encryption">
            <a:extLst>
              <a:ext uri="{FF2B5EF4-FFF2-40B4-BE49-F238E27FC236}">
                <a16:creationId xmlns:a16="http://schemas.microsoft.com/office/drawing/2014/main" id="{3D2A37C4-54A3-0A21-3749-D54F45F9D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73" y="3753740"/>
            <a:ext cx="9939454" cy="243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92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해시 함수의 목적</a:t>
            </a:r>
            <a:endParaRPr lang="en-US" altLang="ko-KR" b="1" dirty="0"/>
          </a:p>
          <a:p>
            <a:r>
              <a:rPr lang="en-US" altLang="ko-KR" dirty="0"/>
              <a:t>Fast Table Lookup(</a:t>
            </a:r>
            <a:r>
              <a:rPr lang="ko-KR" altLang="en-US" dirty="0"/>
              <a:t>해시 테이블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자료구조</a:t>
            </a:r>
            <a:r>
              <a:rPr lang="en-US" altLang="ko-KR" dirty="0"/>
              <a:t>, </a:t>
            </a:r>
            <a:r>
              <a:rPr lang="ko-KR" altLang="en-US" dirty="0"/>
              <a:t>데이터베이스 영역에서의 사용</a:t>
            </a:r>
            <a:endParaRPr lang="en-US" altLang="ko-KR" dirty="0"/>
          </a:p>
          <a:p>
            <a:pPr lvl="1"/>
            <a:r>
              <a:rPr lang="ko-KR" altLang="en-US" dirty="0" err="1"/>
              <a:t>해시값을</a:t>
            </a:r>
            <a:r>
              <a:rPr lang="ko-KR" altLang="en-US" dirty="0"/>
              <a:t> 주소로 하는 해시테이블 사용</a:t>
            </a:r>
            <a:endParaRPr lang="en-US" altLang="ko-KR" dirty="0"/>
          </a:p>
          <a:p>
            <a:pPr lvl="1"/>
            <a:r>
              <a:rPr lang="ko-KR" altLang="en-US" dirty="0"/>
              <a:t>빠른 </a:t>
            </a:r>
            <a:r>
              <a:rPr lang="en-US" altLang="ko-KR" dirty="0"/>
              <a:t>CRUD</a:t>
            </a:r>
            <a:r>
              <a:rPr lang="ko-KR" altLang="en-US" dirty="0"/>
              <a:t>를 위함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Message digests(</a:t>
            </a:r>
            <a:r>
              <a:rPr lang="ko-KR" altLang="en-US" dirty="0"/>
              <a:t>메시지 축약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임의 크기 메시지를 특정한 고정 크기 블록으로 만드는 과정</a:t>
            </a:r>
            <a:endParaRPr lang="en-US" altLang="ko-KR" dirty="0"/>
          </a:p>
          <a:p>
            <a:pPr lvl="1"/>
            <a:r>
              <a:rPr lang="ko-KR" altLang="en-US" dirty="0"/>
              <a:t>해시 값 비교를 통해 데이터 </a:t>
            </a:r>
            <a:r>
              <a:rPr lang="ko-KR" altLang="en-US" dirty="0" err="1"/>
              <a:t>블록간의</a:t>
            </a:r>
            <a:r>
              <a:rPr lang="ko-KR" altLang="en-US" dirty="0"/>
              <a:t> 빠른 비교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Encryption</a:t>
            </a:r>
          </a:p>
          <a:p>
            <a:pPr lvl="1"/>
            <a:r>
              <a:rPr lang="ko-KR" altLang="en-US" dirty="0"/>
              <a:t>접근 불가능한 데이터를 생성하기 위함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F5C8FA-98EA-97F3-06D7-742B293E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305" y="1466624"/>
            <a:ext cx="5206485" cy="19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5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해시 함수의 문제점</a:t>
            </a:r>
            <a:endParaRPr lang="en-US" altLang="ko-KR" b="1" dirty="0"/>
          </a:p>
          <a:p>
            <a:r>
              <a:rPr lang="en-US" altLang="ko-KR" dirty="0"/>
              <a:t>Recognizability(</a:t>
            </a:r>
            <a:r>
              <a:rPr lang="ko-KR" altLang="en-US" dirty="0"/>
              <a:t>인식 가능성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메시지가 같으면 같은 해시 값이 도출됨</a:t>
            </a:r>
            <a:endParaRPr lang="en-US" altLang="ko-KR" dirty="0"/>
          </a:p>
          <a:p>
            <a:pPr lvl="1"/>
            <a:r>
              <a:rPr lang="ko-KR" altLang="en-US" dirty="0"/>
              <a:t>다른 사용자와 패스워드가 같을 경우 유출 가능</a:t>
            </a:r>
            <a:endParaRPr lang="en-US" altLang="ko-KR" dirty="0"/>
          </a:p>
          <a:p>
            <a:pPr lvl="1"/>
            <a:r>
              <a:rPr lang="ko-KR" altLang="en-US" dirty="0"/>
              <a:t>레인보우 테이블 공격에 취약함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Speed</a:t>
            </a:r>
          </a:p>
          <a:p>
            <a:pPr lvl="1"/>
            <a:r>
              <a:rPr lang="ko-KR" altLang="en-US" dirty="0"/>
              <a:t>해시 함수는 처리 속도가 빠름</a:t>
            </a:r>
            <a:endParaRPr lang="en-US" altLang="ko-KR" dirty="0"/>
          </a:p>
          <a:p>
            <a:pPr lvl="1"/>
            <a:r>
              <a:rPr lang="ko-KR" altLang="en-US" dirty="0" err="1"/>
              <a:t>브루트</a:t>
            </a:r>
            <a:r>
              <a:rPr lang="ko-KR" altLang="en-US" dirty="0"/>
              <a:t> 포스 공격에 취약</a:t>
            </a:r>
            <a:endParaRPr lang="en-US" altLang="ko-KR" dirty="0"/>
          </a:p>
        </p:txBody>
      </p:sp>
      <p:pic>
        <p:nvPicPr>
          <p:cNvPr id="2050" name="Picture 2" descr="시스템해킹 - 패스워드 크래킹 (2일차) : 네이버 블로그">
            <a:extLst>
              <a:ext uri="{FF2B5EF4-FFF2-40B4-BE49-F238E27FC236}">
                <a16:creationId xmlns:a16="http://schemas.microsoft.com/office/drawing/2014/main" id="{9B0A8423-EE92-A0D2-0001-5617B509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026" y="3207656"/>
            <a:ext cx="4920778" cy="290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67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해시 함수의 문제점 해결</a:t>
            </a:r>
            <a:endParaRPr lang="en-US" altLang="ko-KR" b="1" dirty="0"/>
          </a:p>
          <a:p>
            <a:r>
              <a:rPr lang="en-US" altLang="ko-KR" dirty="0"/>
              <a:t>Salting</a:t>
            </a:r>
          </a:p>
          <a:p>
            <a:pPr lvl="1"/>
            <a:r>
              <a:rPr lang="en-US" altLang="ko-KR" dirty="0"/>
              <a:t>Salt</a:t>
            </a:r>
            <a:r>
              <a:rPr lang="ko-KR" altLang="en-US" dirty="0"/>
              <a:t>를 이용해 레인보우 테이블 공격을 회피</a:t>
            </a:r>
            <a:endParaRPr lang="en-US" altLang="ko-KR" dirty="0"/>
          </a:p>
          <a:p>
            <a:pPr lvl="1"/>
            <a:r>
              <a:rPr lang="ko-KR" altLang="en-US" dirty="0"/>
              <a:t>패스워드에 </a:t>
            </a:r>
            <a:r>
              <a:rPr lang="en-US" altLang="ko-KR" dirty="0"/>
              <a:t>salt</a:t>
            </a:r>
            <a:r>
              <a:rPr lang="ko-KR" altLang="en-US" dirty="0"/>
              <a:t>를 추가하여 </a:t>
            </a:r>
            <a:r>
              <a:rPr lang="en-US" altLang="ko-KR" dirty="0"/>
              <a:t>Digest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ko-KR" altLang="en-US" dirty="0"/>
              <a:t>사용자마다 다른 </a:t>
            </a:r>
            <a:r>
              <a:rPr lang="en-US" altLang="ko-KR" dirty="0"/>
              <a:t>salt</a:t>
            </a:r>
            <a:r>
              <a:rPr lang="ko-KR" altLang="en-US" dirty="0"/>
              <a:t>를 사용하면 패스워드가 같더라도 </a:t>
            </a:r>
            <a:r>
              <a:rPr lang="en-US" altLang="ko-KR" dirty="0"/>
              <a:t>Digest</a:t>
            </a:r>
            <a:r>
              <a:rPr lang="ko-KR" altLang="en-US" dirty="0"/>
              <a:t>는 다르게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Salt</a:t>
            </a:r>
            <a:r>
              <a:rPr lang="ko-KR" altLang="en-US" dirty="0"/>
              <a:t>는 최소 </a:t>
            </a:r>
            <a:r>
              <a:rPr lang="en-US" altLang="ko-KR" dirty="0"/>
              <a:t>128</a:t>
            </a:r>
            <a:r>
              <a:rPr lang="ko-KR" altLang="en-US" dirty="0"/>
              <a:t>비트가 넘어야 안전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F8904B-5626-CAD9-1554-33A9BB256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98" y="4181708"/>
            <a:ext cx="8491203" cy="18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5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해시 함수의 문제점 해결</a:t>
            </a:r>
          </a:p>
          <a:p>
            <a:r>
              <a:rPr lang="en-US" altLang="ko-KR" dirty="0"/>
              <a:t>Key Stretching</a:t>
            </a:r>
          </a:p>
          <a:p>
            <a:pPr lvl="1"/>
            <a:r>
              <a:rPr lang="ko-KR" altLang="en-US" dirty="0"/>
              <a:t>해시를 여러 번 반복하여 시간을 늘림</a:t>
            </a:r>
            <a:endParaRPr lang="en-US" altLang="ko-KR" dirty="0"/>
          </a:p>
          <a:p>
            <a:pPr lvl="1"/>
            <a:r>
              <a:rPr lang="ko-KR" altLang="en-US" dirty="0" err="1"/>
              <a:t>브루트</a:t>
            </a:r>
            <a:r>
              <a:rPr lang="ko-KR" altLang="en-US" dirty="0"/>
              <a:t> 포스 공격에 대비하기 위함</a:t>
            </a:r>
            <a:endParaRPr lang="en-US" altLang="ko-KR" dirty="0"/>
          </a:p>
          <a:p>
            <a:pPr lvl="1"/>
            <a:r>
              <a:rPr lang="ko-KR" altLang="en-US" dirty="0"/>
              <a:t>다이제스트를 반복하여 생성하는 방식</a:t>
            </a:r>
            <a:endParaRPr lang="en-US" altLang="ko-KR" dirty="0"/>
          </a:p>
          <a:p>
            <a:pPr lvl="1"/>
            <a:r>
              <a:rPr lang="ko-KR" altLang="en-US" dirty="0"/>
              <a:t>짧고 예측하기 쉬운 패스워드를 추측하기 어렵게 만듦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194BB2-DA0F-56C8-AF25-295BF290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26" y="3851275"/>
            <a:ext cx="48291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4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SHA-1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SHA(Secure Hash Algorithm)</a:t>
            </a:r>
          </a:p>
          <a:p>
            <a:r>
              <a:rPr lang="en-US" altLang="ko-KR" dirty="0"/>
              <a:t>SHA </a:t>
            </a:r>
            <a:r>
              <a:rPr lang="ko-KR" altLang="en-US" dirty="0"/>
              <a:t>함수들 중 하나</a:t>
            </a:r>
            <a:r>
              <a:rPr lang="en-US" altLang="ko-KR" dirty="0"/>
              <a:t>, 1995</a:t>
            </a:r>
            <a:r>
              <a:rPr lang="ko-KR" altLang="en-US" dirty="0"/>
              <a:t>년 발표</a:t>
            </a:r>
            <a:endParaRPr lang="en-US" altLang="ko-KR" dirty="0"/>
          </a:p>
          <a:p>
            <a:r>
              <a:rPr lang="ko-KR" altLang="en-US" dirty="0"/>
              <a:t>최대 </a:t>
            </a:r>
            <a:r>
              <a:rPr lang="en-US" altLang="ko-KR" dirty="0"/>
              <a:t>2^64 bit</a:t>
            </a:r>
            <a:r>
              <a:rPr lang="ko-KR" altLang="en-US" dirty="0"/>
              <a:t>의 메시지 입력</a:t>
            </a:r>
            <a:endParaRPr lang="en-US" altLang="ko-KR" dirty="0"/>
          </a:p>
          <a:p>
            <a:r>
              <a:rPr lang="en-US" altLang="ko-KR" dirty="0"/>
              <a:t>160</a:t>
            </a:r>
            <a:r>
              <a:rPr lang="ko-KR" altLang="en-US" dirty="0"/>
              <a:t> </a:t>
            </a:r>
            <a:r>
              <a:rPr lang="en-US" altLang="ko-KR" dirty="0"/>
              <a:t>bit</a:t>
            </a:r>
            <a:r>
              <a:rPr lang="ko-KR" altLang="en-US" dirty="0"/>
              <a:t>의 해시 값 출력</a:t>
            </a:r>
            <a:endParaRPr lang="en-US" altLang="ko-KR" dirty="0"/>
          </a:p>
          <a:p>
            <a:r>
              <a:rPr lang="en-US" altLang="ko-KR" dirty="0"/>
              <a:t>512 bit</a:t>
            </a:r>
            <a:r>
              <a:rPr lang="ko-KR" altLang="en-US" dirty="0"/>
              <a:t> 입력 블록 단위로 패딩 처리</a:t>
            </a:r>
            <a:endParaRPr lang="en-US" altLang="ko-KR" dirty="0"/>
          </a:p>
          <a:p>
            <a:r>
              <a:rPr lang="ko-KR" altLang="en-US" dirty="0" err="1"/>
              <a:t>서명문</a:t>
            </a:r>
            <a:r>
              <a:rPr lang="ko-KR" altLang="en-US" dirty="0"/>
              <a:t> 생성을 위한 알고리즘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80CB66-BC55-4246-3F86-4516C072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41" y="1386700"/>
            <a:ext cx="44862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12733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296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CryptoCraft 테마</vt:lpstr>
      <vt:lpstr>제목 테마</vt:lpstr>
      <vt:lpstr>해시 함수</vt:lpstr>
      <vt:lpstr>PowerPoint 프레젠테이션</vt:lpstr>
      <vt:lpstr>해시 함수</vt:lpstr>
      <vt:lpstr>해시 함수</vt:lpstr>
      <vt:lpstr>해시 함수</vt:lpstr>
      <vt:lpstr>해시 함수</vt:lpstr>
      <vt:lpstr>해시 함수</vt:lpstr>
      <vt:lpstr>해시 함수</vt:lpstr>
      <vt:lpstr>SHA-1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67</cp:revision>
  <dcterms:created xsi:type="dcterms:W3CDTF">2019-03-05T04:29:07Z</dcterms:created>
  <dcterms:modified xsi:type="dcterms:W3CDTF">2023-01-02T02:49:16Z</dcterms:modified>
</cp:coreProperties>
</file>