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70" r:id="rId2"/>
  </p:sldMasterIdLst>
  <p:notesMasterIdLst>
    <p:notesMasterId r:id="rId21"/>
  </p:notesMasterIdLst>
  <p:handoutMasterIdLst>
    <p:handoutMasterId r:id="rId22"/>
  </p:handoutMasterIdLst>
  <p:sldIdLst>
    <p:sldId id="281" r:id="rId3"/>
    <p:sldId id="298" r:id="rId4"/>
    <p:sldId id="312" r:id="rId5"/>
    <p:sldId id="313" r:id="rId6"/>
    <p:sldId id="299" r:id="rId7"/>
    <p:sldId id="310" r:id="rId8"/>
    <p:sldId id="314" r:id="rId9"/>
    <p:sldId id="311" r:id="rId10"/>
    <p:sldId id="300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02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903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50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099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729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802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904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918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37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12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13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392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64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647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993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64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93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7586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392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BoqGSRB5W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논문 리뷰</a:t>
            </a:r>
            <a:br>
              <a:rPr lang="en-US" altLang="ko-KR" sz="48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</a:br>
            <a:r>
              <a:rPr lang="ko-KR" altLang="en-US" sz="36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저전력 블루투스</a:t>
            </a:r>
            <a:r>
              <a:rPr lang="en-US" altLang="ko-KR" sz="36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(BLE) </a:t>
            </a:r>
            <a:r>
              <a:rPr lang="ko-KR" altLang="en-US" sz="3600" dirty="0" err="1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비콘</a:t>
            </a:r>
            <a:r>
              <a:rPr lang="ko-KR" altLang="en-US" sz="36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보안 취약점 연구</a:t>
            </a:r>
            <a:endParaRPr lang="ko-KR" altLang="en-US" sz="4800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발표자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양유진</a:t>
            </a:r>
            <a:endParaRPr lang="en-US" altLang="ko-KR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링크</a:t>
            </a:r>
            <a:r>
              <a:rPr lang="en-US" altLang="ko-KR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en-US" altLang="ko-KR">
                <a:latin typeface="서울남산체 EB" panose="02020503020101020101" pitchFamily="18" charset="-127"/>
                <a:ea typeface="서울남산체 EB" panose="02020503020101020101" pitchFamily="18" charset="-127"/>
                <a:hlinkClick r:id="rId2"/>
              </a:rPr>
              <a:t>https://youtu.be/iBoqGSRB5WE</a:t>
            </a:r>
            <a:r>
              <a:rPr lang="en-US" altLang="ko-KR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0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비콘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(Beacon)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기술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3.2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국내외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비콘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활용 동향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3377E2-20F3-4653-B65C-23CA4D2C1CE7}"/>
              </a:ext>
            </a:extLst>
          </p:cNvPr>
          <p:cNvGrpSpPr/>
          <p:nvPr/>
        </p:nvGrpSpPr>
        <p:grpSpPr>
          <a:xfrm>
            <a:off x="1314299" y="1979800"/>
            <a:ext cx="9127387" cy="1104267"/>
            <a:chOff x="1336601" y="1790229"/>
            <a:chExt cx="9127387" cy="11042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DB8CF7-E5EB-446F-895A-F0A1AF155D05}"/>
                </a:ext>
              </a:extLst>
            </p:cNvPr>
            <p:cNvSpPr txBox="1"/>
            <p:nvPr/>
          </p:nvSpPr>
          <p:spPr>
            <a:xfrm>
              <a:off x="1336601" y="1790229"/>
              <a:ext cx="22174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1) BC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카드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,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롯데카드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7635E9-CB7B-432B-9277-F3D273FC28F8}"/>
                </a:ext>
              </a:extLst>
            </p:cNvPr>
            <p:cNvSpPr txBox="1"/>
            <p:nvPr/>
          </p:nvSpPr>
          <p:spPr>
            <a:xfrm>
              <a:off x="1728012" y="2094277"/>
              <a:ext cx="8735976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관광객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,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멤버십 대상의 </a:t>
              </a:r>
              <a:r>
                <a:rPr kumimoji="0" lang="ko-KR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비콘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 서비스 실시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6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국내 관광서비스질 향상과</a:t>
              </a:r>
              <a:r>
                <a:rPr lang="en-US" altLang="ko-KR" sz="16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 </a:t>
              </a:r>
              <a:r>
                <a:rPr lang="ko-KR" altLang="en-US" sz="16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외국 관광객의 국내 관광 서비스 만족도 향상에 이바지함</a:t>
              </a:r>
              <a:r>
                <a:rPr lang="en-US" altLang="ko-KR" sz="16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.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CA4B7C0-20B8-482E-832C-4F1348622197}"/>
              </a:ext>
            </a:extLst>
          </p:cNvPr>
          <p:cNvSpPr txBox="1"/>
          <p:nvPr/>
        </p:nvSpPr>
        <p:spPr>
          <a:xfrm>
            <a:off x="952484" y="1469613"/>
            <a:ext cx="2639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rPr>
              <a:t>3.2.1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rPr>
              <a:t>국내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rPr>
              <a:t>비콘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rPr>
              <a:t> 활용 동향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D80A43B-B2B1-4B3A-A8EC-4EB15D058282}"/>
              </a:ext>
            </a:extLst>
          </p:cNvPr>
          <p:cNvGrpSpPr/>
          <p:nvPr/>
        </p:nvGrpSpPr>
        <p:grpSpPr>
          <a:xfrm>
            <a:off x="1383311" y="3129110"/>
            <a:ext cx="9058375" cy="737671"/>
            <a:chOff x="1405613" y="1787493"/>
            <a:chExt cx="9058375" cy="7376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C7D338-55AC-4BF6-8AEB-9502E101AFC8}"/>
                </a:ext>
              </a:extLst>
            </p:cNvPr>
            <p:cNvSpPr txBox="1"/>
            <p:nvPr/>
          </p:nvSpPr>
          <p:spPr>
            <a:xfrm>
              <a:off x="1405613" y="1787493"/>
              <a:ext cx="36322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2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) 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이동통신사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(LGU+, 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SKTelecom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)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F2E45A-5CD6-405B-BA6D-EB0DA2F95B6C}"/>
                </a:ext>
              </a:extLst>
            </p:cNvPr>
            <p:cNvSpPr txBox="1"/>
            <p:nvPr/>
          </p:nvSpPr>
          <p:spPr>
            <a:xfrm>
              <a:off x="1728012" y="2094277"/>
              <a:ext cx="873597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6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실내 위치 정보 기반하여 모바일 앱으로 실시간 경기 정보</a:t>
              </a:r>
              <a:r>
                <a:rPr lang="en-US" altLang="ko-KR" sz="16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가이드 서비스 제공</a:t>
              </a:r>
              <a:endPara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1200DED-D4F8-4AD2-9A33-05170F2B1896}"/>
              </a:ext>
            </a:extLst>
          </p:cNvPr>
          <p:cNvGrpSpPr/>
          <p:nvPr/>
        </p:nvGrpSpPr>
        <p:grpSpPr>
          <a:xfrm>
            <a:off x="1314299" y="4683752"/>
            <a:ext cx="9127387" cy="734935"/>
            <a:chOff x="1336601" y="1790229"/>
            <a:chExt cx="9127387" cy="73493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0526EC-3281-42BA-8C1E-9815349DC64D}"/>
                </a:ext>
              </a:extLst>
            </p:cNvPr>
            <p:cNvSpPr txBox="1"/>
            <p:nvPr/>
          </p:nvSpPr>
          <p:spPr>
            <a:xfrm>
              <a:off x="1336601" y="1790229"/>
              <a:ext cx="22174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1) iBeacon (Apple)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EFB77E-5E8E-4F50-AB4F-19BCF8F59176}"/>
                </a:ext>
              </a:extLst>
            </p:cNvPr>
            <p:cNvSpPr txBox="1"/>
            <p:nvPr/>
          </p:nvSpPr>
          <p:spPr>
            <a:xfrm>
              <a:off x="1728012" y="2094277"/>
              <a:ext cx="873597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사용자의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iPhone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업그레이드 상태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,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보상판매 가능 유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·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무 에 관한 정보 제공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A097574-4C98-4EA8-BF9C-C4FE8CFA5EBD}"/>
              </a:ext>
            </a:extLst>
          </p:cNvPr>
          <p:cNvSpPr txBox="1"/>
          <p:nvPr/>
        </p:nvSpPr>
        <p:spPr>
          <a:xfrm>
            <a:off x="952484" y="4173565"/>
            <a:ext cx="2639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rPr>
              <a:t>3.2.2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rPr>
              <a:t>국외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rPr>
              <a:t>비콘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rPr>
              <a:t> 활용 동향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09FB647-0A88-4F92-AD22-8026844C7F7E}"/>
              </a:ext>
            </a:extLst>
          </p:cNvPr>
          <p:cNvGrpSpPr/>
          <p:nvPr/>
        </p:nvGrpSpPr>
        <p:grpSpPr>
          <a:xfrm>
            <a:off x="1314298" y="5555142"/>
            <a:ext cx="9127388" cy="734935"/>
            <a:chOff x="1336600" y="1790229"/>
            <a:chExt cx="9127388" cy="73493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33D305-18E1-454E-8438-B9DC758614E2}"/>
                </a:ext>
              </a:extLst>
            </p:cNvPr>
            <p:cNvSpPr txBox="1"/>
            <p:nvPr/>
          </p:nvSpPr>
          <p:spPr>
            <a:xfrm>
              <a:off x="1336600" y="1790229"/>
              <a:ext cx="37818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2) PayPal Beacon (PayPal)</a:t>
              </a:r>
              <a:endPara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495F1A-2646-47CA-8C7C-A652D19B4120}"/>
                </a:ext>
              </a:extLst>
            </p:cNvPr>
            <p:cNvSpPr txBox="1"/>
            <p:nvPr/>
          </p:nvSpPr>
          <p:spPr>
            <a:xfrm>
              <a:off x="1728012" y="2094277"/>
              <a:ext cx="873597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앱을 통해 소비자에게 정보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(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할인 정보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, 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매장 안내 등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)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 제공하거나 물품 대금 지불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613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비콘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(Beacon)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기술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3.3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기반 기술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저전력 블루투스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v4.0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B8CF7-E5EB-446F-895A-F0A1AF155D05}"/>
              </a:ext>
            </a:extLst>
          </p:cNvPr>
          <p:cNvSpPr txBox="1"/>
          <p:nvPr/>
        </p:nvSpPr>
        <p:spPr>
          <a:xfrm>
            <a:off x="1879187" y="1076426"/>
            <a:ext cx="8831766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블루투스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v4.0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LTE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와의 공존성이 높음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편의성 상승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대용량 데이터 전송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가능함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저전력 요소 추가 → 기기간 배터리 소모량 크게 감소함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8CB4222-B3ED-4200-915C-EED35071EDB9}"/>
              </a:ext>
            </a:extLst>
          </p:cNvPr>
          <p:cNvGrpSpPr/>
          <p:nvPr/>
        </p:nvGrpSpPr>
        <p:grpSpPr>
          <a:xfrm>
            <a:off x="4224425" y="2314022"/>
            <a:ext cx="3743150" cy="4386974"/>
            <a:chOff x="3498673" y="2432556"/>
            <a:chExt cx="3743150" cy="43869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936614-E725-4106-840D-4E0C11EED39A}"/>
                </a:ext>
              </a:extLst>
            </p:cNvPr>
            <p:cNvSpPr txBox="1"/>
            <p:nvPr/>
          </p:nvSpPr>
          <p:spPr>
            <a:xfrm>
              <a:off x="3594145" y="6480976"/>
              <a:ext cx="355220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(</a:t>
              </a:r>
              <a:r>
                <a:rPr lang="ko-KR" altLang="en-US" sz="16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그림 </a:t>
              </a:r>
              <a:r>
                <a:rPr lang="en-US" altLang="ko-KR" sz="16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5) </a:t>
              </a:r>
              <a:r>
                <a:rPr lang="ko-KR" altLang="en-US" sz="16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블루투스 버전 별 비교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FFEE8C-01EF-4392-8834-E3ADE4983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8673" y="2432556"/>
              <a:ext cx="3743150" cy="4012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695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비콘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(Beacon)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기술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3.4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비콘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동작원리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B8CF7-E5EB-446F-895A-F0A1AF155D05}"/>
              </a:ext>
            </a:extLst>
          </p:cNvPr>
          <p:cNvSpPr txBox="1"/>
          <p:nvPr/>
        </p:nvSpPr>
        <p:spPr>
          <a:xfrm>
            <a:off x="2339465" y="1308389"/>
            <a:ext cx="7845481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비콘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기기가 주기적으로 신호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(ID &amp; RSSI)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수신함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스마트폰 앱이 이 신호를 인식하면 클라우드 서버로 사용자 정보 전달함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전용 서버에서 사용자의 개별 정보를 활용하여 관련된 컨텐츠를 앱에 전송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사용자는 어플을 통해 인식할 수 있음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E1656EE-6899-4590-80BD-BC3B56CDF0EF}"/>
              </a:ext>
            </a:extLst>
          </p:cNvPr>
          <p:cNvGrpSpPr/>
          <p:nvPr/>
        </p:nvGrpSpPr>
        <p:grpSpPr>
          <a:xfrm>
            <a:off x="3191811" y="3208526"/>
            <a:ext cx="6027903" cy="3334425"/>
            <a:chOff x="3248255" y="3366571"/>
            <a:chExt cx="6027903" cy="333442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876A7DF-8DEF-4F3F-98E5-93C58F83ACDD}"/>
                </a:ext>
              </a:extLst>
            </p:cNvPr>
            <p:cNvGrpSpPr/>
            <p:nvPr/>
          </p:nvGrpSpPr>
          <p:grpSpPr>
            <a:xfrm>
              <a:off x="3248255" y="3601329"/>
              <a:ext cx="6027903" cy="3099667"/>
              <a:chOff x="3248255" y="3601329"/>
              <a:chExt cx="6027903" cy="309966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5897C52E-CDAC-45F1-BB24-C5798F825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8255" y="3601329"/>
                <a:ext cx="6027903" cy="265716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4F34B1-F629-45D8-BAFB-D9373ABD0549}"/>
                  </a:ext>
                </a:extLst>
              </p:cNvPr>
              <p:cNvSpPr txBox="1"/>
              <p:nvPr/>
            </p:nvSpPr>
            <p:spPr>
              <a:xfrm>
                <a:off x="4319897" y="6362442"/>
                <a:ext cx="35522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6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(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그림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6) BLE 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기반 </a:t>
                </a:r>
                <a:r>
                  <a:rPr lang="ko-KR" altLang="en-US" sz="1600" dirty="0" err="1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비콘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동작 흐름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7635E9-CB7B-432B-9277-F3D273FC28F8}"/>
                </a:ext>
              </a:extLst>
            </p:cNvPr>
            <p:cNvSpPr txBox="1"/>
            <p:nvPr/>
          </p:nvSpPr>
          <p:spPr>
            <a:xfrm>
              <a:off x="5487534" y="3366571"/>
              <a:ext cx="110404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B" panose="02020503020101020101" pitchFamily="18" charset="-127"/>
                  <a:ea typeface="서울남산체 B" panose="02020503020101020101" pitchFamily="18" charset="-127"/>
                </a:rPr>
                <a:t>순환구조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068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비콘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(Beacon)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기술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3.5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비콘의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취약점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B8CF7-E5EB-446F-895A-F0A1AF155D05}"/>
              </a:ext>
            </a:extLst>
          </p:cNvPr>
          <p:cNvSpPr txBox="1"/>
          <p:nvPr/>
        </p:nvSpPr>
        <p:spPr>
          <a:xfrm>
            <a:off x="1917974" y="1195802"/>
            <a:ext cx="837531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장시간 작동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장시간 취약점 노출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지속적인 주파수 교란 공격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해킹 가능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무결성 위배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전용 콘텐츠 서버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4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비콘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매니저로 개별 정보 송수신 될 때 제공되는 정보 왜곡 가능성 있음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지속적 주파수 송수신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지속적 개별정보 송수신 → 사용자 위치 노출 → 개인 사생활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침애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 우려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5AE866-F7BE-468D-B66B-CE745D3CDBDD}"/>
              </a:ext>
            </a:extLst>
          </p:cNvPr>
          <p:cNvGrpSpPr/>
          <p:nvPr/>
        </p:nvGrpSpPr>
        <p:grpSpPr>
          <a:xfrm>
            <a:off x="1770935" y="2843131"/>
            <a:ext cx="8170017" cy="1581202"/>
            <a:chOff x="604867" y="3059668"/>
            <a:chExt cx="8170017" cy="15812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EFCD1E-15DF-404F-85B5-C06B65783882}"/>
                </a:ext>
              </a:extLst>
            </p:cNvPr>
            <p:cNvSpPr txBox="1"/>
            <p:nvPr/>
          </p:nvSpPr>
          <p:spPr>
            <a:xfrm>
              <a:off x="604867" y="3059668"/>
              <a:ext cx="44285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&lt;</a:t>
              </a: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비콘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 서비스 동작원리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&gt;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37E6C8-FE80-44A4-8305-A86F16DC117F}"/>
                </a:ext>
              </a:extLst>
            </p:cNvPr>
            <p:cNvSpPr txBox="1"/>
            <p:nvPr/>
          </p:nvSpPr>
          <p:spPr>
            <a:xfrm>
              <a:off x="680367" y="3429000"/>
              <a:ext cx="8094517" cy="12118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600" dirty="0" err="1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스푸핑</a:t>
              </a:r>
              <a:r>
                <a:rPr lang="en-US" altLang="ko-KR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(spoofing): </a:t>
              </a:r>
              <a:r>
                <a:rPr lang="ko-KR" altLang="en-US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네트워크 상에서 통신 관련 정보</a:t>
              </a:r>
              <a:r>
                <a:rPr lang="en-US" altLang="ko-KR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(MAC</a:t>
              </a:r>
              <a:r>
                <a:rPr lang="ko-KR" altLang="en-US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주소</a:t>
              </a:r>
              <a:r>
                <a:rPr lang="en-US" altLang="ko-KR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, IP</a:t>
              </a:r>
              <a:r>
                <a:rPr lang="ko-KR" altLang="en-US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주소 등</a:t>
              </a:r>
              <a:r>
                <a:rPr lang="en-US" altLang="ko-KR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) </a:t>
              </a:r>
              <a:r>
                <a:rPr lang="ko-KR" altLang="en-US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변경 → 통신 흐름 왜곡</a:t>
              </a:r>
              <a:endPara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  <a:defRPr/>
              </a:pPr>
              <a:r>
                <a:rPr lang="ko-KR" altLang="en-US" sz="1600" dirty="0" err="1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클로닝</a:t>
              </a:r>
              <a:r>
                <a:rPr lang="en-US" altLang="ko-KR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(cloning): </a:t>
              </a:r>
              <a:r>
                <a:rPr lang="ko-KR" altLang="en-US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원본 시스템에서 부과한 세션 정보</a:t>
              </a:r>
              <a:r>
                <a:rPr lang="en-US" altLang="ko-KR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/</a:t>
              </a:r>
              <a:r>
                <a:rPr lang="ko-KR" altLang="en-US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개별정보 복사 → 원래 대상인척 속여 정보 탈취</a:t>
              </a:r>
              <a:endPara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블루투스 서비스 거부 </a:t>
              </a:r>
              <a:r>
                <a:rPr lang="ko-KR" altLang="en-US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공격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(BDOS):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지속적인 전파간섭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/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교란 신호 공격 </a:t>
              </a:r>
              <a:r>
                <a:rPr lang="ko-KR" altLang="en-US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→ 서비스 동작에 문제 발생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D39C6C-8DB2-4B54-93CF-C15696CE89D3}"/>
              </a:ext>
            </a:extLst>
          </p:cNvPr>
          <p:cNvGrpSpPr/>
          <p:nvPr/>
        </p:nvGrpSpPr>
        <p:grpSpPr>
          <a:xfrm>
            <a:off x="1770934" y="4593933"/>
            <a:ext cx="8170018" cy="1908215"/>
            <a:chOff x="604866" y="3059668"/>
            <a:chExt cx="8170018" cy="19082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EE4FE7-F69E-4AC8-896F-4324D2A042D8}"/>
                </a:ext>
              </a:extLst>
            </p:cNvPr>
            <p:cNvSpPr txBox="1"/>
            <p:nvPr/>
          </p:nvSpPr>
          <p:spPr>
            <a:xfrm>
              <a:off x="604866" y="3059668"/>
              <a:ext cx="48563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&lt;</a:t>
              </a: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비콘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 </a:t>
              </a:r>
              <a:r>
                <a:rPr lang="ko-KR" altLang="en-US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서비스 관련 어플리케이션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&gt;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9C8495-635A-4E5B-A0EE-99136248893F}"/>
                </a:ext>
              </a:extLst>
            </p:cNvPr>
            <p:cNvSpPr txBox="1"/>
            <p:nvPr/>
          </p:nvSpPr>
          <p:spPr>
            <a:xfrm>
              <a:off x="680367" y="3429000"/>
              <a:ext cx="8094517" cy="1538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사용자가 자동적으로 취약한 </a:t>
              </a:r>
              <a:r>
                <a:rPr lang="ko-KR" altLang="en-US" sz="1600" dirty="0" err="1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비콘</a:t>
              </a:r>
              <a:r>
                <a:rPr lang="ko-KR" altLang="en-US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 서버 또는 공격자의 </a:t>
              </a:r>
              <a:r>
                <a:rPr lang="ko-KR" altLang="en-US" sz="1600" dirty="0" err="1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비콘</a:t>
              </a:r>
              <a:r>
                <a:rPr lang="ko-KR" altLang="en-US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 서버에서 보내는 데이터를 받을 경우</a:t>
              </a:r>
              <a:r>
                <a:rPr lang="en-US" altLang="ko-KR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사용자 기기에 악성코드 전송 가능해짐</a:t>
              </a:r>
              <a:r>
                <a:rPr lang="en-US" altLang="ko-KR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. (</a:t>
              </a:r>
              <a:r>
                <a:rPr lang="ko-KR" altLang="en-US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악성코드 삽입</a:t>
              </a:r>
              <a:r>
                <a:rPr lang="en-US" altLang="ko-KR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 </a:t>
              </a:r>
              <a:r>
                <a:rPr lang="ko-KR" altLang="en-US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공격</a:t>
              </a:r>
              <a:r>
                <a:rPr lang="en-US" altLang="ko-KR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)</a:t>
              </a:r>
            </a:p>
            <a:p>
              <a:pPr marL="285750" marR="0" lvl="0" indent="-28575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피해자의 이동경로를 사전에 파악하고 악성 </a:t>
              </a:r>
              <a:r>
                <a:rPr lang="ko-KR" altLang="en-US" sz="1600" dirty="0" err="1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비콘을</a:t>
              </a:r>
              <a:r>
                <a:rPr lang="ko-KR" altLang="en-US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 이동 경로에 사전 설치한 경우 </a:t>
              </a:r>
              <a:r>
                <a:rPr lang="ko-KR" altLang="en-US" sz="1600" dirty="0" err="1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스마트카</a:t>
              </a:r>
              <a:r>
                <a:rPr lang="ko-KR" altLang="en-US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 내 통신기기에 악영향 미치는 동작 가능함</a:t>
              </a:r>
              <a:r>
                <a:rPr lang="en-US" altLang="ko-KR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.</a:t>
              </a:r>
              <a:endPara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92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대응 방안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4.1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컴플라이언스 및 관리적 측면의 대응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B8CF7-E5EB-446F-895A-F0A1AF155D05}"/>
              </a:ext>
            </a:extLst>
          </p:cNvPr>
          <p:cNvSpPr txBox="1"/>
          <p:nvPr/>
        </p:nvSpPr>
        <p:spPr>
          <a:xfrm>
            <a:off x="989746" y="2309463"/>
            <a:ext cx="10212507" cy="2239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사용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주체는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비콘을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활용하는 서비스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실내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측위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기술 활용 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비콘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활용에 대한 계획을 수립해야 함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marL="285750" marR="0" lvl="0" indent="-28575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수립한 계획을 통해 </a:t>
            </a: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비콘이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사용되는 목표에 대한 동작만 수행하도록 해야 함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marL="285750" marR="0" lvl="0" indent="-28575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비콘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정보를 전달할 때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해당 콘텐츠의 내용을 표시 하도록 규정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사용자가 사전에 알 수 있게 해야 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marL="285750" marR="0" lvl="0" indent="-28575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거짓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불필요한 내용을 표시할 경우 불법 행위로 간주할 수 있도록 제도적 마련이 필요함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76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대응 방안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4.2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어플리케이션 개선을 </a:t>
            </a:r>
            <a:r>
              <a:rPr lang="ko-KR" altLang="en-US" sz="24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통한 대응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B8CF7-E5EB-446F-895A-F0A1AF155D05}"/>
              </a:ext>
            </a:extLst>
          </p:cNvPr>
          <p:cNvSpPr txBox="1"/>
          <p:nvPr/>
        </p:nvSpPr>
        <p:spPr>
          <a:xfrm>
            <a:off x="1988037" y="2413337"/>
            <a:ext cx="82159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alert banner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 통해 </a:t>
            </a: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비콘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수신 여부 제어할 수 있게 해야 함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marL="285750" marR="0" lvl="0" indent="-28575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콘텐츠 제공 받은 후 콘텐츠 임시파일 삭제할 수 있게 해야 함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marL="285750" marR="0" lvl="0" indent="-28575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저용량 정보를 제공한 </a:t>
            </a: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비콘의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고유번호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정보 제공 받은 시점을 로그기록으로 남김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R="0" lvl="0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    →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사고 발생 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불법적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비콘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 활용 추적 가능케 해야 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78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대응 방안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4.3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물리적 측면의 대응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B8CF7-E5EB-446F-895A-F0A1AF155D05}"/>
              </a:ext>
            </a:extLst>
          </p:cNvPr>
          <p:cNvSpPr txBox="1"/>
          <p:nvPr/>
        </p:nvSpPr>
        <p:spPr>
          <a:xfrm>
            <a:off x="2726267" y="2274838"/>
            <a:ext cx="67394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블루투스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v4.0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상위 버전 활용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일부 대응 가능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블루투스 무선통신 인증 방식에 우수한 암호 알고리즘 적용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  <a:p>
            <a:pPr marL="285750" marR="0" lvl="0" indent="-28575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외부 주파수 방해로 주파수 내 채널에 영향 있을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,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   외부 주파수 차단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&amp;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잠깐 연결 끊고 자동 재 연결해주는 기능 개발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스푸핑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스니핑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 취약점에 물리적으로 대응 가능함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81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5.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결론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B8CF7-E5EB-446F-895A-F0A1AF155D05}"/>
              </a:ext>
            </a:extLst>
          </p:cNvPr>
          <p:cNvSpPr txBox="1"/>
          <p:nvPr/>
        </p:nvSpPr>
        <p:spPr>
          <a:xfrm>
            <a:off x="1500853" y="2690336"/>
            <a:ext cx="91902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더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많은 분야에 활용될 것으로 예상되는 </a:t>
            </a: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비콘의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취약점 개선이 필요하다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향후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비콘이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활용되는 분야를 세부적으로 나누고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분야 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비콘을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통한 공격 기법 및 기능적인 대응 방안과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비콘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개발 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적용해야하는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보안 모듈 개발 제안을 통해 기밀성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·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무결성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·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가용성을 상승시킬 수 있는 연구가 필요하다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8476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7F363F-CAD5-4060-8199-F4BDFB1EEF4E}"/>
              </a:ext>
            </a:extLst>
          </p:cNvPr>
          <p:cNvSpPr/>
          <p:nvPr/>
        </p:nvSpPr>
        <p:spPr>
          <a:xfrm>
            <a:off x="2534733" y="2756916"/>
            <a:ext cx="7702296" cy="134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서울남산체 EB" panose="02020503020101020101" pitchFamily="18" charset="-127"/>
              <a:ea typeface="서울남산체 EB" panose="02020503020101020101" pitchFamily="18" charset="-127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E01FEB-F256-4C9D-B2A8-BC59F9BC6453}"/>
              </a:ext>
            </a:extLst>
          </p:cNvPr>
          <p:cNvSpPr txBox="1">
            <a:spLocks/>
          </p:cNvSpPr>
          <p:nvPr/>
        </p:nvSpPr>
        <p:spPr>
          <a:xfrm>
            <a:off x="4096181" y="2913887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서론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B8CF7-E5EB-446F-895A-F0A1AF155D05}"/>
              </a:ext>
            </a:extLst>
          </p:cNvPr>
          <p:cNvSpPr txBox="1"/>
          <p:nvPr/>
        </p:nvSpPr>
        <p:spPr>
          <a:xfrm>
            <a:off x="502231" y="2586461"/>
            <a:ext cx="11368160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ICT(Information Communications Technologies)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환경 폭발적 성장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여러 분야에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IoT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 다양한 용도로 활용됨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블루투스 무선 통신 기술이 무선 통신 사업에 활용되고 있는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중요한 기술 中 하나임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marL="285750" marR="0" lvl="0" indent="-28575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블루투스 기반인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‘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비콘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’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은 기존의 블루투스 통신 기술 자체의 보안 취약점을 가짐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88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블루투스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(Bluetooth)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기술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2.1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블루투스 프로토콜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10FA450-E86A-4D36-BAF3-14E4F47B671F}"/>
              </a:ext>
            </a:extLst>
          </p:cNvPr>
          <p:cNvGrpSpPr/>
          <p:nvPr/>
        </p:nvGrpSpPr>
        <p:grpSpPr>
          <a:xfrm>
            <a:off x="1008359" y="1795761"/>
            <a:ext cx="9119414" cy="1039096"/>
            <a:chOff x="997558" y="1740107"/>
            <a:chExt cx="9119414" cy="10390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DB8CF7-E5EB-446F-895A-F0A1AF155D05}"/>
                </a:ext>
              </a:extLst>
            </p:cNvPr>
            <p:cNvSpPr txBox="1"/>
            <p:nvPr/>
          </p:nvSpPr>
          <p:spPr>
            <a:xfrm>
              <a:off x="997558" y="1740107"/>
              <a:ext cx="31772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1. </a:t>
              </a: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Host</a:t>
              </a:r>
              <a:r>
                <a:rPr lang="ko-KR" altLang="en-US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 </a:t>
              </a: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Controller</a:t>
              </a:r>
              <a:r>
                <a:rPr lang="ko-KR" altLang="en-US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 </a:t>
              </a: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Interface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7635E9-CB7B-432B-9277-F3D273FC28F8}"/>
                </a:ext>
              </a:extLst>
            </p:cNvPr>
            <p:cNvSpPr txBox="1"/>
            <p:nvPr/>
          </p:nvSpPr>
          <p:spPr>
            <a:xfrm>
              <a:off x="1051489" y="2132872"/>
              <a:ext cx="906548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Baseband,</a:t>
              </a: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 </a:t>
              </a:r>
              <a:r>
                <a:rPr lang="en-US" altLang="ko-KR" dirty="0" err="1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Linkmanager</a:t>
              </a:r>
              <a:r>
                <a:rPr lang="en-US" altLang="ko-KR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,</a:t>
              </a: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 </a:t>
              </a:r>
              <a:r>
                <a:rPr lang="en-US" altLang="ko-KR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Hardware</a:t>
              </a: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 등을 </a:t>
              </a:r>
              <a:r>
                <a:rPr lang="ko-KR" altLang="en-US" dirty="0" err="1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접근</a:t>
              </a:r>
              <a:r>
                <a:rPr lang="ko-KR" altLang="en-US" dirty="0" err="1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  <a:sym typeface="Wingdings" panose="05000000000000000000" pitchFamily="2" charset="2"/>
                </a:rPr>
                <a:t>제어하기</a:t>
              </a: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  <a:sym typeface="Wingdings" panose="05000000000000000000" pitchFamily="2" charset="2"/>
                </a:rPr>
                <a:t> 위한 표준화된 인터페이스</a:t>
              </a:r>
              <a:endPara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  <a:sym typeface="Wingdings" panose="05000000000000000000" pitchFamily="2" charset="2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  <a:sym typeface="Wingdings" panose="05000000000000000000" pitchFamily="2" charset="2"/>
                </a:rPr>
                <a:t>인터페이스 방법 통일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sym typeface="Wingdings" panose="05000000000000000000" pitchFamily="2" charset="2"/>
                </a:rPr>
                <a:t>→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  <a:sym typeface="Wingdings" panose="05000000000000000000" pitchFamily="2" charset="2"/>
                </a:rPr>
                <a:t>하드웨어에 따라 애플리케이션 따로 제작할 필요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  <a:sym typeface="Wingdings" panose="05000000000000000000" pitchFamily="2" charset="2"/>
                </a:rPr>
                <a:t>X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2E5B87-6039-467A-9B30-A4E6E5575240}"/>
              </a:ext>
            </a:extLst>
          </p:cNvPr>
          <p:cNvGrpSpPr/>
          <p:nvPr/>
        </p:nvGrpSpPr>
        <p:grpSpPr>
          <a:xfrm>
            <a:off x="1008359" y="3746973"/>
            <a:ext cx="9119414" cy="1039096"/>
            <a:chOff x="997558" y="2832577"/>
            <a:chExt cx="9119414" cy="10390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DAEDC5-8766-4538-ABAD-2B29372BAC96}"/>
                </a:ext>
              </a:extLst>
            </p:cNvPr>
            <p:cNvSpPr txBox="1"/>
            <p:nvPr/>
          </p:nvSpPr>
          <p:spPr>
            <a:xfrm>
              <a:off x="997558" y="2832577"/>
              <a:ext cx="31772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2. L2CAP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8F86BE-D955-40A0-AE84-03C954CCA17A}"/>
                </a:ext>
              </a:extLst>
            </p:cNvPr>
            <p:cNvSpPr txBox="1"/>
            <p:nvPr/>
          </p:nvSpPr>
          <p:spPr>
            <a:xfrm>
              <a:off x="1051489" y="3225342"/>
              <a:ext cx="906548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상위 계층 프로토콜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-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하위 계층 프로토콜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(HCI, Baseband)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중재</a:t>
              </a: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  <a:sym typeface="Wingdings" panose="05000000000000000000" pitchFamily="2" charset="2"/>
                </a:rPr>
                <a:t> 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조정함</a:t>
              </a:r>
              <a:endPara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프로토콜 멀티 </a:t>
              </a: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플랙싱</a:t>
              </a:r>
              <a:r>
                <a:rPr lang="en-US" altLang="ko-KR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, </a:t>
              </a: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분할</a:t>
              </a:r>
              <a:r>
                <a:rPr lang="en-US" altLang="ko-KR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, </a:t>
              </a: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재조합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30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블루투스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(Bluetooth)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기술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2.1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블루투스 프로토콜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F614B3-59DC-4BA5-A37F-E55F66A1E913}"/>
              </a:ext>
            </a:extLst>
          </p:cNvPr>
          <p:cNvGrpSpPr/>
          <p:nvPr/>
        </p:nvGrpSpPr>
        <p:grpSpPr>
          <a:xfrm>
            <a:off x="1016855" y="4559205"/>
            <a:ext cx="9119414" cy="1039096"/>
            <a:chOff x="462720" y="1334669"/>
            <a:chExt cx="9119414" cy="10390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DB8CF7-E5EB-446F-895A-F0A1AF155D05}"/>
                </a:ext>
              </a:extLst>
            </p:cNvPr>
            <p:cNvSpPr txBox="1"/>
            <p:nvPr/>
          </p:nvSpPr>
          <p:spPr>
            <a:xfrm>
              <a:off x="462720" y="1334669"/>
              <a:ext cx="31772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4. RFCOMM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7635E9-CB7B-432B-9277-F3D273FC28F8}"/>
                </a:ext>
              </a:extLst>
            </p:cNvPr>
            <p:cNvSpPr txBox="1"/>
            <p:nvPr/>
          </p:nvSpPr>
          <p:spPr>
            <a:xfrm>
              <a:off x="516651" y="1727434"/>
              <a:ext cx="906548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RS-232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시리얼 포트를 </a:t>
              </a: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에뮬레이션하는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 </a:t>
              </a: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역할함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동시에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60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개 포트를 열 수 있는 다중 에뮬레이션 지원함</a:t>
              </a:r>
              <a:endPara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CA3DB16-16C5-417E-93F2-B765960C8E1A}"/>
              </a:ext>
            </a:extLst>
          </p:cNvPr>
          <p:cNvGrpSpPr/>
          <p:nvPr/>
        </p:nvGrpSpPr>
        <p:grpSpPr>
          <a:xfrm>
            <a:off x="989890" y="1794318"/>
            <a:ext cx="9119414" cy="1039096"/>
            <a:chOff x="462720" y="3795647"/>
            <a:chExt cx="9119414" cy="10390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9B6DFE-AC8A-4A1D-B628-6E43DFBFC254}"/>
                </a:ext>
              </a:extLst>
            </p:cNvPr>
            <p:cNvSpPr txBox="1"/>
            <p:nvPr/>
          </p:nvSpPr>
          <p:spPr>
            <a:xfrm>
              <a:off x="462720" y="3795647"/>
              <a:ext cx="31772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3. SDP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0EA257-B980-405A-9441-1DF7454D5620}"/>
                </a:ext>
              </a:extLst>
            </p:cNvPr>
            <p:cNvSpPr txBox="1"/>
            <p:nvPr/>
          </p:nvSpPr>
          <p:spPr>
            <a:xfrm>
              <a:off x="516651" y="4188412"/>
              <a:ext cx="906548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연결된 블루투스 장치에서 정보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(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가능한 서비스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서비스 별 특징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)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교환하기 위한 프로토콜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서버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  <a:sym typeface="Wingdings" panose="05000000000000000000" pitchFamily="2" charset="2"/>
                </a:rPr>
                <a:t>  클라이언트 구조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9CA9120-DCD5-4976-83BF-24B4EE8510DD}"/>
              </a:ext>
            </a:extLst>
          </p:cNvPr>
          <p:cNvGrpSpPr/>
          <p:nvPr/>
        </p:nvGrpSpPr>
        <p:grpSpPr>
          <a:xfrm>
            <a:off x="3701312" y="3032166"/>
            <a:ext cx="1619955" cy="560264"/>
            <a:chOff x="1089378" y="5147733"/>
            <a:chExt cx="1619955" cy="56026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103B521-EB7D-4996-BCEB-5BF4A007E63C}"/>
                </a:ext>
              </a:extLst>
            </p:cNvPr>
            <p:cNvSpPr/>
            <p:nvPr/>
          </p:nvSpPr>
          <p:spPr>
            <a:xfrm>
              <a:off x="1089378" y="5147733"/>
              <a:ext cx="1619955" cy="5602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BADA14-2BA7-447F-974A-3920AC5C1F70}"/>
                </a:ext>
              </a:extLst>
            </p:cNvPr>
            <p:cNvSpPr txBox="1"/>
            <p:nvPr/>
          </p:nvSpPr>
          <p:spPr>
            <a:xfrm>
              <a:off x="1253004" y="5243199"/>
              <a:ext cx="12927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클라이언트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14092B7-CCFA-4EAD-A122-F8E39907F9AE}"/>
              </a:ext>
            </a:extLst>
          </p:cNvPr>
          <p:cNvSpPr txBox="1"/>
          <p:nvPr/>
        </p:nvSpPr>
        <p:spPr>
          <a:xfrm>
            <a:off x="6623170" y="2833414"/>
            <a:ext cx="708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요청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9A373C-99A9-460A-833F-3DB352255D00}"/>
              </a:ext>
            </a:extLst>
          </p:cNvPr>
          <p:cNvGrpSpPr/>
          <p:nvPr/>
        </p:nvGrpSpPr>
        <p:grpSpPr>
          <a:xfrm>
            <a:off x="8637476" y="3028846"/>
            <a:ext cx="1619955" cy="560264"/>
            <a:chOff x="6553201" y="5138769"/>
            <a:chExt cx="1619955" cy="56026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1B3D53A-B9EB-4CD8-A2AB-EB6CCCE6AA27}"/>
                </a:ext>
              </a:extLst>
            </p:cNvPr>
            <p:cNvSpPr/>
            <p:nvPr/>
          </p:nvSpPr>
          <p:spPr>
            <a:xfrm>
              <a:off x="6553201" y="5138769"/>
              <a:ext cx="1619955" cy="5602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9AFCA2-70F8-4B4A-95E8-B4BBC044F668}"/>
                </a:ext>
              </a:extLst>
            </p:cNvPr>
            <p:cNvSpPr txBox="1"/>
            <p:nvPr/>
          </p:nvSpPr>
          <p:spPr>
            <a:xfrm>
              <a:off x="6716827" y="5234235"/>
              <a:ext cx="12927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서 </a:t>
              </a: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버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2B658C-DA0F-47AC-B5C0-7E1C5D4C1F28}"/>
              </a:ext>
            </a:extLst>
          </p:cNvPr>
          <p:cNvCxnSpPr>
            <a:cxnSpLocks/>
          </p:cNvCxnSpPr>
          <p:nvPr/>
        </p:nvCxnSpPr>
        <p:spPr>
          <a:xfrm>
            <a:off x="5321267" y="3171910"/>
            <a:ext cx="33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9830F5-FD65-428F-9996-E24E6BD47CA5}"/>
              </a:ext>
            </a:extLst>
          </p:cNvPr>
          <p:cNvCxnSpPr>
            <a:cxnSpLocks/>
          </p:cNvCxnSpPr>
          <p:nvPr/>
        </p:nvCxnSpPr>
        <p:spPr>
          <a:xfrm flipH="1">
            <a:off x="5321267" y="3404934"/>
            <a:ext cx="33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C2BBE0-2BC0-4AD9-94C1-89C8F683F1FD}"/>
              </a:ext>
            </a:extLst>
          </p:cNvPr>
          <p:cNvSpPr txBox="1"/>
          <p:nvPr/>
        </p:nvSpPr>
        <p:spPr>
          <a:xfrm>
            <a:off x="6279196" y="3439979"/>
            <a:ext cx="1396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정보 전송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57F01AA-1E79-43CC-AFA7-B07263300B64}"/>
              </a:ext>
            </a:extLst>
          </p:cNvPr>
          <p:cNvGrpSpPr/>
          <p:nvPr/>
        </p:nvGrpSpPr>
        <p:grpSpPr>
          <a:xfrm>
            <a:off x="8478385" y="3624645"/>
            <a:ext cx="1972637" cy="1115670"/>
            <a:chOff x="8644563" y="4936473"/>
            <a:chExt cx="1972637" cy="111567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204BDD9-759D-475A-A739-6532467ADE89}"/>
                </a:ext>
              </a:extLst>
            </p:cNvPr>
            <p:cNvSpPr/>
            <p:nvPr/>
          </p:nvSpPr>
          <p:spPr>
            <a:xfrm>
              <a:off x="8644565" y="5115337"/>
              <a:ext cx="1972635" cy="9368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3F4998-F1A5-4E71-869B-ED522ED3D95A}"/>
                </a:ext>
              </a:extLst>
            </p:cNvPr>
            <p:cNvSpPr txBox="1"/>
            <p:nvPr/>
          </p:nvSpPr>
          <p:spPr>
            <a:xfrm>
              <a:off x="8935783" y="4936473"/>
              <a:ext cx="12927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Database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095909-9AA0-4487-B519-B576F67CFECC}"/>
                </a:ext>
              </a:extLst>
            </p:cNvPr>
            <p:cNvSpPr txBox="1"/>
            <p:nvPr/>
          </p:nvSpPr>
          <p:spPr>
            <a:xfrm>
              <a:off x="8822124" y="5245689"/>
              <a:ext cx="16199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가능한 서비스 목록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7ABFA9-DEE7-4ECB-9A51-23DBBDD62113}"/>
                </a:ext>
              </a:extLst>
            </p:cNvPr>
            <p:cNvSpPr txBox="1"/>
            <p:nvPr/>
          </p:nvSpPr>
          <p:spPr>
            <a:xfrm>
              <a:off x="8644563" y="5678086"/>
              <a:ext cx="19726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각 서비스 별 세부사항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48B121C-B838-4D32-BD03-213585FD7019}"/>
                </a:ext>
              </a:extLst>
            </p:cNvPr>
            <p:cNvCxnSpPr>
              <a:cxnSpLocks/>
            </p:cNvCxnSpPr>
            <p:nvPr/>
          </p:nvCxnSpPr>
          <p:spPr>
            <a:xfrm>
              <a:off x="8644563" y="5586398"/>
              <a:ext cx="197263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F7967B4-3E4F-4B21-BBA6-C2F9B29BE9D1}"/>
              </a:ext>
            </a:extLst>
          </p:cNvPr>
          <p:cNvCxnSpPr>
            <a:cxnSpLocks/>
          </p:cNvCxnSpPr>
          <p:nvPr/>
        </p:nvCxnSpPr>
        <p:spPr>
          <a:xfrm>
            <a:off x="6508979" y="3769005"/>
            <a:ext cx="432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49201BD-74F6-486B-9237-834C355911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61524" y="3171387"/>
            <a:ext cx="468000" cy="1728000"/>
          </a:xfrm>
          <a:prstGeom prst="bentConnector2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9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9E8CAFA-093F-4D09-A181-6A7370288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61" y="1976055"/>
            <a:ext cx="4649801" cy="276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블루투스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(Bluetooth)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기술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2.1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블루투스 프로토콜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57A12EE-47AF-4EA8-AD74-B65FAD7EAE45}"/>
              </a:ext>
            </a:extLst>
          </p:cNvPr>
          <p:cNvGrpSpPr/>
          <p:nvPr/>
        </p:nvGrpSpPr>
        <p:grpSpPr>
          <a:xfrm>
            <a:off x="520391" y="1443148"/>
            <a:ext cx="6503715" cy="4996343"/>
            <a:chOff x="2844142" y="1577372"/>
            <a:chExt cx="6503715" cy="499634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C18629B-9971-426D-99CD-E64FB08F1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4142" y="1577372"/>
              <a:ext cx="6503715" cy="460603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FFF768-3D8C-47A1-B601-AFF06AFABFEE}"/>
                </a:ext>
              </a:extLst>
            </p:cNvPr>
            <p:cNvSpPr txBox="1"/>
            <p:nvPr/>
          </p:nvSpPr>
          <p:spPr>
            <a:xfrm>
              <a:off x="4319896" y="6235161"/>
              <a:ext cx="355220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(</a:t>
              </a:r>
              <a:r>
                <a:rPr lang="ko-KR" altLang="en-US" sz="16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그림 </a:t>
              </a:r>
              <a:r>
                <a:rPr lang="en-US" altLang="ko-KR" sz="16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1) </a:t>
              </a:r>
              <a:r>
                <a:rPr lang="ko-KR" altLang="en-US" sz="16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블루투스 프로토콜 스택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02BAEC-7CE3-441B-A9AA-6A82EB316902}"/>
                </a:ext>
              </a:extLst>
            </p:cNvPr>
            <p:cNvSpPr txBox="1"/>
            <p:nvPr/>
          </p:nvSpPr>
          <p:spPr>
            <a:xfrm>
              <a:off x="7268891" y="2807599"/>
              <a:ext cx="3051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solidFill>
                    <a:prstClr val="black"/>
                  </a:solidFill>
                  <a:highlight>
                    <a:srgbClr val="FFFF00"/>
                  </a:highlight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1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1BFB2B-5133-4522-8D04-22977AE0C425}"/>
                </a:ext>
              </a:extLst>
            </p:cNvPr>
            <p:cNvSpPr txBox="1"/>
            <p:nvPr/>
          </p:nvSpPr>
          <p:spPr>
            <a:xfrm>
              <a:off x="5445841" y="3494390"/>
              <a:ext cx="3051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solidFill>
                    <a:prstClr val="black"/>
                  </a:solidFill>
                  <a:highlight>
                    <a:srgbClr val="FFFF00"/>
                  </a:highlight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2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085B44-FF5A-4618-8EF4-A9B36C4F50CB}"/>
                </a:ext>
              </a:extLst>
            </p:cNvPr>
            <p:cNvSpPr txBox="1"/>
            <p:nvPr/>
          </p:nvSpPr>
          <p:spPr>
            <a:xfrm>
              <a:off x="3936219" y="5775838"/>
              <a:ext cx="3051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solidFill>
                    <a:prstClr val="black"/>
                  </a:solidFill>
                  <a:highlight>
                    <a:srgbClr val="FFFF00"/>
                  </a:highlight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3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C5C772-F9BB-4528-9CC4-D4F8E3C7766A}"/>
                </a:ext>
              </a:extLst>
            </p:cNvPr>
            <p:cNvSpPr txBox="1"/>
            <p:nvPr/>
          </p:nvSpPr>
          <p:spPr>
            <a:xfrm>
              <a:off x="7015546" y="3994696"/>
              <a:ext cx="3051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dirty="0">
                  <a:solidFill>
                    <a:prstClr val="black"/>
                  </a:solidFill>
                  <a:highlight>
                    <a:srgbClr val="FFFF00"/>
                  </a:highlight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4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6E7F2A1-C657-479B-9604-A41A450E297F}"/>
              </a:ext>
            </a:extLst>
          </p:cNvPr>
          <p:cNvSpPr txBox="1"/>
          <p:nvPr/>
        </p:nvSpPr>
        <p:spPr>
          <a:xfrm>
            <a:off x="7609778" y="4613472"/>
            <a:ext cx="35522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출처</a:t>
            </a:r>
            <a:r>
              <a:rPr lang="en-US" altLang="ko-KR" sz="11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: https://neosla.tistory.com/49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63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블루투스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(Bluetooth)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기술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2.2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블루투스 보안 매니저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B8CF7-E5EB-446F-895A-F0A1AF155D05}"/>
              </a:ext>
            </a:extLst>
          </p:cNvPr>
          <p:cNvSpPr txBox="1"/>
          <p:nvPr/>
        </p:nvSpPr>
        <p:spPr>
          <a:xfrm>
            <a:off x="231212" y="1507741"/>
            <a:ext cx="2637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</a:rPr>
              <a:t>2.2.1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</a:rPr>
              <a:t>블루투스 보안 레벨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68D9A-3E15-4FD5-807D-B9CA44C47171}"/>
              </a:ext>
            </a:extLst>
          </p:cNvPr>
          <p:cNvSpPr txBox="1"/>
          <p:nvPr/>
        </p:nvSpPr>
        <p:spPr>
          <a:xfrm>
            <a:off x="231213" y="2076186"/>
            <a:ext cx="3114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1)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장치 신뢰 레벨 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C9708-A0CD-43E5-90CF-8277EFAABE5C}"/>
              </a:ext>
            </a:extLst>
          </p:cNvPr>
          <p:cNvSpPr txBox="1"/>
          <p:nvPr/>
        </p:nvSpPr>
        <p:spPr>
          <a:xfrm>
            <a:off x="995360" y="2359714"/>
            <a:ext cx="1022254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신뢰 장치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(Trusted Device):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인증된 장치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+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링크키 저장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+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디바이스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DB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‘Trusted’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 정의된 장치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비신뢰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장치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(Untrusted Device):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인증된 장치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+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링크키 저장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+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디바이스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DB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‘Trusted’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 정의되지 </a:t>
            </a:r>
            <a:r>
              <a:rPr kumimoji="0" lang="ko-KR" alt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않은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 장치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알려지지 않은 장치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(Unknown Device):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보안 관련 정보가 없는 장치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31BCFEF-13D1-49DD-82C1-7F9E67C778FF}"/>
              </a:ext>
            </a:extLst>
          </p:cNvPr>
          <p:cNvCxnSpPr>
            <a:cxnSpLocks/>
          </p:cNvCxnSpPr>
          <p:nvPr/>
        </p:nvCxnSpPr>
        <p:spPr>
          <a:xfrm flipH="1">
            <a:off x="1098289" y="2592152"/>
            <a:ext cx="1" cy="73800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620061-1517-4C66-AFC7-E7D0BAF57735}"/>
              </a:ext>
            </a:extLst>
          </p:cNvPr>
          <p:cNvSpPr txBox="1"/>
          <p:nvPr/>
        </p:nvSpPr>
        <p:spPr>
          <a:xfrm>
            <a:off x="231212" y="3608528"/>
            <a:ext cx="3114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2)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블루투스 보안 모드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A9986-C346-4ECA-AF12-715AC0B566F4}"/>
              </a:ext>
            </a:extLst>
          </p:cNvPr>
          <p:cNvSpPr txBox="1"/>
          <p:nvPr/>
        </p:nvSpPr>
        <p:spPr>
          <a:xfrm>
            <a:off x="995359" y="4001869"/>
            <a:ext cx="10784721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Security Mode1: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보안기능 제공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X /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블루투스 장치는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Promiscuous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상태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/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별도의 보안기능 없이 </a:t>
            </a:r>
            <a:r>
              <a:rPr lang="ko-KR" altLang="en-US" sz="16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연결</a:t>
            </a:r>
            <a:r>
              <a:rPr lang="ko-KR" altLang="ko-KR" sz="1600" kern="1200" dirty="0" err="1">
                <a:solidFill>
                  <a:srgbClr val="000000"/>
                </a:solidFill>
                <a:effectLst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  <a:sym typeface="Wingdings" panose="05000000000000000000" pitchFamily="2" charset="2"/>
              </a:rPr>
              <a:t></a:t>
            </a:r>
            <a:r>
              <a:rPr lang="ko-KR" altLang="en-US" sz="1600" kern="1200" dirty="0" err="1">
                <a:solidFill>
                  <a:srgbClr val="000000"/>
                </a:solidFill>
                <a:effectLst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  <a:sym typeface="Wingdings" panose="05000000000000000000" pitchFamily="2" charset="2"/>
              </a:rPr>
              <a:t>접근</a:t>
            </a:r>
            <a:r>
              <a:rPr lang="ko-KR" altLang="en-US" sz="1600" dirty="0">
                <a:solidFill>
                  <a:srgbClr val="00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  <a:sym typeface="Wingdings" panose="05000000000000000000" pitchFamily="2" charset="2"/>
              </a:rPr>
              <a:t> 가능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Security Mode2: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Service Level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보안 모드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/ L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MP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링크 연결 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~L2CAP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채널 연결 전에 동작함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/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보안 매니저가 특정 장치</a:t>
            </a:r>
            <a:r>
              <a:rPr lang="ko-KR" altLang="ko-KR" sz="1600" kern="1200" dirty="0">
                <a:solidFill>
                  <a:srgbClr val="000000"/>
                </a:solidFill>
                <a:effectLst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  <a:sym typeface="Wingdings" panose="05000000000000000000" pitchFamily="2" charset="2"/>
              </a:rPr>
              <a:t></a:t>
            </a:r>
            <a:r>
              <a:rPr lang="ko-KR" altLang="en-US" sz="1600" dirty="0">
                <a:solidFill>
                  <a:srgbClr val="00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  <a:sym typeface="Wingdings" panose="05000000000000000000" pitchFamily="2" charset="2"/>
              </a:rPr>
              <a:t>서비스</a:t>
            </a:r>
            <a:r>
              <a:rPr lang="ko-KR" altLang="en-US" sz="1600" kern="1200" dirty="0">
                <a:solidFill>
                  <a:srgbClr val="000000"/>
                </a:solidFill>
                <a:effectLst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  <a:sym typeface="Wingdings" panose="05000000000000000000" pitchFamily="2" charset="2"/>
              </a:rPr>
              <a:t> 접근 허용 여부 결정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Security Mode3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Link Level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보안 모드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/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물리적 링크가 완전히 설정되기 전에 동작함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/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모든 장치간 연결에 인증</a:t>
            </a:r>
            <a:r>
              <a:rPr lang="ko-KR" altLang="ko-KR" sz="1600" kern="1200" dirty="0">
                <a:solidFill>
                  <a:srgbClr val="000000"/>
                </a:solidFill>
                <a:effectLst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  <a:sym typeface="Wingdings" panose="05000000000000000000" pitchFamily="2" charset="2"/>
              </a:rPr>
              <a:t> </a:t>
            </a:r>
            <a:r>
              <a:rPr lang="ko-KR" altLang="en-US" sz="1600" kern="1200" dirty="0">
                <a:solidFill>
                  <a:srgbClr val="000000"/>
                </a:solidFill>
                <a:effectLst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  <a:sym typeface="Wingdings" panose="05000000000000000000" pitchFamily="2" charset="2"/>
              </a:rPr>
              <a:t>암호 적용</a:t>
            </a:r>
            <a:endParaRPr lang="en-US" altLang="ko-KR" sz="1600" kern="1200" dirty="0">
              <a:solidFill>
                <a:srgbClr val="000000"/>
              </a:solidFill>
              <a:effectLst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Security Mode4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Service Level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보안 모드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/ Mode2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보다 보안 기능 강화 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&amp; </a:t>
            </a:r>
            <a:r>
              <a:rPr lang="ko-KR" altLang="en-US" sz="16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페어링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단순화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B4A6977-2183-4B98-B51B-DF37CD6C539E}"/>
              </a:ext>
            </a:extLst>
          </p:cNvPr>
          <p:cNvCxnSpPr>
            <a:cxnSpLocks/>
          </p:cNvCxnSpPr>
          <p:nvPr/>
        </p:nvCxnSpPr>
        <p:spPr>
          <a:xfrm flipH="1">
            <a:off x="1098289" y="4234307"/>
            <a:ext cx="1" cy="145800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7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블루투스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(Bluetooth)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기술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2.2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블루투스 보안 매니저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B8CF7-E5EB-446F-895A-F0A1AF155D05}"/>
              </a:ext>
            </a:extLst>
          </p:cNvPr>
          <p:cNvSpPr txBox="1"/>
          <p:nvPr/>
        </p:nvSpPr>
        <p:spPr>
          <a:xfrm>
            <a:off x="974786" y="3220985"/>
            <a:ext cx="1222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rPr>
              <a:t>2.2.2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rPr>
              <a:t>인증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68D9A-3E15-4FD5-807D-B9CA44C47171}"/>
              </a:ext>
            </a:extLst>
          </p:cNvPr>
          <p:cNvSpPr txBox="1"/>
          <p:nvPr/>
        </p:nvSpPr>
        <p:spPr>
          <a:xfrm>
            <a:off x="1586117" y="3669580"/>
            <a:ext cx="79643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인증 절차는 요구자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(Claimant),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검증자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(Verifier)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로 구성된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Challenge-Response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형태임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723198-B517-4A19-9537-009F4FEF5372}"/>
              </a:ext>
            </a:extLst>
          </p:cNvPr>
          <p:cNvSpPr txBox="1"/>
          <p:nvPr/>
        </p:nvSpPr>
        <p:spPr>
          <a:xfrm>
            <a:off x="920740" y="5058416"/>
            <a:ext cx="1518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rPr>
              <a:t>2.2.3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rPr>
              <a:t>기밀성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0E6572-CCDE-480E-90E3-80AE6D2529CB}"/>
              </a:ext>
            </a:extLst>
          </p:cNvPr>
          <p:cNvSpPr txBox="1"/>
          <p:nvPr/>
        </p:nvSpPr>
        <p:spPr>
          <a:xfrm>
            <a:off x="1586117" y="5518418"/>
            <a:ext cx="79643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데이터 암호화 기능 제공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상호간 주고 받는 데이터 도청 방지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E3470-B59D-4F02-B22E-72037C328AEF}"/>
              </a:ext>
            </a:extLst>
          </p:cNvPr>
          <p:cNvSpPr txBox="1"/>
          <p:nvPr/>
        </p:nvSpPr>
        <p:spPr>
          <a:xfrm>
            <a:off x="6096002" y="3940673"/>
            <a:ext cx="488542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요구자가 검증자에게 자신을 증명하도록 시도함</a:t>
            </a:r>
            <a:endParaRPr lang="en-US" altLang="ko-KR" sz="16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검증자는 링크키를 이용하여 요구자의 증명을 검증함</a:t>
            </a:r>
            <a:endParaRPr lang="en-US" altLang="ko-KR" sz="16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B2F51C-5E85-4A5B-BCC4-E0727EC6CA10}"/>
              </a:ext>
            </a:extLst>
          </p:cNvPr>
          <p:cNvSpPr/>
          <p:nvPr/>
        </p:nvSpPr>
        <p:spPr>
          <a:xfrm>
            <a:off x="3684265" y="1906560"/>
            <a:ext cx="3603261" cy="106973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E97EF8-2152-4EB4-A5E0-4409629561DF}"/>
              </a:ext>
            </a:extLst>
          </p:cNvPr>
          <p:cNvSpPr/>
          <p:nvPr/>
        </p:nvSpPr>
        <p:spPr>
          <a:xfrm>
            <a:off x="3684266" y="1570072"/>
            <a:ext cx="1136106" cy="336488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115E02-0C61-4425-9AE1-8ECFD561921C}"/>
              </a:ext>
            </a:extLst>
          </p:cNvPr>
          <p:cNvSpPr txBox="1"/>
          <p:nvPr/>
        </p:nvSpPr>
        <p:spPr>
          <a:xfrm>
            <a:off x="3684266" y="2203128"/>
            <a:ext cx="36981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장치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서비스 관련 보안 정보 관리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프로토콜</a:t>
            </a:r>
            <a:r>
              <a:rPr lang="ko-KR" altLang="ko-KR" sz="1400" kern="1200" dirty="0">
                <a:solidFill>
                  <a:srgbClr val="000000"/>
                </a:solidFill>
                <a:effectLst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  <a:sym typeface="Wingdings" panose="05000000000000000000" pitchFamily="2" charset="2"/>
              </a:rPr>
              <a:t></a:t>
            </a:r>
            <a:r>
              <a:rPr lang="ko-KR" altLang="en-US" sz="1400" kern="1200" dirty="0">
                <a:solidFill>
                  <a:srgbClr val="000000"/>
                </a:solidFill>
                <a:effectLst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  <a:sym typeface="Wingdings" panose="05000000000000000000" pitchFamily="2" charset="2"/>
              </a:rPr>
              <a:t>응용 프로그램 보안 관련 질의응답</a:t>
            </a:r>
            <a:endParaRPr lang="en-US" altLang="ko-KR" sz="1400" kern="1200" dirty="0">
              <a:solidFill>
                <a:srgbClr val="000000"/>
              </a:solidFill>
              <a:effectLst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kern="1200" dirty="0">
                <a:solidFill>
                  <a:srgbClr val="000000"/>
                </a:solidFill>
                <a:effectLst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  <a:sym typeface="Wingdings" panose="05000000000000000000" pitchFamily="2" charset="2"/>
              </a:rPr>
              <a:t>인증 및 암호화 수행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FECACB-2078-4EDC-B0EF-C4CC250DA587}"/>
              </a:ext>
            </a:extLst>
          </p:cNvPr>
          <p:cNvSpPr txBox="1"/>
          <p:nvPr/>
        </p:nvSpPr>
        <p:spPr>
          <a:xfrm>
            <a:off x="618815" y="1571732"/>
            <a:ext cx="768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블루투스는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Link Level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에서 보안 매니저를 통해 보안 관련 처리를 담당함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485EA5-DDDA-436C-AB33-44E707319A53}"/>
              </a:ext>
            </a:extLst>
          </p:cNvPr>
          <p:cNvSpPr txBox="1"/>
          <p:nvPr/>
        </p:nvSpPr>
        <p:spPr>
          <a:xfrm>
            <a:off x="3319130" y="1902834"/>
            <a:ext cx="1797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주요 특징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]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6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블루투스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(Bluetooth)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기술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2.3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블루투스 취약점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E6412E4-0DB6-4995-A6DB-199B3FC6C481}"/>
              </a:ext>
            </a:extLst>
          </p:cNvPr>
          <p:cNvGrpSpPr/>
          <p:nvPr/>
        </p:nvGrpSpPr>
        <p:grpSpPr>
          <a:xfrm>
            <a:off x="687966" y="1518272"/>
            <a:ext cx="9119414" cy="1316095"/>
            <a:chOff x="462720" y="3795647"/>
            <a:chExt cx="9119414" cy="131609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7F0DCF-575F-4B14-9481-A6D29A624DAD}"/>
                </a:ext>
              </a:extLst>
            </p:cNvPr>
            <p:cNvSpPr txBox="1"/>
            <p:nvPr/>
          </p:nvSpPr>
          <p:spPr>
            <a:xfrm>
              <a:off x="462720" y="3795647"/>
              <a:ext cx="31772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1) Bluetooth Scanner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55AF05-8756-47E7-AFAA-594280933EFF}"/>
                </a:ext>
              </a:extLst>
            </p:cNvPr>
            <p:cNvSpPr txBox="1"/>
            <p:nvPr/>
          </p:nvSpPr>
          <p:spPr>
            <a:xfrm>
              <a:off x="516651" y="4188412"/>
              <a:ext cx="906548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블루투스 단말기 취약점 공격을 위해 주변지역의 블루투스 지원 단말기를 스캔하는 공격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지원 서비스 확인 단계</a:t>
              </a:r>
              <a:r>
                <a:rPr lang="en-US" altLang="ko-KR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(</a:t>
              </a:r>
              <a:r>
                <a:rPr lang="ko-KR" altLang="en-US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단말기 프로파일 탐색</a:t>
              </a:r>
              <a:r>
                <a:rPr lang="en-US" altLang="ko-KR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)</a:t>
              </a: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가 우선적으로 이뤄짐</a:t>
              </a:r>
              <a:endPara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검색 기능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제공 → 발견된 장치에 대한 정보 추출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5B06CA5-6B79-4CE3-B590-FE922FCE3458}"/>
              </a:ext>
            </a:extLst>
          </p:cNvPr>
          <p:cNvGrpSpPr/>
          <p:nvPr/>
        </p:nvGrpSpPr>
        <p:grpSpPr>
          <a:xfrm>
            <a:off x="687966" y="2834367"/>
            <a:ext cx="9119414" cy="762097"/>
            <a:chOff x="462720" y="3795647"/>
            <a:chExt cx="9119414" cy="7620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679A80-B7B3-48D0-B765-DD4FF617109C}"/>
                </a:ext>
              </a:extLst>
            </p:cNvPr>
            <p:cNvSpPr txBox="1"/>
            <p:nvPr/>
          </p:nvSpPr>
          <p:spPr>
            <a:xfrm>
              <a:off x="462720" y="3795647"/>
              <a:ext cx="31772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2) </a:t>
              </a: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Bluesnarfing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2BDD1E-629A-4362-A71A-840EDD46A53E}"/>
                </a:ext>
              </a:extLst>
            </p:cNvPr>
            <p:cNvSpPr txBox="1"/>
            <p:nvPr/>
          </p:nvSpPr>
          <p:spPr>
            <a:xfrm>
              <a:off x="516651" y="4188412"/>
              <a:ext cx="90654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펌웨어 취약점 이용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 → 장치내 저장된 데이터에 대한 접근 허용하는 공격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 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6EA5C5-D1BD-4AD8-924E-D1263BFF3CA1}"/>
              </a:ext>
            </a:extLst>
          </p:cNvPr>
          <p:cNvGrpSpPr/>
          <p:nvPr/>
        </p:nvGrpSpPr>
        <p:grpSpPr>
          <a:xfrm>
            <a:off x="687966" y="3651511"/>
            <a:ext cx="9119414" cy="762097"/>
            <a:chOff x="462720" y="3795647"/>
            <a:chExt cx="9119414" cy="7620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225BD5-EAB5-49C4-97CF-F776E1A0A06A}"/>
                </a:ext>
              </a:extLst>
            </p:cNvPr>
            <p:cNvSpPr txBox="1"/>
            <p:nvPr/>
          </p:nvSpPr>
          <p:spPr>
            <a:xfrm>
              <a:off x="462720" y="3795647"/>
              <a:ext cx="31772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3) Bluejacking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0AC0E5-C311-4D50-B279-433F5A659A16}"/>
                </a:ext>
              </a:extLst>
            </p:cNvPr>
            <p:cNvSpPr txBox="1"/>
            <p:nvPr/>
          </p:nvSpPr>
          <p:spPr>
            <a:xfrm>
              <a:off x="516651" y="4188412"/>
              <a:ext cx="90654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블루투스 지원 단말기에 스팸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피싱 공격을 시도하는 파일</a:t>
              </a:r>
              <a:r>
                <a:rPr lang="ko-KR" altLang="ko-KR" sz="1800" kern="1200" dirty="0">
                  <a:solidFill>
                    <a:srgbClr val="000000"/>
                  </a:solidFill>
                  <a:effectLst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  <a:sym typeface="Wingdings" panose="05000000000000000000" pitchFamily="2" charset="2"/>
                </a:rPr>
                <a:t></a:t>
              </a:r>
              <a:r>
                <a:rPr lang="ko-KR" altLang="en-US" sz="1800" kern="1200" dirty="0">
                  <a:solidFill>
                    <a:srgbClr val="000000"/>
                  </a:solidFill>
                  <a:effectLst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  <a:sym typeface="Wingdings" panose="05000000000000000000" pitchFamily="2" charset="2"/>
                </a:rPr>
                <a:t>메시지 전송하는 공격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E9AAA6-5B83-4406-BCE3-57604C5E26D8}"/>
              </a:ext>
            </a:extLst>
          </p:cNvPr>
          <p:cNvGrpSpPr/>
          <p:nvPr/>
        </p:nvGrpSpPr>
        <p:grpSpPr>
          <a:xfrm>
            <a:off x="687966" y="4437041"/>
            <a:ext cx="9119414" cy="762097"/>
            <a:chOff x="462720" y="3795647"/>
            <a:chExt cx="9119414" cy="7620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1757DD-95DF-4D5B-A727-C566FDC62F5E}"/>
                </a:ext>
              </a:extLst>
            </p:cNvPr>
            <p:cNvSpPr txBox="1"/>
            <p:nvPr/>
          </p:nvSpPr>
          <p:spPr>
            <a:xfrm>
              <a:off x="462720" y="3795647"/>
              <a:ext cx="31772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4) Bluebugging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09ADC8-979F-4C2C-A462-BB8DB2054BFA}"/>
                </a:ext>
              </a:extLst>
            </p:cNvPr>
            <p:cNvSpPr txBox="1"/>
            <p:nvPr/>
          </p:nvSpPr>
          <p:spPr>
            <a:xfrm>
              <a:off x="516651" y="4188412"/>
              <a:ext cx="90654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펌웨어 취약점 이용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 → 장치 접근 권한 획득하는 공격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 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803883-7C96-49B4-873A-2C9325D213D9}"/>
              </a:ext>
            </a:extLst>
          </p:cNvPr>
          <p:cNvGrpSpPr/>
          <p:nvPr/>
        </p:nvGrpSpPr>
        <p:grpSpPr>
          <a:xfrm>
            <a:off x="687966" y="5217394"/>
            <a:ext cx="11173355" cy="762097"/>
            <a:chOff x="462720" y="3795647"/>
            <a:chExt cx="11173355" cy="76209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F4DA5B-3A88-49E7-8DF7-EA99823FF488}"/>
                </a:ext>
              </a:extLst>
            </p:cNvPr>
            <p:cNvSpPr txBox="1"/>
            <p:nvPr/>
          </p:nvSpPr>
          <p:spPr>
            <a:xfrm>
              <a:off x="462720" y="3795647"/>
              <a:ext cx="31772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5) Denial of Service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C398FF-9B92-4F2E-9078-94A4379A0564}"/>
                </a:ext>
              </a:extLst>
            </p:cNvPr>
            <p:cNvSpPr txBox="1"/>
            <p:nvPr/>
          </p:nvSpPr>
          <p:spPr>
            <a:xfrm>
              <a:off x="516651" y="4188412"/>
              <a:ext cx="111194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블루투스 지원 단말기에 지속적으로 데이터 전송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 → 배터리 소모</a:t>
              </a:r>
              <a:r>
                <a:rPr lang="en-US" altLang="ko-KR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or</a:t>
              </a: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단말기 재부팅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→ 정상적인 사용 방해하는 공격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rPr>
                <a:t> 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34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3F2914AC-12E4-4726-9DA8-B574E8027093}"/>
              </a:ext>
            </a:extLst>
          </p:cNvPr>
          <p:cNvSpPr/>
          <p:nvPr/>
        </p:nvSpPr>
        <p:spPr>
          <a:xfrm>
            <a:off x="4146674" y="4157670"/>
            <a:ext cx="3476938" cy="569343"/>
          </a:xfrm>
          <a:prstGeom prst="wedgeRoundRectCallout">
            <a:avLst>
              <a:gd name="adj1" fmla="val -45023"/>
              <a:gd name="adj2" fmla="val 91928"/>
              <a:gd name="adj3" fmla="val 16667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비콘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(Beacon)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기술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3.1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블루투스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v4.0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기반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비콘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특징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B8CF7-E5EB-446F-895A-F0A1AF155D05}"/>
              </a:ext>
            </a:extLst>
          </p:cNvPr>
          <p:cNvSpPr txBox="1"/>
          <p:nvPr/>
        </p:nvSpPr>
        <p:spPr>
          <a:xfrm>
            <a:off x="750005" y="1136126"/>
            <a:ext cx="7712509" cy="4212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arenR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소량의 패킷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(168bits=21bytes)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주기적 신호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페어링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불필요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  <a:p>
            <a:pPr marL="342900" indent="-342900">
              <a:lnSpc>
                <a:spcPct val="150000"/>
              </a:lnSpc>
              <a:buFontTx/>
              <a:buAutoNum type="arabicParenR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저전력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(3V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코인전지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, 200~300ms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주기기준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약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2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도달거리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최대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50m,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안정권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20~30m</a:t>
            </a: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Ios7, Android 4.3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이상 지원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블루투스 켜져 있어야 신호 수신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O</a:t>
            </a: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저비용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소형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설치보단 </a:t>
            </a:r>
            <a:r>
              <a:rPr lang="ko-KR" altLang="en-US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부착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개념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UUID + Major + Minor + RSSI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DFB84-70C9-4F68-ACBB-7D5C93AC7998}"/>
              </a:ext>
            </a:extLst>
          </p:cNvPr>
          <p:cNvSpPr txBox="1"/>
          <p:nvPr/>
        </p:nvSpPr>
        <p:spPr>
          <a:xfrm>
            <a:off x="1126792" y="5214551"/>
            <a:ext cx="9233534" cy="1358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- UUID(</a:t>
            </a:r>
            <a:r>
              <a:rPr lang="en-US" altLang="ko-KR" sz="1400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U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niversally </a:t>
            </a:r>
            <a:r>
              <a:rPr lang="en-US" altLang="ko-KR" sz="1400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U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nique </a:t>
            </a:r>
            <a:r>
              <a:rPr lang="en-US" altLang="ko-KR" sz="1400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Id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entifier, 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범용 고유 식별자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): 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네트워크 상에서 고유성이 보장되는 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ID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만들기 위한 표준 규약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- Major: 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동일한 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UUID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가진 </a:t>
            </a:r>
            <a:r>
              <a:rPr lang="ko-KR" altLang="en-US" sz="14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비콘을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구분할 때 사용됨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- Minor: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동일한 </a:t>
            </a: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UUID, Major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가진 </a:t>
            </a:r>
            <a:r>
              <a:rPr lang="ko-KR" altLang="en-US" sz="14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비콘을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구분할 때 사용됨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- RSSI(Received Signal Strength Indicator): 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수신되는 신호 강도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2391A6D9-61F2-4D23-ABC1-8E64A59A80B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872443" y="5754551"/>
            <a:ext cx="12700" cy="324000"/>
          </a:xfrm>
          <a:prstGeom prst="bentConnector3">
            <a:avLst>
              <a:gd name="adj1" fmla="val 180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E828DF-18C9-4874-B9F7-F8C72C4D6ABB}"/>
              </a:ext>
            </a:extLst>
          </p:cNvPr>
          <p:cNvSpPr txBox="1"/>
          <p:nvPr/>
        </p:nvSpPr>
        <p:spPr>
          <a:xfrm>
            <a:off x="5885143" y="5770775"/>
            <a:ext cx="2530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err="1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위치판별</a:t>
            </a:r>
            <a:r>
              <a:rPr lang="en-US" altLang="ko-KR" sz="1400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lang="ko-KR" altLang="en-US" sz="1400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지역</a:t>
            </a:r>
            <a:r>
              <a:rPr lang="en-US" altLang="ko-KR" sz="1400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세부 장소</a:t>
            </a:r>
            <a:r>
              <a:rPr lang="en-US" altLang="ko-KR" sz="1400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0CEE34-56A1-4A91-A832-0B9841942664}"/>
              </a:ext>
            </a:extLst>
          </p:cNvPr>
          <p:cNvSpPr txBox="1"/>
          <p:nvPr/>
        </p:nvSpPr>
        <p:spPr>
          <a:xfrm>
            <a:off x="4146674" y="4288452"/>
            <a:ext cx="347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보내는 신호는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비콘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송신기 </a:t>
            </a:r>
            <a:r>
              <a:rPr lang="en-US" altLang="ko-KR" sz="1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ID, RSSI</a:t>
            </a: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만 가짐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1995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1430</Words>
  <Application>Microsoft Office PowerPoint</Application>
  <PresentationFormat>와이드스크린</PresentationFormat>
  <Paragraphs>176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맑은 고딕</vt:lpstr>
      <vt:lpstr>서울남산체 B</vt:lpstr>
      <vt:lpstr>서울남산체 EB</vt:lpstr>
      <vt:lpstr>서울남산체 L</vt:lpstr>
      <vt:lpstr>서울남산체 M</vt:lpstr>
      <vt:lpstr>Arial</vt:lpstr>
      <vt:lpstr>제목 테마</vt:lpstr>
      <vt:lpstr>CryptoCraft 테마</vt:lpstr>
      <vt:lpstr>논문 리뷰 저전력 블루투스(BLE) 비콘 보안 취약점 연구</vt:lpstr>
      <vt:lpstr>1. 서론</vt:lpstr>
      <vt:lpstr>2. 블루투스(Bluetooth) 기술 2.1 블루투스 프로토콜</vt:lpstr>
      <vt:lpstr>2. 블루투스(Bluetooth) 기술 2.1 블루투스 프로토콜</vt:lpstr>
      <vt:lpstr>2. 블루투스(Bluetooth) 기술 2.1 블루투스 프로토콜</vt:lpstr>
      <vt:lpstr>2. 블루투스(Bluetooth) 기술 2.2 블루투스 보안 매니저</vt:lpstr>
      <vt:lpstr>2. 블루투스(Bluetooth) 기술 2.2 블루투스 보안 매니저</vt:lpstr>
      <vt:lpstr>2. 블루투스(Bluetooth) 기술 2.3 블루투스 취약점</vt:lpstr>
      <vt:lpstr>3. 비콘(Beacon) 기술 3.1 블루투스 v4.0기반 비콘 특징</vt:lpstr>
      <vt:lpstr>3. 비콘(Beacon) 기술 3.2 국내외 비콘 활용 동향</vt:lpstr>
      <vt:lpstr>3. 비콘(Beacon) 기술 3.3 기반 기술 – 저전력 블루투스v4.0</vt:lpstr>
      <vt:lpstr>3. 비콘(Beacon) 기술 3.4 비콘 동작원리</vt:lpstr>
      <vt:lpstr>3. 비콘(Beacon) 기술 3.5 비콘의 취약점</vt:lpstr>
      <vt:lpstr>4. 대응 방안 4.1 컴플라이언스 및 관리적 측면의 대응</vt:lpstr>
      <vt:lpstr>4. 대응 방안 4.2 어플리케이션 개선을 통한 대응</vt:lpstr>
      <vt:lpstr>4. 대응 방안 4.3 물리적 측면의 대응</vt:lpstr>
      <vt:lpstr>5.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양유진</cp:lastModifiedBy>
  <cp:revision>84</cp:revision>
  <dcterms:created xsi:type="dcterms:W3CDTF">2019-03-05T04:29:07Z</dcterms:created>
  <dcterms:modified xsi:type="dcterms:W3CDTF">2021-12-19T20:43:54Z</dcterms:modified>
</cp:coreProperties>
</file>