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8" r:id="rId4"/>
    <p:sldId id="276" r:id="rId5"/>
    <p:sldId id="293" r:id="rId6"/>
    <p:sldId id="288" r:id="rId7"/>
    <p:sldId id="306" r:id="rId8"/>
    <p:sldId id="296" r:id="rId9"/>
    <p:sldId id="295" r:id="rId10"/>
    <p:sldId id="301" r:id="rId11"/>
    <p:sldId id="302" r:id="rId12"/>
    <p:sldId id="303" r:id="rId13"/>
    <p:sldId id="304" r:id="rId14"/>
    <p:sldId id="305" r:id="rId15"/>
    <p:sldId id="297" r:id="rId16"/>
    <p:sldId id="289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803" autoAdjust="0"/>
    <p:restoredTop sz="96190" autoAdjust="0"/>
  </p:normalViewPr>
  <p:slideViewPr>
    <p:cSldViewPr snapToGrid="0">
      <p:cViewPr varScale="1">
        <p:scale>
          <a:sx n="100" d="100"/>
          <a:sy n="100" d="100"/>
        </p:scale>
        <p:origin x="1128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hyperlink" Target="https://youtu.be/b0IRl3Wr7ls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 b="1">
                <a:solidFill>
                  <a:srgbClr val="002060"/>
                </a:solidFill>
                <a:latin typeface="나눔스퀘어 Bold"/>
                <a:ea typeface="나눔스퀘어 Bold"/>
              </a:rPr>
              <a:t>Speedup and Password Recovery for Encrypted</a:t>
            </a:r>
            <a:endParaRPr lang="en-US" altLang="ko-KR" sz="3200" b="1">
              <a:solidFill>
                <a:srgbClr val="002060"/>
              </a:solidFill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en-US" altLang="ko-KR" sz="3200" b="1">
                <a:solidFill>
                  <a:srgbClr val="002060"/>
                </a:solidFill>
                <a:latin typeface="나눔스퀘어 Bold"/>
                <a:ea typeface="나눔스퀘어 Bold"/>
              </a:rPr>
              <a:t>WinRAR3</a:t>
            </a:r>
            <a:r>
              <a:rPr lang="ko-KR" altLang="en-US" sz="3200" b="1">
                <a:solidFill>
                  <a:srgbClr val="00206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3200" b="1">
                <a:solidFill>
                  <a:srgbClr val="002060"/>
                </a:solidFill>
                <a:latin typeface="나눔스퀘어 Bold"/>
                <a:ea typeface="나눔스퀘어 Bold"/>
              </a:rPr>
              <a:t>without Encrypting Filename</a:t>
            </a:r>
            <a:endParaRPr lang="en-US" altLang="ko-KR" sz="3200" b="1">
              <a:solidFill>
                <a:srgbClr val="002060"/>
              </a:solidFill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en-US" altLang="ko-KR" sz="3200" b="1">
                <a:solidFill>
                  <a:srgbClr val="002060"/>
                </a:solidFill>
                <a:latin typeface="나눔스퀘어 Bold"/>
                <a:ea typeface="나눔스퀘어 Bold"/>
              </a:rPr>
              <a:t>on GPUs (2020)</a:t>
            </a:r>
            <a:endParaRPr lang="en-US" altLang="ko-KR" sz="3200" b="1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6145" y="3918921"/>
            <a:ext cx="2562702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"/>
                <a:ea typeface="나눔스퀘어"/>
              </a:rPr>
              <a:t>융합보안학과 윤세영</a:t>
            </a:r>
            <a:endParaRPr lang="ko-KR" altLang="en-US" sz="2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2150" t="15980" r="22320" b="16690"/>
          <a:stretch>
            <a:fillRect/>
          </a:stretch>
        </p:blipFill>
        <p:spPr>
          <a:xfrm>
            <a:off x="954741" y="3455258"/>
            <a:ext cx="1353670" cy="17852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66145" y="4496242"/>
            <a:ext cx="8671114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"/>
                <a:ea typeface="나눔스퀘어"/>
              </a:rPr>
              <a:t>유투브 주소</a:t>
            </a:r>
            <a:r>
              <a:rPr lang="en-US" altLang="ko-KR" sz="2000">
                <a:solidFill>
                  <a:schemeClr val="bg1"/>
                </a:solidFill>
                <a:latin typeface="나눔스퀘어"/>
                <a:ea typeface="나눔스퀘어"/>
              </a:rPr>
              <a:t>:</a:t>
            </a:r>
            <a:r>
              <a:rPr lang="ko-KR" altLang="en-US" sz="200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"/>
                <a:ea typeface="나눔스퀘어"/>
                <a:hlinkClick r:id="rId4"/>
              </a:rPr>
              <a:t>https://youtu.be/b0IRl3Wr7ls</a:t>
            </a:r>
            <a:r>
              <a:rPr lang="ko-KR" altLang="en-US" sz="2000">
                <a:solidFill>
                  <a:schemeClr val="bg1"/>
                </a:solidFill>
                <a:latin typeface="나눔스퀘어"/>
                <a:ea typeface="나눔스퀘어"/>
              </a:rPr>
              <a:t>  </a:t>
            </a:r>
            <a:endParaRPr lang="ko-KR" altLang="en-US" sz="2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15223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A6A6A6"/>
                </a:solidFill>
                <a:latin typeface="나눔스퀘어"/>
                <a:ea typeface="나눔스퀘어"/>
              </a:rPr>
              <a:t>압축 파일의 접미사를 기반으로</a:t>
            </a:r>
            <a:r>
              <a:rPr lang="en-US" altLang="ko-KR" sz="1600">
                <a:solidFill>
                  <a:srgbClr val="A6A6A6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600">
                <a:solidFill>
                  <a:srgbClr val="A6A6A6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600">
                <a:latin typeface="나눔스퀘어"/>
                <a:ea typeface="나눔스퀘어"/>
              </a:rPr>
              <a:t>압축 해제 후 평문의 </a:t>
            </a:r>
            <a:r>
              <a:rPr lang="ko-KR" altLang="en-US" sz="1600">
                <a:solidFill>
                  <a:srgbClr val="A6A6A6"/>
                </a:solidFill>
                <a:latin typeface="나눔스퀘어"/>
                <a:ea typeface="나눔스퀘어"/>
              </a:rPr>
              <a:t>고정된</a:t>
            </a:r>
            <a:r>
              <a:rPr lang="ko-KR" altLang="en-US" sz="1600">
                <a:latin typeface="나눔스퀘어"/>
                <a:ea typeface="나눔스퀘어"/>
              </a:rPr>
              <a:t> 시작 필드를 결정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>
                <a:latin typeface="나눔스퀘어"/>
                <a:ea typeface="나눔스퀘어"/>
              </a:rPr>
              <a:t>(</a:t>
            </a:r>
            <a:r>
              <a:rPr lang="ko-KR" altLang="en-US" sz="1600">
                <a:latin typeface="나눔스퀘어"/>
                <a:ea typeface="나눔스퀘어"/>
              </a:rPr>
              <a:t>일반적인 파일의 접미사는 표 확인</a:t>
            </a:r>
            <a:r>
              <a:rPr lang="en-US" altLang="ko-KR" sz="1600">
                <a:latin typeface="나눔스퀘어"/>
                <a:ea typeface="나눔스퀘어"/>
              </a:rPr>
              <a:t>)</a:t>
            </a:r>
          </a:p>
          <a:p>
            <a:pPr>
              <a:lnSpc>
                <a:spcPct val="100000"/>
              </a:lnSpc>
              <a:defRPr/>
            </a:pP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암호화된 데이터를 압축 해제하고 </a:t>
            </a:r>
            <a:r>
              <a:rPr lang="en" altLang="ko-KR" sz="1600">
                <a:latin typeface="나눔스퀘어"/>
                <a:ea typeface="나눔스퀘어"/>
              </a:rPr>
              <a:t>CRC </a:t>
            </a:r>
            <a:r>
              <a:rPr lang="ko-KR" altLang="en-US" sz="1600">
                <a:latin typeface="나눔스퀘어"/>
                <a:ea typeface="나눔스퀘어"/>
              </a:rPr>
              <a:t>값을 계산하여 비밀번호가 올바른지 여부를 결정</a:t>
            </a:r>
            <a:endParaRPr lang="en-US" altLang="ko-KR" sz="1600"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Optimization of Compression Algorithm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10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06600" y="3175572"/>
            <a:ext cx="4978800" cy="3319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4506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 b="1">
                <a:solidFill>
                  <a:srgbClr val="3057B9"/>
                </a:solidFill>
                <a:latin typeface="나눔스퀘어"/>
                <a:ea typeface="나눔스퀘어"/>
              </a:rPr>
              <a:t>[</a:t>
            </a:r>
            <a:r>
              <a:rPr lang="en" altLang="ko-KR" sz="1600" b="1">
                <a:solidFill>
                  <a:srgbClr val="3057B9"/>
                </a:solidFill>
                <a:latin typeface="나눔스퀘어"/>
                <a:ea typeface="나눔스퀘어"/>
              </a:rPr>
              <a:t>CPU</a:t>
            </a:r>
            <a:r>
              <a:rPr lang="ko-KR" altLang="en-US" sz="1600" b="1">
                <a:solidFill>
                  <a:srgbClr val="3057B9"/>
                </a:solidFill>
                <a:latin typeface="나눔스퀘어"/>
                <a:ea typeface="나눔스퀘어"/>
              </a:rPr>
              <a:t>와 </a:t>
            </a:r>
            <a:r>
              <a:rPr lang="en" altLang="ko-KR" sz="1600" b="1">
                <a:solidFill>
                  <a:srgbClr val="3057B9"/>
                </a:solidFill>
                <a:latin typeface="나눔스퀘어"/>
                <a:ea typeface="나눔스퀘어"/>
              </a:rPr>
              <a:t>GPU </a:t>
            </a:r>
            <a:r>
              <a:rPr lang="ko-KR" altLang="en-US" sz="1600" b="1">
                <a:solidFill>
                  <a:srgbClr val="3057B9"/>
                </a:solidFill>
                <a:latin typeface="나눔스퀘어"/>
                <a:ea typeface="나눔스퀘어"/>
              </a:rPr>
              <a:t>간의 파이프라인 협력 컴퓨팅 최적화</a:t>
            </a:r>
            <a:r>
              <a:rPr lang="en-US" altLang="ko-KR" sz="1600" b="1">
                <a:solidFill>
                  <a:srgbClr val="3057B9"/>
                </a:solidFill>
                <a:latin typeface="나눔스퀘어"/>
                <a:ea typeface="나눔스퀘어"/>
              </a:rPr>
              <a:t>]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기존의 크래킹 소프트웨어에서는 </a:t>
            </a:r>
            <a:r>
              <a:rPr lang="en" altLang="ko-KR" sz="1600">
                <a:latin typeface="나눔스퀘어"/>
                <a:ea typeface="나눔스퀘어"/>
              </a:rPr>
              <a:t>WinRAR3 </a:t>
            </a:r>
            <a:r>
              <a:rPr lang="ko-KR" altLang="en-US" sz="1600">
                <a:latin typeface="나눔스퀘어"/>
                <a:ea typeface="나눔스퀘어"/>
              </a:rPr>
              <a:t>암호를 복구할 때 전체 복호화 알고리즘을 단일 컴퓨팅 플랫폼에서 실행했음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압축 해제와 복호화는 서로 다른 계산 특성을 가지고 있으므로 크래킹의 전반적인 성능에 저하를 불러옴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  <a:p>
            <a:pPr>
              <a:lnSpc>
                <a:spcPct val="100000"/>
              </a:lnSpc>
              <a:defRPr/>
            </a:pP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다음 그림과 같이 </a:t>
            </a:r>
            <a:r>
              <a:rPr lang="en-US" altLang="ko-KR" sz="1600">
                <a:latin typeface="나눔스퀘어"/>
                <a:ea typeface="나눔스퀘어"/>
              </a:rPr>
              <a:t>G</a:t>
            </a:r>
            <a:r>
              <a:rPr lang="en" altLang="ko-KR" sz="1600">
                <a:latin typeface="나눔스퀘어"/>
                <a:ea typeface="나눔스퀘어"/>
              </a:rPr>
              <a:t>PU</a:t>
            </a:r>
            <a:r>
              <a:rPr lang="ko-KR" altLang="en-US" sz="1600">
                <a:latin typeface="나눔스퀘어"/>
                <a:ea typeface="나눔스퀘어"/>
              </a:rPr>
              <a:t>는 후보 비밀번호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en" altLang="ko-KR" sz="1600">
                <a:latin typeface="나눔스퀘어"/>
                <a:ea typeface="나눔스퀘어"/>
              </a:rPr>
              <a:t>AES </a:t>
            </a:r>
            <a:r>
              <a:rPr lang="ko-KR" altLang="en-US" sz="1600">
                <a:latin typeface="나눔스퀘어"/>
                <a:ea typeface="나눔스퀘어"/>
              </a:rPr>
              <a:t>키 및 벡터를 포함한 계산 결과를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로 출력하여 압축 해제 작업을 수행하고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가 계산을 완료하면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가 다음 라운드의 계산을 수행 함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이때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는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가 데이터를 계산하고 전송할 때 대기 중이고</a:t>
            </a:r>
            <a:r>
              <a:rPr lang="en-US" altLang="ko-KR" sz="1600">
                <a:latin typeface="나눔스퀘어"/>
                <a:ea typeface="나눔스퀘어"/>
              </a:rPr>
              <a:t>,</a:t>
            </a:r>
            <a:r>
              <a:rPr lang="ko-KR" altLang="en-US" sz="1600">
                <a:latin typeface="나눔스퀘어"/>
                <a:ea typeface="나눔스퀘어"/>
              </a:rPr>
              <a:t>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는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가 데이터를 계산할 때 대기중이므로 효율이 낮음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따라서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와 </a:t>
            </a:r>
            <a:r>
              <a:rPr lang="en" altLang="ko-KR" sz="1600">
                <a:latin typeface="나눔스퀘어"/>
                <a:ea typeface="나눔스퀘어"/>
              </a:rPr>
              <a:t>GPU </a:t>
            </a:r>
            <a:r>
              <a:rPr lang="ko-KR" altLang="en-US" sz="1600">
                <a:latin typeface="나눔스퀘어"/>
                <a:ea typeface="나눔스퀘어"/>
              </a:rPr>
              <a:t>간의 파이프라인 모드를 사용하여 계산하고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ko-KR" altLang="en-US" sz="1600">
                <a:latin typeface="나눔스퀘어"/>
                <a:ea typeface="나눔스퀘어"/>
              </a:rPr>
              <a:t>효율을 위해 대기 없이 계산 리소스를 교환하는 것을 제안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Optimization of Compression Algorithm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11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800" y="5681831"/>
            <a:ext cx="7772400" cy="5726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45063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에서</a:t>
            </a:r>
            <a:r>
              <a:rPr lang="en" altLang="ko-KR" sz="1600">
                <a:latin typeface="나눔스퀘어"/>
                <a:ea typeface="나눔스퀘어"/>
              </a:rPr>
              <a:t> </a:t>
            </a:r>
            <a:r>
              <a:rPr lang="ko-KR" altLang="en-US" sz="1600">
                <a:latin typeface="나눔스퀘어"/>
                <a:ea typeface="나눔스퀘어"/>
              </a:rPr>
              <a:t>복호화하는 시간을 </a:t>
            </a:r>
            <a:r>
              <a:rPr lang="en-US" altLang="ko-KR" sz="1600">
                <a:latin typeface="나눔스퀘어"/>
                <a:ea typeface="나눔스퀘어"/>
              </a:rPr>
              <a:t>T1,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에서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로 데이터가 전송되는 시간을 </a:t>
            </a:r>
            <a:r>
              <a:rPr lang="en" altLang="ko-KR" sz="1600">
                <a:latin typeface="나눔스퀘어"/>
                <a:ea typeface="나눔스퀘어"/>
              </a:rPr>
              <a:t>T2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에서</a:t>
            </a:r>
            <a:r>
              <a:rPr lang="en" altLang="ko-KR" sz="1600">
                <a:latin typeface="나눔스퀘어"/>
                <a:ea typeface="나눔스퀘어"/>
              </a:rPr>
              <a:t> </a:t>
            </a:r>
            <a:r>
              <a:rPr lang="ko-KR" altLang="en-US" sz="1600">
                <a:latin typeface="나눔스퀘어"/>
                <a:ea typeface="나눔스퀘어"/>
              </a:rPr>
              <a:t>압축 해제하는 시간을 </a:t>
            </a:r>
            <a:r>
              <a:rPr lang="en" altLang="ko-KR" sz="1600">
                <a:latin typeface="나눔스퀘어"/>
                <a:ea typeface="나눔스퀘어"/>
              </a:rPr>
              <a:t>T</a:t>
            </a:r>
            <a:r>
              <a:rPr lang="en-US" altLang="ko-KR" sz="1600">
                <a:latin typeface="나눔스퀘어"/>
                <a:ea typeface="나눔스퀘어"/>
              </a:rPr>
              <a:t>3</a:t>
            </a:r>
            <a:r>
              <a:rPr lang="ko-KR" altLang="en-US" sz="1600">
                <a:latin typeface="나눔스퀘어"/>
                <a:ea typeface="나눔스퀘어"/>
              </a:rPr>
              <a:t>로 나타냄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최적화 이전에는 </a:t>
            </a:r>
            <a:r>
              <a:rPr lang="en" altLang="ko-KR" sz="1600">
                <a:latin typeface="나눔스퀘어"/>
                <a:ea typeface="나눔스퀘어"/>
              </a:rPr>
              <a:t>T1 + T2 &lt; T3</a:t>
            </a:r>
            <a:r>
              <a:rPr lang="en-US" altLang="ko-KR" sz="1600">
                <a:latin typeface="나눔스퀘어"/>
                <a:ea typeface="나눔스퀘어"/>
              </a:rPr>
              <a:t>,</a:t>
            </a:r>
            <a:r>
              <a:rPr lang="ko-KR" altLang="en-US" sz="1600">
                <a:latin typeface="나눔스퀘어"/>
                <a:ea typeface="나눔스퀘어"/>
              </a:rPr>
              <a:t> 최적화 후에는 </a:t>
            </a:r>
            <a:r>
              <a:rPr lang="en" altLang="ko-KR" sz="1600">
                <a:latin typeface="나눔스퀘어"/>
                <a:ea typeface="나눔스퀘어"/>
              </a:rPr>
              <a:t>T3</a:t>
            </a:r>
            <a:r>
              <a:rPr lang="ko-KR" altLang="en-US" sz="1600">
                <a:latin typeface="나눔스퀘어"/>
                <a:ea typeface="나눔스퀘어"/>
              </a:rPr>
              <a:t>가 크게 줄어들어 </a:t>
            </a:r>
            <a:r>
              <a:rPr lang="en" altLang="ko-KR" sz="1600">
                <a:latin typeface="나눔스퀘어"/>
                <a:ea typeface="나눔스퀘어"/>
              </a:rPr>
              <a:t>T1 + T2</a:t>
            </a:r>
            <a:r>
              <a:rPr lang="ko-KR" altLang="en-US" sz="1600">
                <a:latin typeface="나눔스퀘어"/>
                <a:ea typeface="나눔스퀘어"/>
              </a:rPr>
              <a:t>가 </a:t>
            </a:r>
            <a:r>
              <a:rPr lang="en" altLang="ko-KR" sz="1600">
                <a:latin typeface="나눔스퀘어"/>
                <a:ea typeface="나눔스퀘어"/>
              </a:rPr>
              <a:t>T3</a:t>
            </a:r>
            <a:r>
              <a:rPr lang="ko-KR" altLang="en-US" sz="1600">
                <a:latin typeface="나눔스퀘어"/>
                <a:ea typeface="나눔스퀘어"/>
              </a:rPr>
              <a:t>와 거의 동일하게 됨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이렇게 함으로써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가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에서 출력한 비밀번호들의 집합을 복호화하고 검증할 때</a:t>
            </a:r>
            <a:r>
              <a:rPr lang="en-US" altLang="ko-KR" sz="1600">
                <a:latin typeface="나눔스퀘어"/>
                <a:ea typeface="나눔스퀘어"/>
              </a:rPr>
              <a:t>,</a:t>
            </a:r>
            <a:r>
              <a:rPr lang="ko-KR" altLang="en-US" sz="1600">
                <a:latin typeface="나눔스퀘어"/>
                <a:ea typeface="나눔스퀘어"/>
              </a:rPr>
              <a:t>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는 다음 집합의 계산을 시작하게 될 것임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Optimization of Compression Algorithm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12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3963" y="3700864"/>
            <a:ext cx="7784073" cy="232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45063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GPU </a:t>
            </a:r>
            <a:r>
              <a:rPr lang="ko-KR" altLang="en-US" sz="1600">
                <a:latin typeface="나눔스퀘어"/>
                <a:ea typeface="나눔스퀘어"/>
              </a:rPr>
              <a:t>컴퓨팅 공간의 크기를 조정하여 조건을 만족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최적화 전후의 </a:t>
            </a:r>
            <a:r>
              <a:rPr lang="en" altLang="ko-KR" sz="1600">
                <a:latin typeface="나눔스퀘어"/>
                <a:ea typeface="나눔스퀘어"/>
              </a:rPr>
              <a:t>GPU </a:t>
            </a:r>
            <a:r>
              <a:rPr lang="ko-KR" altLang="en-US" sz="1600">
                <a:latin typeface="나눔스퀘어"/>
                <a:ea typeface="나눔스퀘어"/>
              </a:rPr>
              <a:t>및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의 자원 활용 비율은 다음 그림과 같음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동일한 시간에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ko-KR" altLang="en-US" sz="1600">
                <a:latin typeface="나눔스퀘어"/>
                <a:ea typeface="나눔스퀘어"/>
              </a:rPr>
              <a:t>파이프라인 협력 컴퓨팅 모드의 </a:t>
            </a:r>
            <a:r>
              <a:rPr lang="en" altLang="ko-KR" sz="1600">
                <a:latin typeface="나눔스퀘어"/>
                <a:ea typeface="나눔스퀘어"/>
              </a:rPr>
              <a:t>GPU</a:t>
            </a:r>
            <a:r>
              <a:rPr lang="ko-KR" altLang="en-US" sz="1600">
                <a:latin typeface="나눔스퀘어"/>
                <a:ea typeface="나눔스퀘어"/>
              </a:rPr>
              <a:t>는 두 개 이상의 데이터 세트를 복호화할 수 있고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en" altLang="ko-KR" sz="1600">
                <a:latin typeface="나눔스퀘어"/>
                <a:ea typeface="나눔스퀘어"/>
              </a:rPr>
              <a:t>CPU</a:t>
            </a:r>
            <a:r>
              <a:rPr lang="ko-KR" altLang="en-US" sz="1600">
                <a:latin typeface="나눔스퀘어"/>
                <a:ea typeface="나눔스퀘어"/>
              </a:rPr>
              <a:t>는 하나의 데이터 세트를 압축 해제할 수 있음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Optimization of Compression Algorithm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13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800" y="3198194"/>
            <a:ext cx="7772400" cy="29811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45063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이 논문에서 진행한 최적화 테스트의 플랫폼 구성 및 실험 결과는 아래의 표와 같음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600"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Experimental results and analysis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14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4092" y="2551516"/>
            <a:ext cx="5343814" cy="13953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9800" y="4444049"/>
            <a:ext cx="7772400" cy="11466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45063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컴퓨터 성능의 빠른 향상으로 </a:t>
            </a:r>
            <a:r>
              <a:rPr lang="en" altLang="ko-KR" sz="1600">
                <a:latin typeface="나눔스퀘어"/>
                <a:ea typeface="나눔스퀘어"/>
              </a:rPr>
              <a:t>GPU </a:t>
            </a:r>
            <a:r>
              <a:rPr lang="ko-KR" altLang="en-US" sz="1600">
                <a:latin typeface="나눔스퀘어"/>
                <a:ea typeface="나눔스퀘어"/>
              </a:rPr>
              <a:t>병렬 컴퓨팅을 이용하여 암호를 복구하는 데 집중함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복호화와 압축 해제가 혼합되어 있기 때문에 </a:t>
            </a:r>
            <a:r>
              <a:rPr lang="ko-KR" altLang="en-US" sz="1600">
                <a:solidFill>
                  <a:srgbClr val="A6A6A6"/>
                </a:solidFill>
                <a:latin typeface="나눔스퀘어"/>
                <a:ea typeface="나눔스퀘어"/>
              </a:rPr>
              <a:t>파일 이름을 암호화하지 않는</a:t>
            </a:r>
            <a:r>
              <a:rPr lang="ko-KR" altLang="en-US" sz="1600">
                <a:latin typeface="나눔스퀘어"/>
                <a:ea typeface="나눔스퀘어"/>
              </a:rPr>
              <a:t> </a:t>
            </a:r>
            <a:r>
              <a:rPr lang="en" altLang="ko-KR" sz="1600">
                <a:latin typeface="나눔스퀘어"/>
                <a:ea typeface="나눔스퀘어"/>
              </a:rPr>
              <a:t>WinRAR</a:t>
            </a:r>
            <a:r>
              <a:rPr lang="ko-KR" altLang="en-US" sz="1600">
                <a:solidFill>
                  <a:srgbClr val="A6A6A6"/>
                </a:solidFill>
                <a:latin typeface="나눔스퀘어"/>
                <a:ea typeface="나눔스퀘어"/>
              </a:rPr>
              <a:t>의 암호화 모드</a:t>
            </a:r>
            <a:r>
              <a:rPr lang="ko-KR" altLang="en-US" sz="1600">
                <a:latin typeface="나눔스퀘어"/>
                <a:ea typeface="나눔스퀘어"/>
              </a:rPr>
              <a:t>는 크래킹이 어려움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이 문제를 해결하기 위해 본 논문에서는 이종 다중 코어 아키텍처와 </a:t>
            </a:r>
            <a:r>
              <a:rPr lang="en" altLang="ko-KR" sz="1600">
                <a:latin typeface="나눔스퀘어"/>
                <a:ea typeface="나눔스퀘어"/>
              </a:rPr>
              <a:t>WinRAR3 </a:t>
            </a:r>
            <a:r>
              <a:rPr lang="ko-KR" altLang="en-US" sz="1600">
                <a:latin typeface="나눔스퀘어"/>
                <a:ea typeface="나눔스퀘어"/>
              </a:rPr>
              <a:t>압축 알고리즘의 일부 특성을 연구하고 </a:t>
            </a:r>
            <a:r>
              <a:rPr lang="en" altLang="ko-KR" sz="1600">
                <a:latin typeface="나눔스퀘어"/>
                <a:ea typeface="나눔스퀘어"/>
              </a:rPr>
              <a:t>CPU+GPU </a:t>
            </a:r>
            <a:r>
              <a:rPr lang="ko-KR" altLang="en-US" sz="1600">
                <a:latin typeface="나눔스퀘어"/>
                <a:ea typeface="나눔스퀘어"/>
              </a:rPr>
              <a:t>파이프라인 협력 컴퓨팅 방법을 제안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실험 결과로</a:t>
            </a:r>
            <a:r>
              <a:rPr lang="en-US" altLang="ko-KR" sz="1600">
                <a:latin typeface="나눔스퀘어"/>
                <a:ea typeface="나눔스퀘어"/>
              </a:rPr>
              <a:t>,</a:t>
            </a:r>
            <a:r>
              <a:rPr lang="ko-KR" altLang="en-US" sz="1600">
                <a:latin typeface="나눔스퀘어"/>
                <a:ea typeface="나눔스퀘어"/>
              </a:rPr>
              <a:t> 본 논문에서 제안한 방식이 크래킹 알고리즘의 성능을 획기적으로 개선할 수 있음을 보여 주었음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결론</a:t>
            </a:r>
            <a:endParaRPr lang="en-US" altLang="ko-KR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15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4"/>
          <p:cNvGrpSpPr/>
          <p:nvPr/>
        </p:nvGrpSpPr>
        <p:grpSpPr>
          <a:xfrm>
            <a:off x="3816723" y="1983441"/>
            <a:ext cx="4558553" cy="2891118"/>
            <a:chOff x="2952900" y="1068161"/>
            <a:chExt cx="4558553" cy="28911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2900" y="1496182"/>
              <a:ext cx="1998518" cy="2035076"/>
            </a:xfrm>
            <a:prstGeom prst="rect">
              <a:avLst/>
            </a:prstGeom>
          </p:spPr>
        </p:pic>
        <p:sp>
          <p:nvSpPr>
            <p:cNvPr id="11" name="직사각형 2"/>
            <p:cNvSpPr/>
            <p:nvPr/>
          </p:nvSpPr>
          <p:spPr>
            <a:xfrm>
              <a:off x="2952900" y="1068161"/>
              <a:ext cx="4558553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800">
                  <a:solidFill>
                    <a:srgbClr val="002060"/>
                  </a:solidFill>
                  <a:latin typeface="나눔스퀘어 ExtraBold"/>
                  <a:ea typeface="나눔스퀘어 ExtraBold"/>
                </a:rPr>
                <a:t>      </a:t>
              </a:r>
              <a:r>
                <a:rPr lang="en-US" altLang="ko-KR" sz="7200" b="1">
                  <a:solidFill>
                    <a:srgbClr val="002060"/>
                  </a:solidFill>
                  <a:latin typeface="NanumGothic"/>
                  <a:ea typeface="NanumGothic"/>
                </a:rPr>
                <a:t>Q&amp;A</a:t>
              </a:r>
              <a:endParaRPr lang="ko-KR" altLang="en-US" sz="8800" b="1">
                <a:solidFill>
                  <a:srgbClr val="002060"/>
                </a:solidFill>
                <a:latin typeface="NanumGothic"/>
                <a:ea typeface="NanumGothic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2499" y="853035"/>
            <a:ext cx="1046630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나눔스퀘어 ExtraBold"/>
                <a:ea typeface="나눔스퀘어 ExtraBold"/>
              </a:rPr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6335BC-827D-43E3-F4E5-DD5DB599940E}"/>
              </a:ext>
            </a:extLst>
          </p:cNvPr>
          <p:cNvGrpSpPr/>
          <p:nvPr/>
        </p:nvGrpSpPr>
        <p:grpSpPr>
          <a:xfrm>
            <a:off x="952498" y="1986420"/>
            <a:ext cx="10282518" cy="3634855"/>
            <a:chOff x="952498" y="1986420"/>
            <a:chExt cx="10282518" cy="36348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1ADAB-C8D8-C880-3F4E-49F6B24701A2}"/>
                </a:ext>
              </a:extLst>
            </p:cNvPr>
            <p:cNvSpPr/>
            <p:nvPr/>
          </p:nvSpPr>
          <p:spPr>
            <a:xfrm>
              <a:off x="952499" y="1986420"/>
              <a:ext cx="10282517" cy="83852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서론</a:t>
              </a:r>
              <a:endPara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F6F3D3-A3CB-B448-F762-4FE7F34F8AC7}"/>
                </a:ext>
              </a:extLst>
            </p:cNvPr>
            <p:cNvSpPr/>
            <p:nvPr/>
          </p:nvSpPr>
          <p:spPr>
            <a:xfrm>
              <a:off x="952498" y="3384586"/>
              <a:ext cx="10282517" cy="83852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본론</a:t>
              </a:r>
              <a:endPara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4B00FE-A1B3-6265-D09D-0F8FA16753A9}"/>
                </a:ext>
              </a:extLst>
            </p:cNvPr>
            <p:cNvSpPr/>
            <p:nvPr/>
          </p:nvSpPr>
          <p:spPr>
            <a:xfrm>
              <a:off x="952498" y="4782752"/>
              <a:ext cx="10282517" cy="83852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</a:t>
              </a:r>
              <a:endPara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>
                <a:effectLst/>
                <a:latin typeface="나눔스퀘어"/>
                <a:ea typeface="나눔스퀘어"/>
              </a:rPr>
              <a:t>본 논문에서는 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‘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CPU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’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와 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‘GPU’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의 장점을 활용하여 압축 파일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(WinRAR)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의 비밀번호를 복구하는 것을 효과적으로 수행하기 위해 파이프라인 기반의 암호 복구 방법을 제안함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600"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Speedup and Password Recovery for Encrypted WinRAR3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without Encrypting Filename on GPUs (2020)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3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3466" y="2808743"/>
            <a:ext cx="5625068" cy="34648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서론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4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838199" y="1597024"/>
            <a:ext cx="10515600" cy="47593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>
                <a:effectLst/>
                <a:latin typeface="나눔스퀘어"/>
                <a:ea typeface="나눔스퀘어"/>
              </a:rPr>
              <a:t>본 논문에서는 압축 파일 중 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‘</a:t>
            </a:r>
            <a:r>
              <a:rPr lang="en" altLang="ko-KR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WinRAR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’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을 대상으로 연구를 진행함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>
              <a:effectLst/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>
                <a:effectLst/>
                <a:latin typeface="나눔스퀘어"/>
                <a:ea typeface="나눔스퀘어"/>
              </a:rPr>
              <a:t>WinRAR</a:t>
            </a:r>
            <a:r>
              <a:rPr lang="ko-KR" altLang="en-US" sz="1600">
                <a:latin typeface="나눔스퀘어"/>
                <a:ea typeface="나눔스퀘어"/>
              </a:rPr>
              <a:t>은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 </a:t>
            </a:r>
            <a:r>
              <a:rPr lang="en" altLang="ko-KR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AES </a:t>
            </a:r>
            <a:r>
              <a:rPr lang="ko-KR" altLang="en-US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암호화 알고리즘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및 </a:t>
            </a:r>
            <a:r>
              <a:rPr lang="en" altLang="ko-KR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SHA-1 </a:t>
            </a:r>
            <a:r>
              <a:rPr lang="ko-KR" altLang="en-US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해시 함수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를 포함한 다양한 암호화 방법을 지원함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>
                <a:effectLst/>
                <a:latin typeface="나눔스퀘어"/>
                <a:ea typeface="나눔스퀘어"/>
              </a:rPr>
              <a:t>암호화된 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RAR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파일의 비밀번호를 복구하는 </a:t>
            </a:r>
            <a:r>
              <a:rPr lang="ko-KR" altLang="en-US" sz="1600">
                <a:latin typeface="나눔스퀘어"/>
                <a:ea typeface="나눔스퀘어"/>
              </a:rPr>
              <a:t>방법으로는 </a:t>
            </a:r>
            <a:r>
              <a:rPr lang="en-US" altLang="ko-KR" sz="1600">
                <a:solidFill>
                  <a:srgbClr val="C00000"/>
                </a:solidFill>
                <a:latin typeface="나눔스퀘어"/>
                <a:ea typeface="나눔스퀘어"/>
              </a:rPr>
              <a:t>1.</a:t>
            </a:r>
            <a:r>
              <a:rPr lang="ko-KR" altLang="en-US" sz="1600">
                <a:solidFill>
                  <a:srgbClr val="C00000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무차별 대입 </a:t>
            </a:r>
            <a:r>
              <a:rPr lang="en-US" altLang="ko-KR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(brute-force attack)</a:t>
            </a:r>
            <a:r>
              <a:rPr lang="ko-KR" altLang="en-US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 공격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과 </a:t>
            </a:r>
            <a:r>
              <a:rPr lang="en-US" altLang="ko-KR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2.</a:t>
            </a:r>
            <a:r>
              <a:rPr lang="ko-KR" altLang="en-US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 사전 파일을 사용한 무차별 대입 </a:t>
            </a:r>
            <a:r>
              <a:rPr lang="en-US" altLang="ko-KR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(brute-force with a dictionary file)</a:t>
            </a:r>
            <a:r>
              <a:rPr lang="ko-KR" altLang="en-US" sz="1600">
                <a:solidFill>
                  <a:srgbClr val="C00000"/>
                </a:solidFill>
                <a:effectLst/>
                <a:latin typeface="나눔스퀘어"/>
                <a:ea typeface="나눔스퀘어"/>
              </a:rPr>
              <a:t> 공격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이 있음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  <a:r>
              <a:rPr lang="ko-KR" altLang="en-US" sz="1600">
                <a:latin typeface="나눔스퀘어"/>
                <a:ea typeface="나눔스퀘어"/>
              </a:rPr>
              <a:t> </a:t>
            </a:r>
            <a:r>
              <a:rPr lang="en-US" altLang="ko-KR" sz="1600">
                <a:latin typeface="나눔스퀘어"/>
                <a:ea typeface="나눔스퀘어"/>
              </a:rPr>
              <a:t>(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그러나 압축 파일이 점차적으로 증가함에 따라 크래킹 시간은 기하급수적으로 증가함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.)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>
              <a:effectLst/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altLang="ko-KR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JTR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은 널리 사용되는 암호 복구 소프트웨어로 </a:t>
            </a:r>
            <a:r>
              <a:rPr lang="en" altLang="ko-KR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CPU </a:t>
            </a:r>
            <a:r>
              <a:rPr lang="ko-KR" altLang="en-US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플랫폼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만 지원함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  <a:endParaRPr lang="en" altLang="ko-KR" sz="1600">
              <a:effectLst/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altLang="ko-KR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hashcat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은 파일 이름을 암호화하지 않은</a:t>
            </a:r>
            <a:r>
              <a:rPr lang="ko-KR" altLang="en-US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 </a:t>
            </a:r>
            <a:r>
              <a:rPr lang="en" altLang="ko-KR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WinRAR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의 암호 복구를 </a:t>
            </a:r>
            <a:r>
              <a:rPr lang="ko-KR" altLang="en-US" sz="1600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지원하지 않음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altLang="ko-KR" sz="1600">
              <a:effectLst/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altLang="ko-KR" sz="1600">
                <a:effectLst/>
                <a:latin typeface="나눔스퀘어"/>
                <a:ea typeface="나눔스퀘어"/>
              </a:rPr>
              <a:t>AES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암호화 알고리즘 및 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SHA-1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알고리즘은 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GPU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에서 초기 계산을 위해 병렬화 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>
                <a:effectLst/>
                <a:latin typeface="나눔스퀘어"/>
                <a:ea typeface="나눔스퀘어"/>
              </a:rPr>
              <a:t>이후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 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CPU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가 압축 알고리즘을 이용하여 압축 해제함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  <a:endParaRPr lang="en-US" altLang="ko-KR" sz="1600"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17807"/>
            <a:ext cx="10515600" cy="459777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" altLang="ko-KR" sz="1600">
                <a:effectLst/>
                <a:latin typeface="나눔스퀘어"/>
                <a:ea typeface="나눔스퀘어"/>
              </a:rPr>
              <a:t>WinRAR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의 기본 암호화 모드는 파일 이름을 암호화하지 않는데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 이것은 파일 이름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크기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속성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 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CRC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값 등 인식이 가능한 압축 파일의 영역은 암호화되지 않는다는 것을 의미함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Analysis of Compression Algorithm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5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1940" y="2398711"/>
            <a:ext cx="4008120" cy="388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17807"/>
            <a:ext cx="10515600" cy="459777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  <a:defRPr/>
            </a:pPr>
            <a:r>
              <a:rPr lang="en-US" altLang="ko-KR" sz="1600" b="1">
                <a:solidFill>
                  <a:srgbClr val="1B1760"/>
                </a:solidFill>
                <a:effectLst/>
                <a:latin typeface="나눔스퀘어"/>
                <a:ea typeface="나눔스퀘어"/>
              </a:rPr>
              <a:t>[</a:t>
            </a:r>
            <a:r>
              <a:rPr lang="ko-KR" altLang="en-US" sz="1600" b="1">
                <a:solidFill>
                  <a:srgbClr val="1B1760"/>
                </a:solidFill>
                <a:effectLst/>
                <a:latin typeface="나눔스퀘어"/>
                <a:ea typeface="나눔스퀘어"/>
              </a:rPr>
              <a:t>기본 암호화 모드 진행 방식</a:t>
            </a:r>
            <a:r>
              <a:rPr lang="en-US" altLang="ko-KR" sz="1600" b="1">
                <a:solidFill>
                  <a:srgbClr val="1B1760"/>
                </a:solidFill>
                <a:effectLst/>
                <a:latin typeface="나눔스퀘어"/>
                <a:ea typeface="나눔스퀘어"/>
              </a:rPr>
              <a:t>]</a:t>
            </a:r>
            <a:endParaRPr lang="en-US" altLang="ko-KR" sz="1600">
              <a:effectLst/>
              <a:latin typeface="나눔스퀘어"/>
              <a:ea typeface="나눔스퀘어"/>
            </a:endParaRPr>
          </a:p>
          <a:p>
            <a:pPr marL="0" indent="0" algn="l">
              <a:lnSpc>
                <a:spcPct val="100000"/>
              </a:lnSpc>
              <a:buNone/>
              <a:defRPr/>
            </a:pPr>
            <a:endParaRPr lang="en-US" altLang="ko-KR" sz="1600">
              <a:effectLst/>
              <a:latin typeface="나눔스퀘어"/>
              <a:ea typeface="나눔스퀘어"/>
            </a:endParaRPr>
          </a:p>
          <a:p>
            <a:pPr algn="l">
              <a:lnSpc>
                <a:spcPct val="100000"/>
              </a:lnSpc>
              <a:defRPr/>
            </a:pPr>
            <a:r>
              <a:rPr lang="ko-KR" altLang="en-US" sz="1600">
                <a:effectLst/>
                <a:latin typeface="나눔스퀘어"/>
                <a:ea typeface="나눔스퀘어"/>
              </a:rPr>
              <a:t>원본 파일 압축</a:t>
            </a:r>
            <a:endParaRPr lang="en-US" altLang="ko-KR" sz="1600">
              <a:effectLst/>
              <a:latin typeface="나눔스퀘어"/>
              <a:ea typeface="나눔스퀘어"/>
            </a:endParaRPr>
          </a:p>
          <a:p>
            <a:pPr algn="l">
              <a:lnSpc>
                <a:spcPct val="100000"/>
              </a:lnSpc>
              <a:defRPr/>
            </a:pPr>
            <a:r>
              <a:rPr lang="en" altLang="ko-KR" sz="1600">
                <a:effectLst/>
                <a:latin typeface="나눔스퀘어"/>
                <a:ea typeface="나눔스퀘어"/>
              </a:rPr>
              <a:t>SHA-1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함수를 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262144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번 실행하여 암호화 키를 생성</a:t>
            </a:r>
          </a:p>
          <a:p>
            <a:pPr algn="l">
              <a:lnSpc>
                <a:spcPct val="100000"/>
              </a:lnSpc>
              <a:defRPr/>
            </a:pPr>
            <a:r>
              <a:rPr lang="en" altLang="ko-KR" sz="1600">
                <a:effectLst/>
                <a:latin typeface="나눔스퀘어"/>
                <a:ea typeface="나눔스퀘어"/>
              </a:rPr>
              <a:t>AES-128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알고리즘의 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CBC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모드를 통해 압축된 파일을 암호화</a:t>
            </a:r>
            <a:endParaRPr lang="en-US" altLang="ko-KR" sz="1600">
              <a:effectLst/>
              <a:latin typeface="나눔스퀘어"/>
              <a:ea typeface="나눔스퀘어"/>
            </a:endParaRPr>
          </a:p>
          <a:p>
            <a:pPr algn="l">
              <a:lnSpc>
                <a:spcPct val="100000"/>
              </a:lnSpc>
              <a:defRPr/>
            </a:pPr>
            <a:r>
              <a:rPr lang="ko-KR" altLang="en-US" sz="1600">
                <a:effectLst/>
                <a:latin typeface="나눔스퀘어"/>
                <a:ea typeface="나눔스퀘어"/>
              </a:rPr>
              <a:t>압축 해제 시에는 위 과정이 반대로 진행되어 먼저 복호화하고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그 다음에 압축을 해제하며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, 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압축 해제된 파일의 </a:t>
            </a:r>
            <a:r>
              <a:rPr lang="en" altLang="ko-KR" sz="1600" b="1">
                <a:solidFill>
                  <a:srgbClr val="FF0000"/>
                </a:solidFill>
                <a:effectLst/>
                <a:latin typeface="나눔스퀘어"/>
                <a:ea typeface="나눔스퀘어"/>
              </a:rPr>
              <a:t>CRC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를 파일 헤더에 저장된 </a:t>
            </a:r>
            <a:r>
              <a:rPr lang="en" altLang="ko-KR" sz="1600">
                <a:effectLst/>
                <a:latin typeface="나눔스퀘어"/>
                <a:ea typeface="나눔스퀘어"/>
              </a:rPr>
              <a:t>CRC</a:t>
            </a:r>
            <a:r>
              <a:rPr lang="ko-KR" altLang="en-US" sz="1600">
                <a:effectLst/>
                <a:latin typeface="나눔스퀘어"/>
                <a:ea typeface="나눔스퀘어"/>
              </a:rPr>
              <a:t>와 비교하여 압축 해제가 올바른지 판단함</a:t>
            </a:r>
            <a:r>
              <a:rPr lang="en-US" altLang="ko-KR" sz="1600">
                <a:effectLst/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Analysis of Compression Algorithm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6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838200" y="4786457"/>
            <a:ext cx="10515600" cy="128386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effectLst/>
                <a:latin typeface="나눔스퀘어"/>
                <a:ea typeface="나눔스퀘어"/>
              </a:rPr>
              <a:t>*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effectLst/>
                <a:latin typeface="나눔스퀘어"/>
                <a:ea typeface="나눔스퀘어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effectLst/>
                <a:latin typeface="나눔스퀘어"/>
                <a:ea typeface="나눔스퀘어"/>
              </a:rPr>
              <a:t>CRC: Cyclic Redundancy Check, 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effectLst/>
                <a:latin typeface="나눔스퀘어"/>
                <a:ea typeface="나눔스퀘어"/>
              </a:rPr>
              <a:t>순환 중복 검사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effectLst/>
                <a:latin typeface="나눔스퀘어"/>
                <a:ea typeface="나눔스퀘어"/>
              </a:rPr>
              <a:t>,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effectLst/>
                <a:latin typeface="나눔스퀘어"/>
                <a:ea typeface="나눔스퀘어"/>
              </a:rPr>
              <a:t> 전송된 데이터에 오류가 있는지를 확인하기 위한 체크값을 결정하는 방식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Analysis of Compression Algorithm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7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0564" y="1501380"/>
            <a:ext cx="3816927" cy="510922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199" y="1709200"/>
            <a:ext cx="6452755" cy="450637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The detailed process of WinRAR3 decryption algorithm is as follows:</a:t>
            </a:r>
          </a:p>
          <a:p>
            <a:pPr algn="l"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Step1. Extract the characteristic value of the file. EErar = {TYPE, SALT, CRC, PSIZE, USIZE, CIPHER}.</a:t>
            </a:r>
          </a:p>
          <a:p>
            <a:pPr algn="l"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Step2. Get the key and IV of AES. {KEY, IV} = SHA1{0x40000, Unicode (PWD), SALT}.</a:t>
            </a:r>
          </a:p>
          <a:p>
            <a:pPr algn="l"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Step3. AES decryption. PLAINcp = AES {TYPE, KEY, IV, CIPHER}.</a:t>
            </a:r>
          </a:p>
          <a:p>
            <a:pPr algn="l"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Step4. Decompression and Verification. CRC = CRC32{UNRAR {PLAINcp}, CRC}.</a:t>
            </a:r>
            <a:endParaRPr lang="en-US" altLang="ko-KR" sz="1600">
              <a:effectLst/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450637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압축 알고리즘의 특성 및 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압축 파일의 접미사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(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suffix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)</a:t>
            </a:r>
            <a:r>
              <a:rPr lang="ko-KR" altLang="en-US" sz="1600">
                <a:latin typeface="나눔스퀘어"/>
                <a:ea typeface="나눔스퀘어"/>
              </a:rPr>
              <a:t>를 이용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A6A6A6"/>
                </a:solidFill>
                <a:latin typeface="나눔스퀘어"/>
                <a:ea typeface="나눔스퀘어"/>
              </a:rPr>
              <a:t>암호화되지 않은 파일 이름</a:t>
            </a:r>
            <a:r>
              <a:rPr lang="ko-KR" altLang="en-US" sz="1600">
                <a:latin typeface="나눔스퀘어"/>
                <a:ea typeface="나눔스퀘어"/>
              </a:rPr>
              <a:t> 알고리즘의 헤더가</a:t>
            </a:r>
            <a:r>
              <a:rPr lang="ko-KR" altLang="en-US" sz="1600">
                <a:solidFill>
                  <a:schemeClr val="dk1"/>
                </a:solidFill>
                <a:latin typeface="나눔스퀘어"/>
                <a:ea typeface="나눔스퀘어"/>
              </a:rPr>
              <a:t> 암호화되지 않는 특징</a:t>
            </a:r>
            <a:r>
              <a:rPr lang="ko-KR" altLang="en-US" sz="1600">
                <a:latin typeface="나눔스퀘어"/>
                <a:ea typeface="나눔스퀘어"/>
              </a:rPr>
              <a:t>을 미리 검증하는 방식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1.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 압축 검증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(</a:t>
            </a:r>
            <a:r>
              <a:rPr lang="en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GPU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) -&gt;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2.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 접미사 검증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 (</a:t>
            </a:r>
            <a:r>
              <a:rPr lang="en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CPU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)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-&gt;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3.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 </a:t>
            </a:r>
            <a:r>
              <a:rPr lang="en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CRC 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검증 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(</a:t>
            </a:r>
            <a:r>
              <a:rPr lang="en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CPU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)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>
                <a:latin typeface="나눔스퀘어"/>
                <a:ea typeface="나눔스퀘어"/>
              </a:rPr>
              <a:t>1.</a:t>
            </a:r>
            <a:r>
              <a:rPr lang="ko-KR" altLang="en-US" sz="1600">
                <a:latin typeface="나눔스퀘어"/>
                <a:ea typeface="나눔스퀘어"/>
              </a:rPr>
              <a:t> 압축 검증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>
                <a:latin typeface="나눔스퀘어"/>
                <a:ea typeface="나눔스퀘어"/>
              </a:rPr>
              <a:t>AES </a:t>
            </a:r>
            <a:r>
              <a:rPr lang="ko-KR" altLang="en-US" sz="1600">
                <a:latin typeface="나눔스퀘어"/>
                <a:ea typeface="나눔스퀘어"/>
              </a:rPr>
              <a:t>복호화 후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압축 모드 및 기타 정보를 포함한 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처음 </a:t>
            </a:r>
            <a:r>
              <a:rPr lang="en-US" altLang="ko-KR" sz="1600" b="1">
                <a:solidFill>
                  <a:srgbClr val="FF0000"/>
                </a:solidFill>
                <a:latin typeface="나눔스퀘어"/>
                <a:ea typeface="나눔스퀘어"/>
              </a:rPr>
              <a:t>16</a:t>
            </a:r>
            <a:r>
              <a:rPr lang="ko-KR" altLang="en-US" sz="1600" b="1">
                <a:solidFill>
                  <a:srgbClr val="FF0000"/>
                </a:solidFill>
                <a:latin typeface="나눔스퀘어"/>
                <a:ea typeface="나눔스퀘어"/>
              </a:rPr>
              <a:t>바이트만을 복호화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>
                <a:latin typeface="나눔스퀘어"/>
                <a:ea typeface="나눔스퀘어"/>
              </a:rPr>
              <a:t>WinRAR </a:t>
            </a:r>
            <a:r>
              <a:rPr lang="ko-KR" altLang="en-US" sz="1600">
                <a:latin typeface="나눔스퀘어"/>
                <a:ea typeface="나눔스퀘어"/>
              </a:rPr>
              <a:t>압축은 </a:t>
            </a:r>
            <a:r>
              <a:rPr lang="en-US" altLang="ko-KR" sz="1600">
                <a:latin typeface="나눔스퀘어"/>
                <a:ea typeface="나눔스퀘어"/>
              </a:rPr>
              <a:t>PPM</a:t>
            </a:r>
            <a:r>
              <a:rPr lang="ko-KR" altLang="en-US" sz="1600">
                <a:latin typeface="나눔스퀘어"/>
                <a:ea typeface="나눔스퀘어"/>
              </a:rPr>
              <a:t>과 </a:t>
            </a:r>
            <a:r>
              <a:rPr lang="en-US" altLang="ko-KR" sz="1600">
                <a:latin typeface="나눔스퀘어"/>
                <a:ea typeface="나눔스퀘어"/>
              </a:rPr>
              <a:t>LZ</a:t>
            </a:r>
            <a:r>
              <a:rPr lang="ko-KR" altLang="en-US" sz="1600">
                <a:latin typeface="나눔스퀘어"/>
                <a:ea typeface="나눔스퀘어"/>
              </a:rPr>
              <a:t>로 나뉘며</a:t>
            </a:r>
            <a:r>
              <a:rPr lang="en-US" altLang="ko-KR" sz="1600">
                <a:latin typeface="나눔스퀘어"/>
                <a:ea typeface="나눔스퀘어"/>
              </a:rPr>
              <a:t>, PPM </a:t>
            </a:r>
            <a:r>
              <a:rPr lang="ko-KR" altLang="en-US" sz="1600">
                <a:latin typeface="나눔스퀘어"/>
                <a:ea typeface="나눔스퀘어"/>
              </a:rPr>
              <a:t>압축은 다음 조건을 모두 충족해야 함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평문의 첫 번째 바이트가 규칙을 따르며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ko-KR" altLang="en-US" sz="1600">
                <a:latin typeface="나눔스퀘어"/>
                <a:ea typeface="나눔스퀘어"/>
              </a:rPr>
              <a:t>재설정 비트 값이 </a:t>
            </a:r>
            <a:r>
              <a:rPr lang="en-US" altLang="ko-KR" sz="1600">
                <a:latin typeface="나눔스퀘어"/>
                <a:ea typeface="나눔스퀘어"/>
              </a:rPr>
              <a:t>1</a:t>
            </a:r>
            <a:r>
              <a:rPr lang="ko-KR" altLang="en-US" sz="1600">
                <a:latin typeface="나눔스퀘어"/>
                <a:ea typeface="나눔스퀘어"/>
              </a:rPr>
              <a:t>이고 </a:t>
            </a:r>
            <a:r>
              <a:rPr lang="en-US" altLang="ko-KR" sz="1600">
                <a:latin typeface="나눔스퀘어"/>
                <a:ea typeface="나눔스퀘어"/>
              </a:rPr>
              <a:t>MaxMB</a:t>
            </a:r>
            <a:r>
              <a:rPr lang="ko-KR" altLang="en-US" sz="1600">
                <a:latin typeface="나눔스퀘어"/>
                <a:ea typeface="나눔스퀘어"/>
              </a:rPr>
              <a:t>의 크기는 </a:t>
            </a:r>
            <a:r>
              <a:rPr lang="en-US" altLang="ko-KR" sz="1600">
                <a:latin typeface="나눔스퀘어"/>
                <a:ea typeface="나눔스퀘어"/>
              </a:rPr>
              <a:t>128</a:t>
            </a:r>
            <a:r>
              <a:rPr lang="ko-KR" altLang="en-US" sz="1600">
                <a:latin typeface="나눔스퀘어"/>
                <a:ea typeface="나눔스퀘어"/>
              </a:rPr>
              <a:t>보다 작아야 함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  <a:p>
            <a:pPr>
              <a:lnSpc>
                <a:spcPct val="100000"/>
              </a:lnSpc>
              <a:defRPr/>
            </a:pP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" altLang="ko-KR" sz="1600">
                <a:solidFill>
                  <a:srgbClr val="3057B9"/>
                </a:solidFill>
                <a:latin typeface="나눔스퀘어"/>
                <a:ea typeface="나눔스퀘어"/>
              </a:rPr>
              <a:t>a. PLAINcp[0] &amp; 0x80 = 1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>
                <a:solidFill>
                  <a:srgbClr val="3057B9"/>
                </a:solidFill>
                <a:latin typeface="나눔스퀘어"/>
                <a:ea typeface="나눔스퀘어"/>
              </a:rPr>
              <a:t>b. PLAINcp[0] &amp; 0x20 = 1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>
                <a:solidFill>
                  <a:srgbClr val="3057B9"/>
                </a:solidFill>
                <a:latin typeface="나눔스퀘어"/>
                <a:ea typeface="나눔스퀘어"/>
              </a:rPr>
              <a:t>c. PLAINcp[1] &amp; 0x80 != 1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600"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Optimization of Compression Algorithm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8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9199"/>
            <a:ext cx="10515600" cy="27756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>
                <a:latin typeface="나눔스퀘어"/>
                <a:ea typeface="나눔스퀘어"/>
              </a:rPr>
              <a:t>LZ </a:t>
            </a:r>
            <a:r>
              <a:rPr lang="ko-KR" altLang="en-US" sz="1600">
                <a:latin typeface="나눔스퀘어"/>
                <a:ea typeface="나눔스퀘어"/>
              </a:rPr>
              <a:t>압축은 두 가지 조건을 충족해야 함</a:t>
            </a:r>
            <a:r>
              <a:rPr lang="en-US" altLang="ko-KR" sz="1600">
                <a:latin typeface="나눔스퀘어"/>
                <a:ea typeface="나눔스퀘어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바이트를 </a:t>
            </a:r>
            <a:r>
              <a:rPr lang="en-US" altLang="ko-KR" sz="1600">
                <a:latin typeface="나눔스퀘어"/>
                <a:ea typeface="나눔스퀘어"/>
              </a:rPr>
              <a:t>0</a:t>
            </a:r>
            <a:r>
              <a:rPr lang="ko-KR" altLang="en-US" sz="1600">
                <a:latin typeface="나눔스퀘어"/>
                <a:ea typeface="나눔스퀘어"/>
              </a:rPr>
              <a:t>으로 설정하여 압축 테이블을 사용하지 않았음을 확인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latin typeface="나눔스퀘어"/>
                <a:ea typeface="나눔스퀘어"/>
              </a:rPr>
              <a:t>동적 허프만 테이블을 충족</a:t>
            </a: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" altLang="ko-KR" sz="1600">
                <a:solidFill>
                  <a:srgbClr val="3057B9"/>
                </a:solidFill>
                <a:latin typeface="나눔스퀘어"/>
                <a:ea typeface="나눔스퀘어"/>
              </a:rPr>
              <a:t>a. PLAINcp[0] &amp; 0x40 = 0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>
                <a:solidFill>
                  <a:srgbClr val="3057B9"/>
                </a:solidFill>
                <a:latin typeface="나눔스퀘어"/>
                <a:ea typeface="나눔스퀘어"/>
              </a:rPr>
              <a:t>b. CHECK_HUFFMAN(PLAINcp)</a:t>
            </a:r>
            <a:endParaRPr lang="ko-KR" altLang="en-US" sz="160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600"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본론 </a:t>
            </a:r>
            <a:r>
              <a:rPr lang="en-US" altLang="ko-KR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sz="2000" b="1">
                <a:solidFill>
                  <a:schemeClr val="bg1"/>
                </a:solidFill>
                <a:latin typeface="나눔스퀘어 Bold"/>
                <a:ea typeface="나눔스퀘어 Bold"/>
              </a:rPr>
              <a:t> </a:t>
            </a:r>
            <a:r>
              <a:rPr lang="en" altLang="ko-KR" sz="2000" b="1">
                <a:latin typeface="나눔스퀘어 Bold"/>
                <a:ea typeface="나눔스퀘어 Bold"/>
              </a:rPr>
              <a:t>Optimization of Compression Algorithm</a:t>
            </a:r>
            <a:endParaRPr lang="en-US" altLang="ko-KR" sz="2000" b="1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9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752</ep:Words>
  <ep:PresentationFormat>와이드스크린</ep:PresentationFormat>
  <ep:Paragraphs>88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2023-12-09T10:18:26.000</dcterms:created>
  <dc:creator>윤세영</dc:creator>
  <cp:lastModifiedBy>82109</cp:lastModifiedBy>
  <dcterms:modified xsi:type="dcterms:W3CDTF">2024-03-10T19:38:57.098</dcterms:modified>
  <cp:revision>597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