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1" r:id="rId3"/>
    <p:sldId id="282" r:id="rId4"/>
    <p:sldId id="293" r:id="rId5"/>
    <p:sldId id="294" r:id="rId6"/>
    <p:sldId id="295" r:id="rId7"/>
    <p:sldId id="274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>
        <p:scale>
          <a:sx n="206" d="100"/>
          <a:sy n="206" d="100"/>
        </p:scale>
        <p:origin x="1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06665-6B06-9548-AFFB-A0D8CC088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82AA6B-BA80-2046-9D3F-FE972431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A8378-4A6C-DD44-A264-C01FFA14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531E6-8094-584D-BD5C-9F496476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BBEB6-285B-D54B-BC6D-DDEAA2DB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910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90FF5-A9F2-8841-A635-6F382C00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F99DB1-3F1B-8741-A154-C46A2EC5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A6CA-25E0-354A-A5FF-E9DA10A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FA325-6B4B-494E-96A7-6FF163E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63A9B-9214-104E-A35C-0AA8E62F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69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F0C141-7CF0-EA4E-8691-B26FAF9B8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5AD54-518F-A240-B9B0-66667695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92CC0-DAFA-194D-99E6-A85E96D2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DB5DE-4CB6-BF41-8FEE-38273121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C6B6C-820C-9446-A368-0309587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778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24501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857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B65-58E8-A846-A871-496537C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8275D-FD29-C348-88A4-01EE2057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F72B8-A2B5-1944-B1CA-F2896277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3CA3-3040-1E42-BE21-BED41F84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E0766-4D31-3E4E-98C3-6EAA8BDB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935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B8585-8560-9944-A1FA-482EA1E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4E0E1-C826-F849-A5DF-D5FF74FA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B1969-E9F0-5F40-A4ED-52871B22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2C234-2E05-CA43-891C-914380DB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30DB8-B5FD-4F4D-98B6-6B422F04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18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63AF7-6BB5-3A4D-A4F6-C2B50F75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C7917-F6A2-954B-BD6F-A6E4319C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FA237-271F-864C-81B6-5EC03E2C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AF7C6-9802-4240-848E-D273A8B7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2D2C6-94DB-2745-98C3-32BA9FBB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8394E-B93A-EA4C-B5D3-04B4B395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3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89900-1742-1944-BBC6-119BBA6E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589C1-8C74-8C41-A77B-28425304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EEEC6-B310-1545-8CF4-EB69676F1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2EA79E-547D-9A4F-8B75-1CB5DAC51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8BD9F0-F95B-3C41-AF56-84ADD7B92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765504-FFA9-AA43-9257-F5F85577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0CECA-3239-2645-BE2C-66310F71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8C8FBD-323B-7E45-9F2F-4BAF0C69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2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33165-F46B-CF41-9951-0F03DED2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85F3A-1F1F-A247-9792-4706E788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9688D8-D665-4E49-A06A-B6E60C19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CD16B1-6CE2-4F44-BF52-611B11C2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244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83535-B281-8D4D-98EE-0F6122D3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21D627-EF42-7249-8CEC-F2526F11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057F1-C735-304B-A5AC-AC3A0936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37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26F6B-5D50-1547-BEAD-0AF07F87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7A919-3675-CC42-92F2-001950B8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2CB14-9815-CF46-8177-3B095598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F7B97-E30F-7B47-A862-3A28ACCD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48563-492B-F64A-9B65-B5A5C902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8DDC7-B65D-1D46-9F06-32F2E8A6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357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4B8C8-B121-D54F-B8A9-D397C414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8B7F5A-BDC4-2045-B1DB-DFE80D55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292C1-9185-2945-913E-15D561101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95B16-6774-7048-B779-26365987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62E31-FE65-1449-80AF-AB9E4121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6082B-1FF5-C04D-88D2-6BD9BFBC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7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12528-C409-6B4A-AE96-2E08F729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82EE7-02B5-B84D-B3C3-1861D3C50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2BBEC-2D71-314A-8CEE-A953A0182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BB0C-94B8-EA4B-9697-FCC9B8CC25E3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B086-8A5F-6C42-AE66-6EA212B3F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0DBA-A0B0-2241-A38C-18AC73133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7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37195B-6C10-1A40-A508-E59D4E638A35}"/>
              </a:ext>
            </a:extLst>
          </p:cNvPr>
          <p:cNvSpPr txBox="1"/>
          <p:nvPr/>
        </p:nvSpPr>
        <p:spPr>
          <a:xfrm>
            <a:off x="3715210" y="2534568"/>
            <a:ext cx="49455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00" dirty="0"/>
              <a:t>   </a:t>
            </a:r>
            <a:r>
              <a:rPr kumimoji="1" lang="ko-KR" altLang="en-US" sz="3500" dirty="0"/>
              <a:t>양자 프로그래밍</a:t>
            </a:r>
            <a:r>
              <a:rPr kumimoji="1" lang="en-US" altLang="ko-KR" sz="3500" dirty="0"/>
              <a:t> 4</a:t>
            </a:r>
            <a:r>
              <a:rPr kumimoji="1" lang="ko-KR" altLang="en-US" sz="3500" dirty="0"/>
              <a:t> 강</a:t>
            </a:r>
            <a:endParaRPr kumimoji="1" lang="en-US" altLang="ko-KR" sz="3500" dirty="0"/>
          </a:p>
          <a:p>
            <a:r>
              <a:rPr kumimoji="1" lang="en-US" altLang="ko-KR" sz="3500" dirty="0"/>
              <a:t>Grover’s Search Algorithm</a:t>
            </a:r>
            <a:endParaRPr kumimoji="1" lang="ko-Kore-KR" altLang="en-US" sz="3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BC88D-9255-1F48-A49C-613C471F491F}"/>
              </a:ext>
            </a:extLst>
          </p:cNvPr>
          <p:cNvSpPr txBox="1"/>
          <p:nvPr/>
        </p:nvSpPr>
        <p:spPr>
          <a:xfrm>
            <a:off x="5120156" y="4612772"/>
            <a:ext cx="19516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Quantum Ant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4531B-E321-8D4D-B5BE-127227D0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67" y="5929427"/>
            <a:ext cx="2698865" cy="8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Grover’s Search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AB441-32E4-8A47-BAA3-BBA55800B858}"/>
                  </a:ext>
                </a:extLst>
              </p:cNvPr>
              <p:cNvSpPr/>
              <p:nvPr/>
            </p:nvSpPr>
            <p:spPr>
              <a:xfrm>
                <a:off x="589806" y="1414092"/>
                <a:ext cx="11368160" cy="3719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HCRBatang"/>
                  </a:rPr>
                  <a:t>정렬되지 않은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HCRBatang"/>
                  </a:rPr>
                  <a:t>개의 데이터에서 특정 데이터를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ko-KR" altLang="en-US" dirty="0">
                    <a:latin typeface="HCRBatang"/>
                  </a:rPr>
                  <a:t>번 만에 높은 확률로 찾아내는 양자 알고리즘</a:t>
                </a:r>
                <a:endParaRPr lang="en-US" altLang="ko-KR" dirty="0">
                  <a:latin typeface="HCRBatang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HCRBatang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HCRBatang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HCRBatang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HCRBatang"/>
                  </a:rPr>
                  <a:t>Grover’s search : </a:t>
                </a:r>
                <a:r>
                  <a:rPr lang="ko-KR" altLang="en-US" dirty="0">
                    <a:latin typeface="HCRBatang"/>
                  </a:rPr>
                  <a:t>크게 두 가지 단계로 구성</a:t>
                </a:r>
                <a:endParaRPr lang="en-US" altLang="ko-KR" dirty="0">
                  <a:latin typeface="HCRBatang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HCRBatang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Oracle  :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개의 데이터 중 </a:t>
                </a:r>
                <a:r>
                  <a:rPr lang="ko-KR" altLang="en-US" b="1" dirty="0"/>
                  <a:t>솔루션의 </a:t>
                </a:r>
                <a:r>
                  <a:rPr lang="en" altLang="ko-Kore-KR" b="1" dirty="0"/>
                  <a:t>amplitude</a:t>
                </a:r>
                <a:r>
                  <a:rPr lang="ko-KR" altLang="en-US" b="1" dirty="0" err="1"/>
                  <a:t>를</a:t>
                </a:r>
                <a:r>
                  <a:rPr lang="ko-KR" altLang="en-US" b="1" dirty="0"/>
                  <a:t> 반전</a:t>
                </a:r>
                <a:r>
                  <a:rPr lang="ko-KR" altLang="en-US" dirty="0"/>
                  <a:t>시킴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Diffusion operator  :  </a:t>
                </a:r>
                <a:r>
                  <a:rPr lang="en" altLang="ko-Kore-KR" dirty="0"/>
                  <a:t>Oracle</a:t>
                </a:r>
                <a:r>
                  <a:rPr lang="ko-KR" altLang="en-US" dirty="0"/>
                  <a:t>에서 반환한 </a:t>
                </a:r>
                <a:r>
                  <a:rPr lang="ko-KR" altLang="en-US" b="1" dirty="0"/>
                  <a:t>솔루션의 </a:t>
                </a:r>
                <a:r>
                  <a:rPr lang="en" altLang="ko-Kore-KR" b="1" dirty="0"/>
                  <a:t>amplitude</a:t>
                </a:r>
                <a:r>
                  <a:rPr lang="ko-KR" altLang="en-US" b="1" dirty="0" err="1"/>
                  <a:t>를</a:t>
                </a:r>
                <a:r>
                  <a:rPr lang="ko-KR" altLang="en-US" b="1" dirty="0"/>
                  <a:t> 증폭</a:t>
                </a:r>
                <a:r>
                  <a:rPr lang="ko-KR" altLang="en-US" dirty="0"/>
                  <a:t>시킴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AB441-32E4-8A47-BAA3-BBA55800B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6" y="1414092"/>
                <a:ext cx="11368160" cy="3719416"/>
              </a:xfrm>
              <a:prstGeom prst="rect">
                <a:avLst/>
              </a:prstGeom>
              <a:blipFill>
                <a:blip r:embed="rId2"/>
                <a:stretch>
                  <a:fillRect l="-335" t="-34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4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4304307-811E-7849-B0F2-E6CD46C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" altLang="ko-Kore-KR" dirty="0"/>
              <a:t>Grover’s Search Algorithm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007CB-787A-DA4E-ACFD-B585934DA90A}"/>
                  </a:ext>
                </a:extLst>
              </p:cNvPr>
              <p:cNvSpPr txBox="1"/>
              <p:nvPr/>
            </p:nvSpPr>
            <p:spPr>
              <a:xfrm>
                <a:off x="736269" y="1502228"/>
                <a:ext cx="121959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2-bit </a:t>
                </a:r>
                <a:r>
                  <a:rPr lang="ko-KR" altLang="en-US" dirty="0"/>
                  <a:t>즉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ko-KR" altLang="en-US" dirty="0"/>
                  <a:t>의 경우 </a:t>
                </a:r>
                <a:r>
                  <a:rPr lang="en" altLang="ko-Kore-KR" dirty="0"/>
                  <a:t>Solution </a:t>
                </a:r>
                <a:r>
                  <a:rPr lang="en-US" altLang="ko-KR" b="1" dirty="0"/>
                  <a:t>01</a:t>
                </a:r>
                <a:r>
                  <a:rPr lang="ko-KR" altLang="en-US" b="1" dirty="0"/>
                  <a:t> </a:t>
                </a:r>
                <a:r>
                  <a:rPr lang="ko-KR" altLang="en-US" dirty="0"/>
                  <a:t>을 찾아내는 </a:t>
                </a:r>
                <a:r>
                  <a:rPr lang="en" altLang="ko-Kore-KR" dirty="0"/>
                  <a:t>Grover search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2-qubit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Hadamard</a:t>
                </a:r>
                <a:r>
                  <a:rPr lang="ko-KR" altLang="en-US" dirty="0"/>
                  <a:t> 게이트를 적용하여 중첩 상태로 만듦 </a:t>
                </a:r>
                <a:r>
                  <a:rPr lang="en-US" altLang="ko-KR" dirty="0">
                    <a:sym typeface="Wingdings" pitchFamily="2" charset="2"/>
                  </a:rPr>
                  <a:t>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00,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b="1" dirty="0"/>
                  <a:t>01</a:t>
                </a:r>
                <a:r>
                  <a:rPr lang="en-US" altLang="ko-KR" dirty="0">
                    <a:sym typeface="Wingdings" pitchFamily="2" charset="2"/>
                  </a:rPr>
                  <a:t>,</a:t>
                </a:r>
                <a:r>
                  <a:rPr lang="en-US" altLang="ko-KR" b="1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10,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11</a:t>
                </a:r>
                <a:r>
                  <a:rPr lang="ko-KR" altLang="en-US" dirty="0">
                    <a:sym typeface="Wingdings" pitchFamily="2" charset="2"/>
                  </a:rPr>
                  <a:t>이 모두 확률로서 동시에 존재하게 됨 </a:t>
                </a:r>
                <a:endParaRPr lang="en" altLang="ko-Kore-K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007CB-787A-DA4E-ACFD-B585934D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69" y="1502228"/>
                <a:ext cx="12195959" cy="1200329"/>
              </a:xfrm>
              <a:prstGeom prst="rect">
                <a:avLst/>
              </a:prstGeom>
              <a:blipFill>
                <a:blip r:embed="rId2"/>
                <a:stretch>
                  <a:fillRect l="-416" t="-3158" b="-84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DF4AB6C0-2FC3-B446-AD45-2FBA65C1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57" y="3321651"/>
            <a:ext cx="6660018" cy="23015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17210A-1C86-294B-BEA1-BBEC81B31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76" y="3897978"/>
            <a:ext cx="3101654" cy="1200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569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4304307-811E-7849-B0F2-E6CD46C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" altLang="ko-Kore-KR" dirty="0"/>
              <a:t>Grover’s Search Algorithm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Design Oracle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007CB-787A-DA4E-ACFD-B585934DA90A}"/>
              </a:ext>
            </a:extLst>
          </p:cNvPr>
          <p:cNvSpPr txBox="1"/>
          <p:nvPr/>
        </p:nvSpPr>
        <p:spPr>
          <a:xfrm>
            <a:off x="736269" y="1502228"/>
            <a:ext cx="12195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Solution </a:t>
            </a:r>
            <a:r>
              <a:rPr lang="en-US" altLang="ko-KR" b="1" dirty="0"/>
              <a:t>01</a:t>
            </a:r>
            <a:r>
              <a:rPr lang="ko-KR" altLang="en-US" b="1" dirty="0"/>
              <a:t> </a:t>
            </a:r>
            <a:r>
              <a:rPr lang="ko-KR" altLang="en-US" dirty="0"/>
              <a:t>을 찾아내기위한 </a:t>
            </a:r>
            <a:r>
              <a:rPr lang="en-US" altLang="ko-KR" dirty="0"/>
              <a:t>Oracle</a:t>
            </a:r>
            <a:r>
              <a:rPr lang="ko-KR" altLang="en-US" dirty="0"/>
              <a:t>을 설계해야 함</a:t>
            </a:r>
            <a:endParaRPr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2-qubit </a:t>
            </a:r>
            <a:r>
              <a:rPr lang="ko-KR" altLang="en-US" dirty="0"/>
              <a:t>상태가 </a:t>
            </a:r>
            <a:r>
              <a:rPr lang="en-US" altLang="ko-KR" b="1" dirty="0"/>
              <a:t>01 </a:t>
            </a:r>
            <a:r>
              <a:rPr lang="ko-KR" altLang="en-US" dirty="0"/>
              <a:t>인 경우에만 </a:t>
            </a:r>
            <a:r>
              <a:rPr lang="en-US" altLang="ko-KR" dirty="0"/>
              <a:t>2-qubit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상태를 가지도록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11,</a:t>
            </a:r>
            <a:r>
              <a:rPr lang="ko-KR" altLang="en-US" dirty="0"/>
              <a:t> 즉 모든 </a:t>
            </a:r>
            <a:r>
              <a:rPr lang="ko-KR" altLang="en-US" dirty="0" err="1"/>
              <a:t>큐비트가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인 경우 </a:t>
            </a:r>
            <a:r>
              <a:rPr lang="en-US" altLang="ko-KR" dirty="0"/>
              <a:t>Z</a:t>
            </a:r>
            <a:r>
              <a:rPr lang="ko-KR" altLang="en-US" dirty="0"/>
              <a:t>게이트를 사용하여 해당 상태의 부호를 </a:t>
            </a:r>
            <a:r>
              <a:rPr lang="en-US" altLang="ko-KR" dirty="0"/>
              <a:t>–</a:t>
            </a:r>
            <a:r>
              <a:rPr lang="ko-KR" altLang="en-US" dirty="0"/>
              <a:t> 로 바꿈</a:t>
            </a:r>
            <a:endParaRPr lang="en" altLang="ko-Kore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0369D7-4D95-A44C-A702-BF5D9007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29" y="3285738"/>
            <a:ext cx="7702537" cy="14758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4DDCEE-49FE-A346-A038-F665FE79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99" y="4846309"/>
            <a:ext cx="7713310" cy="15512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9F6851-672A-5742-ADCF-7F7619D99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749" y="3768304"/>
            <a:ext cx="2537331" cy="23414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03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4304307-811E-7849-B0F2-E6CD46C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" altLang="ko-Kore-KR" dirty="0"/>
              <a:t>Grover’s Search Algorithm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Diffusion operator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007CB-787A-DA4E-ACFD-B585934DA90A}"/>
              </a:ext>
            </a:extLst>
          </p:cNvPr>
          <p:cNvSpPr txBox="1"/>
          <p:nvPr/>
        </p:nvSpPr>
        <p:spPr>
          <a:xfrm>
            <a:off x="411920" y="1466887"/>
            <a:ext cx="1219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Oracle</a:t>
            </a:r>
            <a:r>
              <a:rPr lang="ko-KR" altLang="en-US" dirty="0"/>
              <a:t>에서 반환한</a:t>
            </a:r>
            <a:r>
              <a:rPr lang="en-US" altLang="ko-KR" dirty="0"/>
              <a:t>(-</a:t>
            </a:r>
            <a:r>
              <a:rPr lang="ko-KR" altLang="en-US" dirty="0"/>
              <a:t> 부호</a:t>
            </a:r>
            <a:r>
              <a:rPr lang="en-US" altLang="ko-KR" dirty="0"/>
              <a:t>) </a:t>
            </a:r>
            <a:r>
              <a:rPr lang="ko-KR" altLang="en-US" dirty="0"/>
              <a:t>솔루션의 </a:t>
            </a:r>
            <a:r>
              <a:rPr lang="en" altLang="ko-Kore-KR" dirty="0"/>
              <a:t>amplitude</a:t>
            </a:r>
            <a:r>
              <a:rPr lang="ko-KR" altLang="en-US" dirty="0" err="1"/>
              <a:t>를</a:t>
            </a:r>
            <a:r>
              <a:rPr lang="ko-KR" altLang="en-US" dirty="0"/>
              <a:t> 증폭시킴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951CA6-AC62-7642-9A29-BA5C43C1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3" y="2493274"/>
            <a:ext cx="5422900" cy="330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1D4461-5849-274C-8F05-50640026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57" y="2130421"/>
            <a:ext cx="2472578" cy="1055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A0B207-DA60-1C41-897A-3E0CDC3F0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3" y="3900465"/>
            <a:ext cx="8804189" cy="20677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9C1720-43B3-5F4A-9DC3-9D4522C4B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8890" y="2221985"/>
            <a:ext cx="2020713" cy="4011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왼쪽 대괄호[L] 9">
            <a:extLst>
              <a:ext uri="{FF2B5EF4-FFF2-40B4-BE49-F238E27FC236}">
                <a16:creationId xmlns:a16="http://schemas.microsoft.com/office/drawing/2014/main" id="{EFC3973B-9EB4-A446-84CB-1F07DC5A4895}"/>
              </a:ext>
            </a:extLst>
          </p:cNvPr>
          <p:cNvSpPr/>
          <p:nvPr/>
        </p:nvSpPr>
        <p:spPr>
          <a:xfrm>
            <a:off x="9693876" y="3243649"/>
            <a:ext cx="228600" cy="2286000"/>
          </a:xfrm>
          <a:prstGeom prst="leftBracket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0BAF48E-9CE6-6C4E-937F-4660B6E53B8B}"/>
                  </a:ext>
                </a:extLst>
              </p:cNvPr>
              <p:cNvSpPr/>
              <p:nvPr/>
            </p:nvSpPr>
            <p:spPr>
              <a:xfrm>
                <a:off x="9092630" y="4181790"/>
                <a:ext cx="543739" cy="543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ko-KR" alt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ko-Kore-KR" sz="1400" dirty="0"/>
                  <a:t> </a:t>
                </a:r>
              </a:p>
              <a:p>
                <a:r>
                  <a:rPr lang="ko-KR" altLang="en-US" sz="1400" dirty="0"/>
                  <a:t>반복</a:t>
                </a:r>
                <a:endParaRPr lang="ko-Kore-KR" altLang="en-US" sz="1400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0BAF48E-9CE6-6C4E-937F-4660B6E53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30" y="4181790"/>
                <a:ext cx="543739" cy="543482"/>
              </a:xfrm>
              <a:prstGeom prst="rect">
                <a:avLst/>
              </a:prstGeom>
              <a:blipFill>
                <a:blip r:embed="rId6"/>
                <a:stretch>
                  <a:fillRect l="-4651" r="-2326" b="-116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61AE2394-4502-894B-BD41-B40FE6CDA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2534" y="6448885"/>
            <a:ext cx="1531284" cy="274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D4886A-FF34-3642-9D86-CECB5F1D6E6D}"/>
              </a:ext>
            </a:extLst>
          </p:cNvPr>
          <p:cNvSpPr txBox="1"/>
          <p:nvPr/>
        </p:nvSpPr>
        <p:spPr>
          <a:xfrm>
            <a:off x="8742452" y="62642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603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395A3-32BB-A445-B28A-3B48A7AC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</a:t>
            </a:r>
            <a:r>
              <a:rPr kumimoji="1" lang="ko-KR" altLang="en-US" dirty="0"/>
              <a:t> 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860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4F5F09-D39B-E448-8904-A4707639D33A}"/>
              </a:ext>
            </a:extLst>
          </p:cNvPr>
          <p:cNvSpPr/>
          <p:nvPr/>
        </p:nvSpPr>
        <p:spPr>
          <a:xfrm>
            <a:off x="4559643" y="2712308"/>
            <a:ext cx="3052119" cy="1544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A46F9-BB82-4545-A862-D56A079A94D7}"/>
              </a:ext>
            </a:extLst>
          </p:cNvPr>
          <p:cNvSpPr txBox="1"/>
          <p:nvPr/>
        </p:nvSpPr>
        <p:spPr>
          <a:xfrm>
            <a:off x="4300152" y="2891678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163</Words>
  <Application>Microsoft Macintosh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HCRBatang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Grover’s Search Algorithm</vt:lpstr>
      <vt:lpstr>Grover’s Search Algorithm : Setting</vt:lpstr>
      <vt:lpstr>Grover’s Search Algorithm : Design Oracle</vt:lpstr>
      <vt:lpstr>Grover’s Search Algorithm : Diffusion operator</vt:lpstr>
      <vt:lpstr>실 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장경배</dc:creator>
  <cp:lastModifiedBy>장경배</cp:lastModifiedBy>
  <cp:revision>8</cp:revision>
  <dcterms:created xsi:type="dcterms:W3CDTF">2021-08-03T04:54:57Z</dcterms:created>
  <dcterms:modified xsi:type="dcterms:W3CDTF">2021-08-03T06:38:34Z</dcterms:modified>
</cp:coreProperties>
</file>