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9" r:id="rId2"/>
    <p:sldId id="281" r:id="rId3"/>
    <p:sldId id="296" r:id="rId4"/>
    <p:sldId id="297" r:id="rId5"/>
    <p:sldId id="298" r:id="rId6"/>
    <p:sldId id="299" r:id="rId7"/>
    <p:sldId id="300" r:id="rId8"/>
    <p:sldId id="295" r:id="rId9"/>
    <p:sldId id="301" r:id="rId10"/>
    <p:sldId id="274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6"/>
    <p:restoredTop sz="94749"/>
  </p:normalViewPr>
  <p:slideViewPr>
    <p:cSldViewPr snapToGrid="0" snapToObjects="1">
      <p:cViewPr varScale="1">
        <p:scale>
          <a:sx n="104" d="100"/>
          <a:sy n="104" d="100"/>
        </p:scale>
        <p:origin x="1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81E1E-B898-C34C-847A-FE7153BFCC26}" type="datetimeFigureOut">
              <a:rPr kumimoji="1" lang="ko-KR" altLang="en-US" smtClean="0"/>
              <a:t>2021. 8. 4.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404DE-1A8A-A145-9C41-3FBB780E91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386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404DE-1A8A-A145-9C41-3FBB780E9161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43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404DE-1A8A-A145-9C41-3FBB780E9161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504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06665-6B06-9548-AFFB-A0D8CC088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82AA6B-BA80-2046-9D3F-FE9724313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FA8378-4A6C-DD44-A264-C01FFA14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BB0C-94B8-EA4B-9697-FCC9B8CC25E3}" type="datetimeFigureOut">
              <a:rPr kumimoji="1" lang="ko-Kore-KR" altLang="en-US" smtClean="0"/>
              <a:t>8/4/21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531E6-8094-584D-BD5C-9F496476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7BBEB6-285B-D54B-BC6D-DDEAA2DB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A14-042D-CA4F-89FA-4F49840F0E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19104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90FF5-A9F2-8841-A635-6F382C004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F99DB1-3F1B-8741-A154-C46A2EC5D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65A6CA-25E0-354A-A5FF-E9DA10A9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BB0C-94B8-EA4B-9697-FCC9B8CC25E3}" type="datetimeFigureOut">
              <a:rPr kumimoji="1" lang="ko-Kore-KR" altLang="en-US" smtClean="0"/>
              <a:t>8/4/21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2FA325-6B4B-494E-96A7-6FF163EC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C63A9B-9214-104E-A35C-0AA8E62F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A14-042D-CA4F-89FA-4F49840F0E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669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F0C141-7CF0-EA4E-8691-B26FAF9B8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5AD54-518F-A240-B9B0-666676956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92CC0-DAFA-194D-99E6-A85E96D2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BB0C-94B8-EA4B-9697-FCC9B8CC25E3}" type="datetimeFigureOut">
              <a:rPr kumimoji="1" lang="ko-Kore-KR" altLang="en-US" smtClean="0"/>
              <a:t>8/4/21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5DB5DE-4CB6-BF41-8FEE-382731212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C6B6C-820C-9446-A368-03095870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A14-042D-CA4F-89FA-4F49840F0E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87788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69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24501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8571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66B65-58E8-A846-A871-496537CF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18275D-FD29-C348-88A4-01EE2057D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3F72B8-A2B5-1944-B1CA-F2896277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BB0C-94B8-EA4B-9697-FCC9B8CC25E3}" type="datetimeFigureOut">
              <a:rPr kumimoji="1" lang="ko-Kore-KR" altLang="en-US" smtClean="0"/>
              <a:t>8/4/21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623CA3-3040-1E42-BE21-BED41F84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AE0766-4D31-3E4E-98C3-6EAA8BDB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A14-042D-CA4F-89FA-4F49840F0E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935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B8585-8560-9944-A1FA-482EA1EE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64E0E1-C826-F849-A5DF-D5FF74FAA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AB1969-E9F0-5F40-A4ED-52871B22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BB0C-94B8-EA4B-9697-FCC9B8CC25E3}" type="datetimeFigureOut">
              <a:rPr kumimoji="1" lang="ko-Kore-KR" altLang="en-US" smtClean="0"/>
              <a:t>8/4/21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52C234-2E05-CA43-891C-914380DB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30DB8-B5FD-4F4D-98B6-6B422F04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A14-042D-CA4F-89FA-4F49840F0E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18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63AF7-6BB5-3A4D-A4F6-C2B50F75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3C7917-F6A2-954B-BD6F-A6E4319C0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6FA237-271F-864C-81B6-5EC03E2CF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5AF7C6-9802-4240-848E-D273A8B7C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BB0C-94B8-EA4B-9697-FCC9B8CC25E3}" type="datetimeFigureOut">
              <a:rPr kumimoji="1" lang="ko-Kore-KR" altLang="en-US" smtClean="0"/>
              <a:t>8/4/21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42D2C6-94DB-2745-98C3-32BA9FBB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48394E-B93A-EA4C-B5D3-04B4B395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A14-042D-CA4F-89FA-4F49840F0E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3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89900-1742-1944-BBC6-119BBA6E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B589C1-8C74-8C41-A77B-284253040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5EEEC6-B310-1545-8CF4-EB69676F1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2EA79E-547D-9A4F-8B75-1CB5DAC51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8BD9F0-F95B-3C41-AF56-84ADD7B92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765504-FFA9-AA43-9257-F5F85577C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BB0C-94B8-EA4B-9697-FCC9B8CC25E3}" type="datetimeFigureOut">
              <a:rPr kumimoji="1" lang="ko-Kore-KR" altLang="en-US" smtClean="0"/>
              <a:t>8/4/21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00CECA-3239-2645-BE2C-66310F71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8C8FBD-323B-7E45-9F2F-4BAF0C69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A14-042D-CA4F-89FA-4F49840F0E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425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33165-F46B-CF41-9951-0F03DED2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E85F3A-1F1F-A247-9792-4706E7885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BB0C-94B8-EA4B-9697-FCC9B8CC25E3}" type="datetimeFigureOut">
              <a:rPr kumimoji="1" lang="ko-Kore-KR" altLang="en-US" smtClean="0"/>
              <a:t>8/4/21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9688D8-D665-4E49-A06A-B6E60C19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CD16B1-6CE2-4F44-BF52-611B11C2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A14-042D-CA4F-89FA-4F49840F0E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244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A83535-B281-8D4D-98EE-0F6122D3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BB0C-94B8-EA4B-9697-FCC9B8CC25E3}" type="datetimeFigureOut">
              <a:rPr kumimoji="1" lang="ko-Kore-KR" altLang="en-US" smtClean="0"/>
              <a:t>8/4/21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21D627-EF42-7249-8CEC-F2526F112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A057F1-C735-304B-A5AC-AC3A0936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A14-042D-CA4F-89FA-4F49840F0E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379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26F6B-5D50-1547-BEAD-0AF07F872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7A919-3675-CC42-92F2-001950B86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12CB14-9815-CF46-8177-3B095598C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BF7B97-E30F-7B47-A862-3A28ACCD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BB0C-94B8-EA4B-9697-FCC9B8CC25E3}" type="datetimeFigureOut">
              <a:rPr kumimoji="1" lang="ko-Kore-KR" altLang="en-US" smtClean="0"/>
              <a:t>8/4/21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48563-492B-F64A-9B65-B5A5C902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98DDC7-B65D-1D46-9F06-32F2E8A63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A14-042D-CA4F-89FA-4F49840F0E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357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4B8C8-B121-D54F-B8A9-D397C4140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8B7F5A-BDC4-2045-B1DB-DFE80D558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A292C1-9185-2945-913E-15D561101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E95B16-6774-7048-B779-26365987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BB0C-94B8-EA4B-9697-FCC9B8CC25E3}" type="datetimeFigureOut">
              <a:rPr kumimoji="1" lang="ko-Kore-KR" altLang="en-US" smtClean="0"/>
              <a:t>8/4/21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B62E31-FE65-1449-80AF-AB9E4121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F6082B-1FF5-C04D-88D2-6BD9BFBC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8A14-042D-CA4F-89FA-4F49840F0E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879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F12528-C409-6B4A-AE96-2E08F7299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982EE7-02B5-B84D-B3C3-1861D3C50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2BBEC-2D71-314A-8CEE-A953A0182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CBB0C-94B8-EA4B-9697-FCC9B8CC25E3}" type="datetimeFigureOut">
              <a:rPr kumimoji="1" lang="ko-Kore-KR" altLang="en-US" smtClean="0"/>
              <a:t>8/4/21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AB086-8A5F-6C42-AE66-6EA212B3F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E20DBA-A0B0-2241-A38C-18AC73133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78A14-042D-CA4F-89FA-4F49840F0EE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78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9.png"/><Relationship Id="rId7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microsoft.com/office/2007/relationships/hdphoto" Target="../media/hdphoto3.wdp"/><Relationship Id="rId5" Type="http://schemas.microsoft.com/office/2007/relationships/hdphoto" Target="../media/hdphoto2.wdp"/><Relationship Id="rId4" Type="http://schemas.openxmlformats.org/officeDocument/2006/relationships/image" Target="../media/image10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F37195B-6C10-1A40-A508-E59D4E638A35}"/>
              </a:ext>
            </a:extLst>
          </p:cNvPr>
          <p:cNvSpPr txBox="1"/>
          <p:nvPr/>
        </p:nvSpPr>
        <p:spPr>
          <a:xfrm>
            <a:off x="2189979" y="2534568"/>
            <a:ext cx="78120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500" dirty="0"/>
              <a:t>   </a:t>
            </a:r>
            <a:r>
              <a:rPr kumimoji="1" lang="ko-KR" altLang="en-US" sz="3500" dirty="0"/>
              <a:t>양자 프로그래밍</a:t>
            </a:r>
            <a:r>
              <a:rPr kumimoji="1" lang="en-US" altLang="ko-KR" sz="3500" dirty="0"/>
              <a:t> 5</a:t>
            </a:r>
            <a:r>
              <a:rPr kumimoji="1" lang="ko-KR" altLang="en-US" sz="3500" dirty="0"/>
              <a:t> 강</a:t>
            </a:r>
            <a:endParaRPr kumimoji="1" lang="en-US" altLang="ko-KR" sz="3500" dirty="0"/>
          </a:p>
          <a:p>
            <a:pPr algn="ctr"/>
            <a:r>
              <a:rPr kumimoji="1" lang="en-US" altLang="en-US" sz="3500" dirty="0"/>
              <a:t>Quantum Support Vector Machine</a:t>
            </a:r>
            <a:endParaRPr kumimoji="1" lang="ko-Kore-KR" altLang="en-US" sz="3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BBC88D-9255-1F48-A49C-613C471F491F}"/>
              </a:ext>
            </a:extLst>
          </p:cNvPr>
          <p:cNvSpPr txBox="1"/>
          <p:nvPr/>
        </p:nvSpPr>
        <p:spPr>
          <a:xfrm>
            <a:off x="5120156" y="4612772"/>
            <a:ext cx="195168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dirty="0"/>
              <a:t>Quantum Ant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C4531B-E321-8D4D-B5BE-127227D04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567" y="5929427"/>
            <a:ext cx="2698865" cy="88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24F5F09-D39B-E448-8904-A4707639D33A}"/>
              </a:ext>
            </a:extLst>
          </p:cNvPr>
          <p:cNvSpPr/>
          <p:nvPr/>
        </p:nvSpPr>
        <p:spPr>
          <a:xfrm>
            <a:off x="4559643" y="2712308"/>
            <a:ext cx="3052119" cy="1544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BA46F9-BB82-4545-A862-D56A079A94D7}"/>
              </a:ext>
            </a:extLst>
          </p:cNvPr>
          <p:cNvSpPr txBox="1"/>
          <p:nvPr/>
        </p:nvSpPr>
        <p:spPr>
          <a:xfrm>
            <a:off x="4300152" y="2891678"/>
            <a:ext cx="371127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55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R" dirty="0"/>
              <a:t>Support Vector Machine (SVM)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1AB441-32E4-8A47-BAA3-BBA55800B858}"/>
              </a:ext>
            </a:extLst>
          </p:cNvPr>
          <p:cNvSpPr/>
          <p:nvPr/>
        </p:nvSpPr>
        <p:spPr>
          <a:xfrm>
            <a:off x="589806" y="1414092"/>
            <a:ext cx="11368160" cy="420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HCRBatang"/>
              </a:rPr>
              <a:t>Support Vector Machine</a:t>
            </a:r>
            <a:r>
              <a:rPr lang="ko-KR" altLang="en-US" b="1" dirty="0">
                <a:latin typeface="HCRBatang"/>
              </a:rPr>
              <a:t> </a:t>
            </a:r>
            <a:r>
              <a:rPr lang="en-US" altLang="ko-KR" b="1" dirty="0">
                <a:latin typeface="HCRBatang"/>
              </a:rPr>
              <a:t>(SVM)</a:t>
            </a:r>
            <a:br>
              <a:rPr lang="en-US" altLang="ko-KR" dirty="0">
                <a:latin typeface="HCRBatang"/>
              </a:rPr>
            </a:br>
            <a:r>
              <a:rPr lang="en-US" altLang="ko-KR" dirty="0">
                <a:latin typeface="HCRBatang"/>
              </a:rPr>
              <a:t>- </a:t>
            </a:r>
            <a:r>
              <a:rPr lang="ko-KR" altLang="en-US" dirty="0" err="1">
                <a:latin typeface="HCRBatang"/>
              </a:rPr>
              <a:t>초평면을</a:t>
            </a:r>
            <a:r>
              <a:rPr lang="ko-KR" altLang="en-US" dirty="0">
                <a:latin typeface="HCRBatang"/>
              </a:rPr>
              <a:t> 통해 </a:t>
            </a:r>
            <a:r>
              <a:rPr lang="ko-KR" altLang="en-US" b="1" dirty="0">
                <a:latin typeface="HCRBatang"/>
              </a:rPr>
              <a:t>데이터 포인트 간의 최적 경계를 찾는 </a:t>
            </a:r>
            <a:r>
              <a:rPr lang="ko-KR" altLang="en-US" dirty="0">
                <a:latin typeface="HCRBatang"/>
              </a:rPr>
              <a:t>지도 </a:t>
            </a:r>
            <a:r>
              <a:rPr lang="ko-KR" altLang="en-US" dirty="0" err="1">
                <a:latin typeface="HCRBatang"/>
              </a:rPr>
              <a:t>머신러닝</a:t>
            </a:r>
            <a:r>
              <a:rPr lang="ko-KR" altLang="en-US" dirty="0">
                <a:latin typeface="HCRBatang"/>
              </a:rPr>
              <a:t> 알고리즘</a:t>
            </a:r>
            <a:br>
              <a:rPr lang="en-US" altLang="ko-KR" dirty="0">
                <a:latin typeface="HCRBatang"/>
              </a:rPr>
            </a:br>
            <a:r>
              <a:rPr lang="en-US" altLang="ko-KR" dirty="0">
                <a:latin typeface="HCRBatang"/>
              </a:rPr>
              <a:t>-</a:t>
            </a:r>
            <a:r>
              <a:rPr lang="ko-KR" altLang="en-US" dirty="0">
                <a:latin typeface="HCRBatang"/>
              </a:rPr>
              <a:t> </a:t>
            </a:r>
            <a:r>
              <a:rPr lang="ko-KR" altLang="en-US" b="1" dirty="0">
                <a:latin typeface="HCRBatang"/>
              </a:rPr>
              <a:t>분류 및 회귀에 사용 </a:t>
            </a:r>
            <a:br>
              <a:rPr lang="en-US" altLang="ko-KR" dirty="0">
                <a:latin typeface="HCRBatang"/>
              </a:rPr>
            </a:br>
            <a:r>
              <a:rPr lang="en-US" altLang="ko-KR" dirty="0">
                <a:latin typeface="HCRBatang"/>
              </a:rPr>
              <a:t>-</a:t>
            </a:r>
            <a:r>
              <a:rPr lang="ko-KR" altLang="en-US" dirty="0">
                <a:latin typeface="HCRBatang"/>
              </a:rPr>
              <a:t> </a:t>
            </a:r>
            <a:r>
              <a:rPr lang="ko-KR" altLang="en-US" b="1" dirty="0" err="1">
                <a:latin typeface="HCRBatang"/>
              </a:rPr>
              <a:t>초평면</a:t>
            </a:r>
            <a:r>
              <a:rPr lang="ko-KR" altLang="en-US" dirty="0">
                <a:latin typeface="HCRBatang"/>
              </a:rPr>
              <a:t> </a:t>
            </a:r>
            <a:r>
              <a:rPr lang="en-US" altLang="ko-KR" dirty="0">
                <a:latin typeface="HCRBatang"/>
              </a:rPr>
              <a:t>:</a:t>
            </a:r>
            <a:r>
              <a:rPr lang="ko-KR" altLang="en-US" dirty="0">
                <a:latin typeface="HCRBatang"/>
              </a:rPr>
              <a:t> </a:t>
            </a:r>
            <a:r>
              <a:rPr lang="en-US" altLang="ko-KR" dirty="0">
                <a:latin typeface="HCRBatang"/>
              </a:rPr>
              <a:t>n</a:t>
            </a:r>
            <a:r>
              <a:rPr lang="ko-KR" altLang="en-US" dirty="0">
                <a:latin typeface="HCRBatang"/>
              </a:rPr>
              <a:t>차원의 공간을 나누기 위한 </a:t>
            </a:r>
            <a:r>
              <a:rPr lang="en-US" altLang="ko-KR" dirty="0">
                <a:latin typeface="HCRBatang"/>
              </a:rPr>
              <a:t>n-1</a:t>
            </a:r>
            <a:r>
              <a:rPr lang="ko-KR" altLang="en-US" dirty="0">
                <a:latin typeface="HCRBatang"/>
              </a:rPr>
              <a:t>차원</a:t>
            </a:r>
            <a:br>
              <a:rPr lang="en-US" altLang="ko-KR" dirty="0">
                <a:latin typeface="HCRBatang"/>
              </a:rPr>
            </a:br>
            <a:r>
              <a:rPr lang="en-US" altLang="ko-KR" dirty="0">
                <a:latin typeface="HCRBatang"/>
              </a:rPr>
              <a:t>-</a:t>
            </a:r>
            <a:r>
              <a:rPr lang="ko-KR" altLang="en-US" dirty="0">
                <a:latin typeface="HCRBatang"/>
              </a:rPr>
              <a:t> </a:t>
            </a:r>
            <a:r>
              <a:rPr lang="en-US" altLang="ko-KR" b="1" dirty="0">
                <a:latin typeface="HCRBatang"/>
              </a:rPr>
              <a:t>n</a:t>
            </a:r>
            <a:r>
              <a:rPr lang="ko-KR" altLang="en-US" b="1" dirty="0">
                <a:latin typeface="HCRBatang"/>
              </a:rPr>
              <a:t>차원 공간을 나누기 위해 </a:t>
            </a:r>
            <a:r>
              <a:rPr lang="en-US" altLang="ko-KR" b="1" dirty="0">
                <a:latin typeface="HCRBatang"/>
              </a:rPr>
              <a:t>kernel</a:t>
            </a:r>
            <a:r>
              <a:rPr lang="ko-KR" altLang="en-US" dirty="0">
                <a:latin typeface="HCRBatang"/>
              </a:rPr>
              <a:t> 사용 </a:t>
            </a:r>
            <a:br>
              <a:rPr lang="en-US" altLang="ko-KR" dirty="0">
                <a:latin typeface="HCRBatang"/>
              </a:rPr>
            </a:br>
            <a:r>
              <a:rPr lang="en-US" altLang="ko-KR" dirty="0">
                <a:latin typeface="HCRBatang"/>
              </a:rPr>
              <a:t>   </a:t>
            </a:r>
            <a:r>
              <a:rPr lang="en-US" altLang="ko-KR" dirty="0">
                <a:latin typeface="HCRBatang"/>
                <a:sym typeface="Wingdings" pitchFamily="2" charset="2"/>
              </a:rPr>
              <a:t></a:t>
            </a:r>
            <a:r>
              <a:rPr lang="ko-KR" altLang="en-US" dirty="0">
                <a:latin typeface="HCRBatang"/>
                <a:sym typeface="Wingdings" pitchFamily="2" charset="2"/>
              </a:rPr>
              <a:t> </a:t>
            </a:r>
            <a:r>
              <a:rPr lang="en-US" altLang="ko-KR" dirty="0">
                <a:latin typeface="HCRBatang"/>
                <a:sym typeface="Wingdings" pitchFamily="2" charset="2"/>
              </a:rPr>
              <a:t>kernel</a:t>
            </a:r>
            <a:r>
              <a:rPr lang="ko-KR" altLang="en-US" dirty="0">
                <a:latin typeface="HCRBatang"/>
                <a:sym typeface="Wingdings" pitchFamily="2" charset="2"/>
              </a:rPr>
              <a:t>은 다양한 </a:t>
            </a:r>
            <a:r>
              <a:rPr lang="ko-KR" altLang="en-US" dirty="0" err="1">
                <a:latin typeface="HCRBatang"/>
                <a:sym typeface="Wingdings" pitchFamily="2" charset="2"/>
              </a:rPr>
              <a:t>초평면을</a:t>
            </a:r>
            <a:r>
              <a:rPr lang="ko-KR" altLang="en-US" dirty="0">
                <a:latin typeface="HCRBatang"/>
                <a:sym typeface="Wingdings" pitchFamily="2" charset="2"/>
              </a:rPr>
              <a:t> 잘 배치하여 공간을 잘 나눌 수 있도록 함</a:t>
            </a:r>
            <a:br>
              <a:rPr lang="en-US" altLang="ko-KR" dirty="0">
                <a:latin typeface="HCRBatang"/>
                <a:sym typeface="Wingdings" pitchFamily="2" charset="2"/>
              </a:rPr>
            </a:br>
            <a:r>
              <a:rPr lang="en-US" altLang="ko-KR" dirty="0">
                <a:latin typeface="HCRBatang"/>
                <a:sym typeface="Wingdings" pitchFamily="2" charset="2"/>
              </a:rPr>
              <a:t>-</a:t>
            </a:r>
            <a:r>
              <a:rPr lang="ko-KR" altLang="en-US" dirty="0">
                <a:latin typeface="HCRBatang"/>
                <a:sym typeface="Wingdings" pitchFamily="2" charset="2"/>
              </a:rPr>
              <a:t> 이러한 </a:t>
            </a:r>
            <a:r>
              <a:rPr lang="ko-KR" altLang="en-US" dirty="0" err="1">
                <a:latin typeface="HCRBatang"/>
                <a:sym typeface="Wingdings" pitchFamily="2" charset="2"/>
              </a:rPr>
              <a:t>초평면을</a:t>
            </a:r>
            <a:r>
              <a:rPr lang="ko-KR" altLang="en-US" dirty="0">
                <a:latin typeface="HCRBatang"/>
                <a:sym typeface="Wingdings" pitchFamily="2" charset="2"/>
              </a:rPr>
              <a:t> 찾기 위해서는 데이터에 </a:t>
            </a:r>
            <a:r>
              <a:rPr lang="ko-KR" altLang="en-US" b="1" dirty="0">
                <a:latin typeface="HCRBatang"/>
                <a:sym typeface="Wingdings" pitchFamily="2" charset="2"/>
              </a:rPr>
              <a:t>비선형 함수를 적용</a:t>
            </a:r>
            <a:r>
              <a:rPr lang="ko-KR" altLang="en-US" dirty="0">
                <a:latin typeface="HCRBatang"/>
                <a:sym typeface="Wingdings" pitchFamily="2" charset="2"/>
              </a:rPr>
              <a:t>해야 함</a:t>
            </a:r>
            <a:br>
              <a:rPr lang="en-US" altLang="ko-KR" dirty="0">
                <a:latin typeface="HCRBatang"/>
                <a:sym typeface="Wingdings" pitchFamily="2" charset="2"/>
              </a:rPr>
            </a:br>
            <a:r>
              <a:rPr lang="ko-KR" altLang="en-US" dirty="0">
                <a:latin typeface="HCRBatang"/>
                <a:sym typeface="Wingdings" pitchFamily="2" charset="2"/>
              </a:rPr>
              <a:t>   </a:t>
            </a:r>
            <a:r>
              <a:rPr lang="en-US" altLang="ko-KR" dirty="0">
                <a:latin typeface="HCRBatang"/>
                <a:sym typeface="Wingdings" pitchFamily="2" charset="2"/>
              </a:rPr>
              <a:t></a:t>
            </a:r>
            <a:r>
              <a:rPr lang="ko-KR" altLang="en-US" dirty="0">
                <a:latin typeface="HCRBatang"/>
                <a:sym typeface="Wingdings" pitchFamily="2" charset="2"/>
              </a:rPr>
              <a:t> </a:t>
            </a:r>
            <a:r>
              <a:rPr lang="en-US" altLang="ko-KR" b="1" dirty="0">
                <a:latin typeface="HCRBatang"/>
                <a:sym typeface="Wingdings" pitchFamily="2" charset="2"/>
              </a:rPr>
              <a:t>feature map</a:t>
            </a:r>
            <a:r>
              <a:rPr lang="ko-KR" altLang="en-US" b="1" dirty="0">
                <a:latin typeface="HCRBatang"/>
                <a:sym typeface="Wingdings" pitchFamily="2" charset="2"/>
              </a:rPr>
              <a:t> </a:t>
            </a:r>
            <a:r>
              <a:rPr lang="ko-KR" altLang="en-US" dirty="0">
                <a:latin typeface="HCRBatang"/>
                <a:sym typeface="Wingdings" pitchFamily="2" charset="2"/>
              </a:rPr>
              <a:t>이라고 하며</a:t>
            </a:r>
            <a:r>
              <a:rPr lang="en-US" altLang="ko-KR" dirty="0">
                <a:latin typeface="HCRBatang"/>
                <a:sym typeface="Wingdings" pitchFamily="2" charset="2"/>
              </a:rPr>
              <a:t>,</a:t>
            </a:r>
            <a:r>
              <a:rPr lang="ko-KR" altLang="en-US" dirty="0">
                <a:latin typeface="HCRBatang"/>
                <a:sym typeface="Wingdings" pitchFamily="2" charset="2"/>
              </a:rPr>
              <a:t> 다항식</a:t>
            </a:r>
            <a:r>
              <a:rPr lang="en-US" altLang="ko-KR" dirty="0">
                <a:latin typeface="HCRBatang"/>
                <a:sym typeface="Wingdings" pitchFamily="2" charset="2"/>
              </a:rPr>
              <a:t>,</a:t>
            </a:r>
            <a:r>
              <a:rPr lang="ko-KR" altLang="en-US" dirty="0">
                <a:latin typeface="HCRBatang"/>
                <a:sym typeface="Wingdings" pitchFamily="2" charset="2"/>
              </a:rPr>
              <a:t> </a:t>
            </a:r>
            <a:r>
              <a:rPr lang="ko-KR" altLang="en-US" dirty="0" err="1">
                <a:latin typeface="HCRBatang"/>
                <a:sym typeface="Wingdings" pitchFamily="2" charset="2"/>
              </a:rPr>
              <a:t>시그모이드</a:t>
            </a:r>
            <a:r>
              <a:rPr lang="en-US" altLang="ko-KR" dirty="0">
                <a:latin typeface="HCRBatang"/>
                <a:sym typeface="Wingdings" pitchFamily="2" charset="2"/>
              </a:rPr>
              <a:t>,</a:t>
            </a:r>
            <a:r>
              <a:rPr lang="ko-KR" altLang="en-US" dirty="0">
                <a:latin typeface="HCRBatang"/>
                <a:sym typeface="Wingdings" pitchFamily="2" charset="2"/>
              </a:rPr>
              <a:t> 가우스 함수 등이 존재</a:t>
            </a:r>
            <a:br>
              <a:rPr lang="en-US" altLang="ko-KR" dirty="0">
                <a:latin typeface="HCRBatang"/>
                <a:sym typeface="Wingdings" pitchFamily="2" charset="2"/>
              </a:rPr>
            </a:br>
            <a:r>
              <a:rPr lang="en-US" altLang="ko-KR" dirty="0">
                <a:latin typeface="HCRBatang"/>
                <a:sym typeface="Wingdings" pitchFamily="2" charset="2"/>
              </a:rPr>
              <a:t>-</a:t>
            </a:r>
            <a:r>
              <a:rPr lang="ko-KR" altLang="en-US" dirty="0">
                <a:latin typeface="HCRBatang"/>
                <a:sym typeface="Wingdings" pitchFamily="2" charset="2"/>
              </a:rPr>
              <a:t>  </a:t>
            </a:r>
            <a:r>
              <a:rPr lang="en-US" altLang="ko-KR" dirty="0">
                <a:latin typeface="HCRBatang"/>
                <a:sym typeface="Wingdings" pitchFamily="2" charset="2"/>
              </a:rPr>
              <a:t>kernel</a:t>
            </a:r>
            <a:r>
              <a:rPr lang="ko-KR" altLang="en-US" dirty="0">
                <a:latin typeface="HCRBatang"/>
                <a:sym typeface="Wingdings" pitchFamily="2" charset="2"/>
              </a:rPr>
              <a:t> 함수는 </a:t>
            </a:r>
            <a:r>
              <a:rPr lang="ko-KR" altLang="en-US" b="1" dirty="0">
                <a:latin typeface="HCRBatang"/>
                <a:sym typeface="Wingdings" pitchFamily="2" charset="2"/>
              </a:rPr>
              <a:t>데이터 포인트 간의 경계를 최대화하여 효율적으로 분리</a:t>
            </a:r>
            <a:r>
              <a:rPr lang="ko-KR" altLang="en-US" dirty="0">
                <a:latin typeface="HCRBatang"/>
                <a:sym typeface="Wingdings" pitchFamily="2" charset="2"/>
              </a:rPr>
              <a:t>하도록 함</a:t>
            </a:r>
            <a:br>
              <a:rPr lang="en-US" altLang="ko-KR" dirty="0">
                <a:latin typeface="HCRBatang"/>
              </a:rPr>
            </a:b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4AC8E3-7B0C-E348-8FD0-2706A306F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15696" y="2194858"/>
            <a:ext cx="3542270" cy="246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4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R" dirty="0"/>
              <a:t>Quantum Support Vector Machine (QSVM)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1AB441-32E4-8A47-BAA3-BBA55800B858}"/>
              </a:ext>
            </a:extLst>
          </p:cNvPr>
          <p:cNvSpPr/>
          <p:nvPr/>
        </p:nvSpPr>
        <p:spPr>
          <a:xfrm>
            <a:off x="589806" y="1414092"/>
            <a:ext cx="11368160" cy="3786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HCRBatang"/>
              </a:rPr>
              <a:t>Quantum Support Vector Machine</a:t>
            </a:r>
            <a:r>
              <a:rPr lang="ko-KR" altLang="en-US" b="1" dirty="0">
                <a:latin typeface="HCRBatang"/>
              </a:rPr>
              <a:t> </a:t>
            </a:r>
            <a:r>
              <a:rPr lang="en-US" altLang="ko-KR" b="1" dirty="0">
                <a:latin typeface="HCRBatang"/>
              </a:rPr>
              <a:t>(QSVM)</a:t>
            </a:r>
            <a:br>
              <a:rPr lang="en-US" altLang="ko-KR" dirty="0">
                <a:latin typeface="HCRBatang"/>
              </a:rPr>
            </a:br>
            <a:r>
              <a:rPr lang="en-US" altLang="ko-KR" dirty="0">
                <a:latin typeface="HCRBatang"/>
              </a:rPr>
              <a:t>-</a:t>
            </a:r>
            <a:r>
              <a:rPr lang="ko-KR" altLang="en-US" dirty="0">
                <a:latin typeface="HCRBatang"/>
              </a:rPr>
              <a:t> 고전 </a:t>
            </a:r>
            <a:r>
              <a:rPr lang="en-US" altLang="ko-KR" dirty="0">
                <a:latin typeface="HCRBatang"/>
              </a:rPr>
              <a:t>SVM</a:t>
            </a:r>
            <a:r>
              <a:rPr lang="ko-KR" altLang="en-US" dirty="0">
                <a:latin typeface="HCRBatang"/>
              </a:rPr>
              <a:t>의 </a:t>
            </a:r>
            <a:r>
              <a:rPr lang="en-US" altLang="ko-KR" dirty="0">
                <a:latin typeface="HCRBatang"/>
              </a:rPr>
              <a:t>kernel</a:t>
            </a:r>
            <a:r>
              <a:rPr lang="ko-KR" altLang="en-US" dirty="0">
                <a:latin typeface="HCRBatang"/>
              </a:rPr>
              <a:t> 연산을 </a:t>
            </a:r>
            <a:r>
              <a:rPr lang="ko-KR" altLang="en-US" b="1" dirty="0">
                <a:latin typeface="HCRBatang"/>
              </a:rPr>
              <a:t>양자컴퓨터 상에서 수행</a:t>
            </a:r>
            <a:r>
              <a:rPr lang="ko-KR" altLang="en-US" dirty="0">
                <a:latin typeface="HCRBatang"/>
              </a:rPr>
              <a:t>한 것</a:t>
            </a:r>
            <a:br>
              <a:rPr lang="en-US" altLang="ko-KR" dirty="0">
                <a:latin typeface="HCRBatang"/>
              </a:rPr>
            </a:br>
            <a:r>
              <a:rPr lang="ko-KR" altLang="en-US" dirty="0">
                <a:latin typeface="HCRBatang"/>
              </a:rPr>
              <a:t>  </a:t>
            </a:r>
            <a:r>
              <a:rPr lang="en-US" altLang="ko-KR" dirty="0">
                <a:latin typeface="HCRBatang"/>
                <a:sym typeface="Wingdings" pitchFamily="2" charset="2"/>
              </a:rPr>
              <a:t></a:t>
            </a:r>
            <a:r>
              <a:rPr lang="ko-KR" altLang="en-US" dirty="0">
                <a:latin typeface="HCRBatang"/>
                <a:sym typeface="Wingdings" pitchFamily="2" charset="2"/>
              </a:rPr>
              <a:t> 양자 컴퓨터 상에서의 비선형 연산 수행</a:t>
            </a:r>
            <a:br>
              <a:rPr lang="en-US" altLang="ko-KR" dirty="0">
                <a:latin typeface="HCRBatang"/>
              </a:rPr>
            </a:br>
            <a:r>
              <a:rPr lang="en-US" altLang="ko-KR" dirty="0">
                <a:latin typeface="HCRBatang"/>
              </a:rPr>
              <a:t>-</a:t>
            </a:r>
            <a:r>
              <a:rPr lang="ko-KR" altLang="en-US" dirty="0">
                <a:latin typeface="HCRBatang"/>
              </a:rPr>
              <a:t> 기존 프로세스와 동일</a:t>
            </a:r>
            <a:br>
              <a:rPr lang="en-US" altLang="ko-KR" dirty="0">
                <a:latin typeface="HCRBatang"/>
              </a:rPr>
            </a:br>
            <a:r>
              <a:rPr lang="en-US" altLang="ko-KR" dirty="0">
                <a:latin typeface="HCRBatang"/>
              </a:rPr>
              <a:t>-</a:t>
            </a:r>
            <a:r>
              <a:rPr lang="ko-KR" altLang="en-US" dirty="0">
                <a:latin typeface="HCRBatang"/>
              </a:rPr>
              <a:t> 양자컴퓨팅은 고전 컴퓨팅과 달리 </a:t>
            </a:r>
            <a:r>
              <a:rPr lang="ko-KR" altLang="en-US" dirty="0" err="1">
                <a:latin typeface="HCRBatang"/>
              </a:rPr>
              <a:t>큐비트</a:t>
            </a:r>
            <a:r>
              <a:rPr lang="ko-KR" altLang="en-US" dirty="0">
                <a:latin typeface="HCRBatang"/>
              </a:rPr>
              <a:t> 개수에 따라 데이터 공간 차원이 기하급수적으로 늘어남</a:t>
            </a:r>
            <a:br>
              <a:rPr lang="en-US" altLang="ko-KR" dirty="0">
                <a:latin typeface="HCRBatang"/>
              </a:rPr>
            </a:br>
            <a:r>
              <a:rPr lang="ko-KR" altLang="en-US" dirty="0">
                <a:latin typeface="HCRBatang"/>
              </a:rPr>
              <a:t>  </a:t>
            </a:r>
            <a:r>
              <a:rPr lang="en-US" altLang="ko-KR" dirty="0">
                <a:latin typeface="HCRBatang"/>
                <a:sym typeface="Wingdings" pitchFamily="2" charset="2"/>
              </a:rPr>
              <a:t></a:t>
            </a:r>
            <a:r>
              <a:rPr lang="ko-KR" altLang="en-US" dirty="0">
                <a:latin typeface="HCRBatang"/>
                <a:sym typeface="Wingdings" pitchFamily="2" charset="2"/>
              </a:rPr>
              <a:t> </a:t>
            </a:r>
            <a:r>
              <a:rPr lang="ko-KR" altLang="en-US" b="1" dirty="0">
                <a:latin typeface="HCRBatang"/>
              </a:rPr>
              <a:t>고차원 데이터 특징 공간으로 데이터를 옮기기 때문</a:t>
            </a:r>
            <a:br>
              <a:rPr lang="en-US" altLang="ko-KR" b="1" dirty="0">
                <a:latin typeface="HCRBatang"/>
              </a:rPr>
            </a:br>
            <a:r>
              <a:rPr lang="ko-KR" altLang="en-US" b="1" dirty="0">
                <a:latin typeface="HCRBatang"/>
              </a:rPr>
              <a:t>       </a:t>
            </a:r>
            <a:r>
              <a:rPr lang="en-US" altLang="ko-KR" b="1" dirty="0">
                <a:latin typeface="HCRBatang"/>
                <a:sym typeface="Wingdings" pitchFamily="2" charset="2"/>
              </a:rPr>
              <a:t></a:t>
            </a:r>
            <a:r>
              <a:rPr lang="ko-KR" altLang="en-US" b="1" dirty="0">
                <a:latin typeface="HCRBatang"/>
                <a:sym typeface="Wingdings" pitchFamily="2" charset="2"/>
              </a:rPr>
              <a:t> </a:t>
            </a:r>
            <a:r>
              <a:rPr lang="ko-KR" altLang="en-US" dirty="0">
                <a:latin typeface="HCRBatang"/>
              </a:rPr>
              <a:t>고전 컴퓨터에 비해 고차원 데이터 작업에 유리</a:t>
            </a:r>
            <a:br>
              <a:rPr lang="en-US" altLang="ko-KR" dirty="0">
                <a:latin typeface="HCRBatang"/>
              </a:rPr>
            </a:br>
            <a:r>
              <a:rPr lang="en-US" altLang="ko-KR" dirty="0">
                <a:latin typeface="HCRBatang"/>
              </a:rPr>
              <a:t>-</a:t>
            </a:r>
            <a:r>
              <a:rPr lang="ko-KR" altLang="en-US" dirty="0">
                <a:latin typeface="HCRBatang"/>
              </a:rPr>
              <a:t> 즉</a:t>
            </a:r>
            <a:r>
              <a:rPr lang="en-US" altLang="ko-KR" dirty="0">
                <a:latin typeface="HCRBatang"/>
              </a:rPr>
              <a:t>,</a:t>
            </a:r>
            <a:r>
              <a:rPr lang="ko-KR" altLang="en-US" dirty="0">
                <a:latin typeface="HCRBatang"/>
              </a:rPr>
              <a:t> 고전 </a:t>
            </a:r>
            <a:r>
              <a:rPr lang="en-US" altLang="ko-KR" dirty="0">
                <a:latin typeface="HCRBatang"/>
              </a:rPr>
              <a:t>SVM</a:t>
            </a:r>
            <a:r>
              <a:rPr lang="ko-KR" altLang="en-US" dirty="0">
                <a:latin typeface="HCRBatang"/>
              </a:rPr>
              <a:t>이 처리하기 어려웠던 </a:t>
            </a:r>
            <a:r>
              <a:rPr lang="ko-KR" altLang="en-US" b="1" dirty="0">
                <a:latin typeface="HCRBatang"/>
              </a:rPr>
              <a:t>고차원 </a:t>
            </a:r>
            <a:r>
              <a:rPr lang="en-US" altLang="ko-KR" b="1" dirty="0">
                <a:latin typeface="HCRBatang"/>
              </a:rPr>
              <a:t>kernel</a:t>
            </a:r>
            <a:r>
              <a:rPr lang="ko-KR" altLang="en-US" b="1" dirty="0">
                <a:latin typeface="HCRBatang"/>
              </a:rPr>
              <a:t> 최적화를 </a:t>
            </a:r>
            <a:r>
              <a:rPr lang="en-US" altLang="ko-KR" b="1" dirty="0">
                <a:latin typeface="HCRBatang"/>
              </a:rPr>
              <a:t>QSVM</a:t>
            </a:r>
            <a:r>
              <a:rPr lang="ko-KR" altLang="en-US" b="1" dirty="0">
                <a:latin typeface="HCRBatang"/>
              </a:rPr>
              <a:t>을 통해 효율적으로 수행</a:t>
            </a:r>
            <a:br>
              <a:rPr lang="en-US" altLang="ko-KR" dirty="0">
                <a:latin typeface="HCRBatang"/>
              </a:rPr>
            </a:br>
            <a:r>
              <a:rPr lang="en-US" altLang="ko-KR" dirty="0">
                <a:latin typeface="HCRBatang"/>
              </a:rPr>
              <a:t>-</a:t>
            </a:r>
            <a:r>
              <a:rPr lang="ko-KR" altLang="en-US" dirty="0">
                <a:latin typeface="HCRBatang"/>
              </a:rPr>
              <a:t> 일반적으로 </a:t>
            </a:r>
            <a:r>
              <a:rPr lang="en-US" altLang="ko-KR" dirty="0">
                <a:latin typeface="HCRBatang"/>
              </a:rPr>
              <a:t>SVM</a:t>
            </a:r>
            <a:r>
              <a:rPr lang="ko-KR" altLang="en-US" dirty="0">
                <a:latin typeface="HCRBatang"/>
              </a:rPr>
              <a:t> 보다 성능 이점 존재</a:t>
            </a:r>
            <a:endParaRPr lang="en-US" altLang="ko-KR" dirty="0">
              <a:latin typeface="HCRBatang"/>
            </a:endParaRPr>
          </a:p>
        </p:txBody>
      </p:sp>
    </p:spTree>
    <p:extLst>
      <p:ext uri="{BB962C8B-B14F-4D97-AF65-F5344CB8AC3E}">
        <p14:creationId xmlns:p14="http://schemas.microsoft.com/office/powerpoint/2010/main" val="286498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R" dirty="0"/>
              <a:t>Quantum Support Vector Machine (QSVM)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61AB441-32E4-8A47-BAA3-BBA55800B858}"/>
                  </a:ext>
                </a:extLst>
              </p:cNvPr>
              <p:cNvSpPr/>
              <p:nvPr/>
            </p:nvSpPr>
            <p:spPr>
              <a:xfrm>
                <a:off x="589806" y="1414092"/>
                <a:ext cx="11368160" cy="21268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latin typeface="HCRBatang"/>
                  </a:rPr>
                  <a:t>전체 프로세스</a:t>
                </a:r>
                <a:br>
                  <a:rPr lang="en-US" altLang="ko-KR" dirty="0">
                    <a:latin typeface="HCRBatang"/>
                  </a:rPr>
                </a:br>
                <a:r>
                  <a:rPr lang="en-US" altLang="ko-KR" dirty="0">
                    <a:latin typeface="HCRBatang"/>
                  </a:rPr>
                  <a:t>1.</a:t>
                </a:r>
                <a:r>
                  <a:rPr lang="ko-KR" altLang="en-US" dirty="0">
                    <a:latin typeface="HCRBatang"/>
                  </a:rPr>
                  <a:t> </a:t>
                </a:r>
                <a:r>
                  <a:rPr lang="en-US" altLang="ko-KR" dirty="0">
                    <a:latin typeface="HCRBatang"/>
                  </a:rPr>
                  <a:t>Data encoding : </a:t>
                </a:r>
                <a:r>
                  <a:rPr lang="ko-KR" altLang="en-US" dirty="0">
                    <a:latin typeface="HCRBatang"/>
                  </a:rPr>
                  <a:t>고전 입력 데이터</a:t>
                </a:r>
                <a:r>
                  <a:rPr lang="en-US" altLang="ko-KR" dirty="0">
                    <a:latin typeface="HCRBatang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>
                    <a:latin typeface="HCRBatang"/>
                  </a:rPr>
                  <a:t>)</a:t>
                </a:r>
                <a:r>
                  <a:rPr lang="ko-KR" altLang="en-US" dirty="0" err="1">
                    <a:latin typeface="HCRBatang"/>
                  </a:rPr>
                  <a:t>를</a:t>
                </a:r>
                <a:r>
                  <a:rPr lang="ko-KR" altLang="en-US" dirty="0">
                    <a:latin typeface="HCRBatang"/>
                  </a:rPr>
                  <a:t> 양자 데이터</a:t>
                </a:r>
                <a:r>
                  <a:rPr lang="en-US" altLang="ko-KR" dirty="0">
                    <a:latin typeface="HCRBatang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ko-KR" dirty="0">
                    <a:latin typeface="HCRBatang"/>
                  </a:rPr>
                  <a:t>)</a:t>
                </a:r>
                <a:r>
                  <a:rPr lang="ko-KR" altLang="en-US" dirty="0">
                    <a:latin typeface="HCRBatang"/>
                  </a:rPr>
                  <a:t>로 옮겨야 함</a:t>
                </a:r>
                <a:br>
                  <a:rPr lang="en-US" altLang="ko-KR" dirty="0">
                    <a:latin typeface="HCRBatang"/>
                  </a:rPr>
                </a:br>
                <a:r>
                  <a:rPr lang="ko-KR" altLang="en-US" dirty="0">
                    <a:latin typeface="HCRBatang"/>
                  </a:rPr>
                  <a:t>    양자 데이터는 양자 회로로 표현 </a:t>
                </a:r>
                <a:r>
                  <a:rPr lang="en-US" altLang="ko-KR" dirty="0">
                    <a:latin typeface="HCRBatang"/>
                  </a:rPr>
                  <a:t>(</a:t>
                </a:r>
                <a:r>
                  <a:rPr lang="ko-KR" altLang="en-US" dirty="0">
                    <a:latin typeface="HCRBatang"/>
                  </a:rPr>
                  <a:t>데이터에 영향을 받는 회로가 됨</a:t>
                </a:r>
                <a:r>
                  <a:rPr lang="en-US" altLang="ko-KR" dirty="0">
                    <a:latin typeface="HCRBatang"/>
                  </a:rPr>
                  <a:t>)</a:t>
                </a:r>
                <a:br>
                  <a:rPr lang="en-US" altLang="ko-KR" dirty="0">
                    <a:latin typeface="HCRBatang"/>
                  </a:rPr>
                </a:br>
                <a:r>
                  <a:rPr lang="ko-KR" altLang="en-US" dirty="0">
                    <a:latin typeface="HCRBatang"/>
                  </a:rPr>
                  <a:t>       </a:t>
                </a:r>
                <a:r>
                  <a:rPr lang="en-US" altLang="ko-KR" dirty="0">
                    <a:latin typeface="HCRBatang"/>
                    <a:sym typeface="Wingdings" pitchFamily="2" charset="2"/>
                  </a:rPr>
                  <a:t></a:t>
                </a:r>
                <a:r>
                  <a:rPr lang="ko-KR" altLang="en-US" dirty="0">
                    <a:latin typeface="HCRBatang"/>
                    <a:sym typeface="Wingdings" pitchFamily="2" charset="2"/>
                  </a:rPr>
                  <a:t> </a:t>
                </a:r>
                <a:r>
                  <a:rPr lang="ko-KR" altLang="en-US" dirty="0">
                    <a:latin typeface="HCRBatang"/>
                  </a:rPr>
                  <a:t>해당 회로는 </a:t>
                </a:r>
                <a:r>
                  <a:rPr lang="ko-KR" altLang="en-US" dirty="0" err="1">
                    <a:latin typeface="HCRBatang"/>
                  </a:rPr>
                  <a:t>매개변수화</a:t>
                </a:r>
                <a:r>
                  <a:rPr lang="ko-KR" altLang="en-US" dirty="0">
                    <a:latin typeface="HCRBatang"/>
                  </a:rPr>
                  <a:t> 됨 </a:t>
                </a:r>
                <a:r>
                  <a:rPr lang="en-US" altLang="ko-KR" dirty="0">
                    <a:latin typeface="HCRBatang"/>
                    <a:sym typeface="Wingdings" pitchFamily="2" charset="2"/>
                  </a:rPr>
                  <a:t>(</a:t>
                </a:r>
                <a:r>
                  <a:rPr lang="ko-KR" altLang="en-US" dirty="0">
                    <a:latin typeface="HCRBatang"/>
                    <a:sym typeface="Wingdings" pitchFamily="2" charset="2"/>
                  </a:rPr>
                  <a:t>입력 데이터를 양자 게이트의 매개변수로 사용</a:t>
                </a:r>
                <a:r>
                  <a:rPr lang="en-US" altLang="ko-KR" dirty="0">
                    <a:latin typeface="HCRBatang"/>
                    <a:sym typeface="Wingdings" pitchFamily="2" charset="2"/>
                  </a:rPr>
                  <a:t>)</a:t>
                </a:r>
                <a:r>
                  <a:rPr lang="ko-KR" altLang="en-US" dirty="0">
                    <a:latin typeface="HCRBatang"/>
                    <a:sym typeface="Wingdings" pitchFamily="2" charset="2"/>
                  </a:rPr>
                  <a:t> </a:t>
                </a:r>
                <a:br>
                  <a:rPr lang="en-US" altLang="ko-KR" dirty="0">
                    <a:latin typeface="HCRBatang"/>
                  </a:rPr>
                </a:br>
                <a:r>
                  <a:rPr lang="en-US" altLang="ko-KR" dirty="0">
                    <a:latin typeface="HCRBatang"/>
                  </a:rPr>
                  <a:t>2.</a:t>
                </a:r>
                <a:r>
                  <a:rPr lang="ko-KR" altLang="en-US" dirty="0">
                    <a:latin typeface="HCRBatang"/>
                  </a:rPr>
                  <a:t> 회로 실행 후 측정 </a:t>
                </a:r>
                <a:r>
                  <a:rPr lang="en-US" altLang="ko-KR" dirty="0">
                    <a:latin typeface="HCRBatang"/>
                    <a:sym typeface="Wingdings" pitchFamily="2" charset="2"/>
                  </a:rPr>
                  <a:t></a:t>
                </a:r>
                <a:r>
                  <a:rPr lang="ko-KR" altLang="en-US" dirty="0">
                    <a:latin typeface="HCRBatang"/>
                    <a:sym typeface="Wingdings" pitchFamily="2" charset="2"/>
                  </a:rPr>
                  <a:t> 입력 데이터 분류 </a:t>
                </a:r>
                <a:r>
                  <a:rPr lang="en-US" altLang="ko-KR" dirty="0">
                    <a:latin typeface="HCRBatang"/>
                    <a:sym typeface="Wingdings" pitchFamily="2" charset="2"/>
                  </a:rPr>
                  <a:t>(</a:t>
                </a:r>
                <a:r>
                  <a:rPr lang="ko-KR" altLang="en-US" dirty="0">
                    <a:latin typeface="HCRBatang"/>
                    <a:sym typeface="Wingdings" pitchFamily="2" charset="2"/>
                  </a:rPr>
                  <a:t>확률 값 반환</a:t>
                </a:r>
                <a:r>
                  <a:rPr lang="en-US" altLang="ko-KR" dirty="0">
                    <a:latin typeface="HCRBatang"/>
                    <a:sym typeface="Wingdings" pitchFamily="2" charset="2"/>
                  </a:rPr>
                  <a:t>)</a:t>
                </a:r>
                <a:endParaRPr lang="en-US" altLang="ko-KR" dirty="0">
                  <a:latin typeface="HCRBatang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61AB441-32E4-8A47-BAA3-BBA55800B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6" y="1414092"/>
                <a:ext cx="11368160" cy="2126864"/>
              </a:xfrm>
              <a:prstGeom prst="rect">
                <a:avLst/>
              </a:prstGeom>
              <a:blipFill>
                <a:blip r:embed="rId3"/>
                <a:stretch>
                  <a:fillRect l="-335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57319F36-D28D-2E4D-B890-8BEB13344B1E}"/>
              </a:ext>
            </a:extLst>
          </p:cNvPr>
          <p:cNvGrpSpPr/>
          <p:nvPr/>
        </p:nvGrpSpPr>
        <p:grpSpPr>
          <a:xfrm>
            <a:off x="2864019" y="4225325"/>
            <a:ext cx="6272192" cy="2006532"/>
            <a:chOff x="800441" y="1157524"/>
            <a:chExt cx="6272192" cy="200653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94CD956-EB50-2D46-8904-CB705A7FAF1B}"/>
                </a:ext>
              </a:extLst>
            </p:cNvPr>
            <p:cNvGrpSpPr/>
            <p:nvPr/>
          </p:nvGrpSpPr>
          <p:grpSpPr>
            <a:xfrm>
              <a:off x="800441" y="1157524"/>
              <a:ext cx="6272192" cy="671109"/>
              <a:chOff x="2706130" y="1800076"/>
              <a:chExt cx="6272192" cy="671109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A8D5A57-0542-2548-96E0-1EFA3BCAED71}"/>
                  </a:ext>
                </a:extLst>
              </p:cNvPr>
              <p:cNvSpPr txBox="1"/>
              <p:nvPr/>
            </p:nvSpPr>
            <p:spPr>
              <a:xfrm>
                <a:off x="2706130" y="1963354"/>
                <a:ext cx="160637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dirty="0">
                    <a:latin typeface="Georgia" panose="02040502050405020303" pitchFamily="18" charset="0"/>
                  </a:rPr>
                  <a:t>Classical data</a:t>
                </a:r>
                <a:endParaRPr kumimoji="1" lang="ko-KR" altLang="en-US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F9658F3-8628-0A4B-BE92-070DA20EE969}"/>
                  </a:ext>
                </a:extLst>
              </p:cNvPr>
              <p:cNvSpPr txBox="1"/>
              <p:nvPr/>
            </p:nvSpPr>
            <p:spPr>
              <a:xfrm>
                <a:off x="6778820" y="1824854"/>
                <a:ext cx="21995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dirty="0">
                    <a:latin typeface="Georgia" panose="02040502050405020303" pitchFamily="18" charset="0"/>
                  </a:rPr>
                  <a:t>Quantum data</a:t>
                </a:r>
                <a:r>
                  <a:rPr kumimoji="1" lang="ko-KR" altLang="en-US" dirty="0">
                    <a:latin typeface="Georgia" panose="02040502050405020303" pitchFamily="18" charset="0"/>
                  </a:rPr>
                  <a:t> </a:t>
                </a:r>
                <a:r>
                  <a:rPr kumimoji="1" lang="en-US" altLang="ko-KR" dirty="0">
                    <a:latin typeface="Georgia" panose="02040502050405020303" pitchFamily="18" charset="0"/>
                  </a:rPr>
                  <a:t>(Quantum Circuit)</a:t>
                </a:r>
                <a:endParaRPr kumimoji="1" lang="ko-KR" altLang="en-US" dirty="0">
                  <a:latin typeface="Georgia" panose="02040502050405020303" pitchFamily="18" charset="0"/>
                </a:endParaRPr>
              </a:p>
            </p:txBody>
          </p: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96DF97F5-D60D-164E-8967-F522F74AB501}"/>
                  </a:ext>
                </a:extLst>
              </p:cNvPr>
              <p:cNvCxnSpPr>
                <a:cxnSpLocks/>
                <a:stCxn id="11" idx="3"/>
                <a:endCxn id="12" idx="1"/>
              </p:cNvCxnSpPr>
              <p:nvPr/>
            </p:nvCxnSpPr>
            <p:spPr>
              <a:xfrm>
                <a:off x="4312508" y="2148020"/>
                <a:ext cx="2466312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F79F725-3715-F54B-8B70-BE9759AC1D5A}"/>
                  </a:ext>
                </a:extLst>
              </p:cNvPr>
              <p:cNvSpPr/>
              <p:nvPr/>
            </p:nvSpPr>
            <p:spPr>
              <a:xfrm>
                <a:off x="4967122" y="1800076"/>
                <a:ext cx="149752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ko-KR" sz="1600" dirty="0">
                    <a:latin typeface="Georgia" panose="02040502050405020303" pitchFamily="18" charset="0"/>
                  </a:rPr>
                  <a:t>Data encoding</a:t>
                </a:r>
                <a:endParaRPr lang="ko-KR" altLang="en-US" sz="1600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5CA548-FE5E-8F4E-A82D-57A182FC5ABE}"/>
                </a:ext>
              </a:extLst>
            </p:cNvPr>
            <p:cNvSpPr txBox="1"/>
            <p:nvPr/>
          </p:nvSpPr>
          <p:spPr>
            <a:xfrm>
              <a:off x="800441" y="2630102"/>
              <a:ext cx="160637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Georgia" panose="02040502050405020303" pitchFamily="18" charset="0"/>
                </a:rPr>
                <a:t>Training</a:t>
              </a:r>
              <a:endParaRPr kumimoji="1" lang="ko-KR" altLang="en-US" dirty="0">
                <a:latin typeface="Georgia" panose="02040502050405020303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E5CD6B-D9DE-7841-BC35-11A16F85D62A}"/>
                </a:ext>
              </a:extLst>
            </p:cNvPr>
            <p:cNvSpPr txBox="1"/>
            <p:nvPr/>
          </p:nvSpPr>
          <p:spPr>
            <a:xfrm>
              <a:off x="4873131" y="2491602"/>
              <a:ext cx="219950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Georgia" panose="02040502050405020303" pitchFamily="18" charset="0"/>
                </a:rPr>
                <a:t>Classification by measurement</a:t>
              </a:r>
              <a:endParaRPr kumimoji="1" lang="ko-KR" altLang="en-US" dirty="0">
                <a:latin typeface="Georgia" panose="02040502050405020303" pitchFamily="18" charset="0"/>
              </a:endParaRPr>
            </a:p>
          </p:txBody>
        </p:sp>
        <p:cxnSp>
          <p:nvCxnSpPr>
            <p:cNvPr id="8" name="꺾인 연결선[E] 7">
              <a:extLst>
                <a:ext uri="{FF2B5EF4-FFF2-40B4-BE49-F238E27FC236}">
                  <a16:creationId xmlns:a16="http://schemas.microsoft.com/office/drawing/2014/main" id="{C800BB06-5E04-4148-AAAD-0C0D8C7E474E}"/>
                </a:ext>
              </a:extLst>
            </p:cNvPr>
            <p:cNvCxnSpPr>
              <a:cxnSpLocks/>
              <a:stCxn id="12" idx="2"/>
              <a:endCxn id="6" idx="0"/>
            </p:cNvCxnSpPr>
            <p:nvPr/>
          </p:nvCxnSpPr>
          <p:spPr>
            <a:xfrm rot="5400000">
              <a:off x="3387522" y="44741"/>
              <a:ext cx="801469" cy="4369252"/>
            </a:xfrm>
            <a:prstGeom prst="bentConnector3">
              <a:avLst>
                <a:gd name="adj1" fmla="val 2691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8569F1AA-D198-8F44-92B0-C760012ED595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2406819" y="2814768"/>
              <a:ext cx="246631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E79D96C-8C66-F145-BBCA-ADAF46EA0BFD}"/>
                </a:ext>
              </a:extLst>
            </p:cNvPr>
            <p:cNvSpPr/>
            <p:nvPr/>
          </p:nvSpPr>
          <p:spPr>
            <a:xfrm>
              <a:off x="2416723" y="2009060"/>
              <a:ext cx="2446504" cy="1154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ko-KR" sz="1600" dirty="0">
                  <a:latin typeface="Georgia" panose="02040502050405020303" pitchFamily="18" charset="0"/>
                </a:rPr>
                <a:t>Assign </a:t>
              </a:r>
              <a:br>
                <a:rPr kumimoji="1" lang="en-US" altLang="ko-KR" sz="1600" dirty="0">
                  <a:latin typeface="Georgia" panose="02040502050405020303" pitchFamily="18" charset="0"/>
                </a:rPr>
              </a:br>
              <a:r>
                <a:rPr kumimoji="1" lang="en-US" altLang="ko-KR" sz="1600" dirty="0">
                  <a:latin typeface="Georgia" panose="02040502050405020303" pitchFamily="18" charset="0"/>
                </a:rPr>
                <a:t>the data and parameters </a:t>
              </a:r>
              <a:br>
                <a:rPr kumimoji="1" lang="en-US" altLang="ko-KR" sz="1600" dirty="0">
                  <a:latin typeface="Georgia" panose="02040502050405020303" pitchFamily="18" charset="0"/>
                </a:rPr>
              </a:br>
              <a:r>
                <a:rPr kumimoji="1" lang="en-US" altLang="ko-KR" sz="1600" dirty="0">
                  <a:latin typeface="Georgia" panose="02040502050405020303" pitchFamily="18" charset="0"/>
                </a:rPr>
                <a:t>to quantum circuit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968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R" dirty="0"/>
              <a:t>Quantum Support Vector Machine (QSVM)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1AB441-32E4-8A47-BAA3-BBA55800B858}"/>
              </a:ext>
            </a:extLst>
          </p:cNvPr>
          <p:cNvSpPr/>
          <p:nvPr/>
        </p:nvSpPr>
        <p:spPr>
          <a:xfrm>
            <a:off x="589806" y="1414092"/>
            <a:ext cx="11368160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HCRBatang"/>
              </a:rPr>
              <a:t>Quantum Circuit </a:t>
            </a:r>
            <a:r>
              <a:rPr lang="ko-KR" altLang="en-US" b="1" dirty="0">
                <a:latin typeface="HCRBatang"/>
              </a:rPr>
              <a:t>구성</a:t>
            </a:r>
            <a:br>
              <a:rPr lang="en-US" altLang="ko-KR" b="1" dirty="0">
                <a:latin typeface="HCRBatang"/>
              </a:rPr>
            </a:br>
            <a:r>
              <a:rPr lang="en-US" altLang="ko-KR" dirty="0">
                <a:latin typeface="HCRBatang"/>
              </a:rPr>
              <a:t>-</a:t>
            </a:r>
            <a:r>
              <a:rPr lang="ko-KR" altLang="en-US" dirty="0">
                <a:latin typeface="HCRBatang"/>
              </a:rPr>
              <a:t> </a:t>
            </a:r>
            <a:r>
              <a:rPr lang="en-US" altLang="ko-KR" dirty="0">
                <a:latin typeface="HCRBatang"/>
              </a:rPr>
              <a:t>SVM</a:t>
            </a:r>
            <a:r>
              <a:rPr lang="ko-KR" altLang="en-US" dirty="0">
                <a:latin typeface="HCRBatang"/>
              </a:rPr>
              <a:t>의 </a:t>
            </a:r>
            <a:r>
              <a:rPr lang="en-US" altLang="ko-KR" dirty="0">
                <a:latin typeface="HCRBatang"/>
              </a:rPr>
              <a:t>kernel </a:t>
            </a:r>
            <a:r>
              <a:rPr lang="ko-KR" altLang="en-US" dirty="0">
                <a:latin typeface="HCRBatang"/>
              </a:rPr>
              <a:t>역할 </a:t>
            </a:r>
            <a:r>
              <a:rPr lang="en-US" altLang="ko-KR" dirty="0">
                <a:latin typeface="HCRBatang"/>
              </a:rPr>
              <a:t>(</a:t>
            </a:r>
            <a:r>
              <a:rPr lang="ko-KR" altLang="en-US" dirty="0">
                <a:latin typeface="HCRBatang"/>
              </a:rPr>
              <a:t>비선형 함수</a:t>
            </a:r>
            <a:r>
              <a:rPr lang="en-US" altLang="ko-KR" dirty="0">
                <a:latin typeface="HCRBatang"/>
              </a:rPr>
              <a:t>)</a:t>
            </a:r>
            <a:r>
              <a:rPr lang="ko-KR" altLang="en-US" dirty="0" err="1">
                <a:latin typeface="HCRBatang"/>
              </a:rPr>
              <a:t>를</a:t>
            </a:r>
            <a:r>
              <a:rPr lang="ko-KR" altLang="en-US" dirty="0">
                <a:latin typeface="HCRBatang"/>
              </a:rPr>
              <a:t> 수행하도록 설계</a:t>
            </a:r>
            <a:br>
              <a:rPr lang="en-US" altLang="ko-KR" dirty="0">
                <a:latin typeface="HCRBatang"/>
              </a:rPr>
            </a:br>
            <a:r>
              <a:rPr lang="ko-KR" altLang="en-US" dirty="0">
                <a:latin typeface="HCRBatang"/>
              </a:rPr>
              <a:t>   </a:t>
            </a:r>
            <a:r>
              <a:rPr lang="en-US" altLang="ko-KR" dirty="0">
                <a:latin typeface="HCRBatang"/>
                <a:sym typeface="Wingdings" pitchFamily="2" charset="2"/>
              </a:rPr>
              <a:t></a:t>
            </a:r>
            <a:r>
              <a:rPr lang="ko-KR" altLang="en-US" dirty="0">
                <a:latin typeface="HCRBatang"/>
                <a:sym typeface="Wingdings" pitchFamily="2" charset="2"/>
              </a:rPr>
              <a:t> 즉</a:t>
            </a:r>
            <a:r>
              <a:rPr lang="en-US" altLang="ko-KR" dirty="0">
                <a:latin typeface="HCRBatang"/>
                <a:sym typeface="Wingdings" pitchFamily="2" charset="2"/>
              </a:rPr>
              <a:t>,</a:t>
            </a:r>
            <a:r>
              <a:rPr lang="ko-KR" altLang="en-US" dirty="0">
                <a:latin typeface="HCRBatang"/>
                <a:sym typeface="Wingdings" pitchFamily="2" charset="2"/>
              </a:rPr>
              <a:t> 해당 회로는 </a:t>
            </a:r>
            <a:r>
              <a:rPr lang="en-US" altLang="ko-KR" dirty="0">
                <a:latin typeface="HCRBatang"/>
                <a:sym typeface="Wingdings" pitchFamily="2" charset="2"/>
              </a:rPr>
              <a:t>QSVM</a:t>
            </a:r>
            <a:r>
              <a:rPr lang="ko-KR" altLang="en-US" dirty="0">
                <a:latin typeface="HCRBatang"/>
                <a:sym typeface="Wingdings" pitchFamily="2" charset="2"/>
              </a:rPr>
              <a:t>의 </a:t>
            </a:r>
            <a:r>
              <a:rPr lang="en-US" altLang="ko-KR" dirty="0">
                <a:latin typeface="HCRBatang"/>
                <a:sym typeface="Wingdings" pitchFamily="2" charset="2"/>
              </a:rPr>
              <a:t>kernel (feature</a:t>
            </a:r>
            <a:r>
              <a:rPr lang="ko-KR" altLang="en-US" dirty="0">
                <a:latin typeface="HCRBatang"/>
                <a:sym typeface="Wingdings" pitchFamily="2" charset="2"/>
              </a:rPr>
              <a:t> </a:t>
            </a:r>
            <a:r>
              <a:rPr lang="en-US" altLang="ko-KR" dirty="0">
                <a:latin typeface="HCRBatang"/>
                <a:sym typeface="Wingdings" pitchFamily="2" charset="2"/>
              </a:rPr>
              <a:t>map)</a:t>
            </a:r>
            <a:r>
              <a:rPr lang="ko-KR" altLang="en-US" dirty="0">
                <a:latin typeface="HCRBatang"/>
                <a:sym typeface="Wingdings" pitchFamily="2" charset="2"/>
              </a:rPr>
              <a:t>을 의미</a:t>
            </a:r>
            <a:br>
              <a:rPr lang="en-US" altLang="ko-KR" dirty="0">
                <a:latin typeface="HCRBatang"/>
              </a:rPr>
            </a:br>
            <a:r>
              <a:rPr lang="en-US" altLang="ko-KR" dirty="0">
                <a:latin typeface="HCRBatang"/>
              </a:rPr>
              <a:t>-</a:t>
            </a:r>
            <a:r>
              <a:rPr lang="ko-KR" altLang="en-US" dirty="0">
                <a:latin typeface="HCRBatang"/>
              </a:rPr>
              <a:t> </a:t>
            </a:r>
            <a:r>
              <a:rPr lang="en-US" altLang="ko-KR" dirty="0" err="1">
                <a:latin typeface="HCRBatang"/>
              </a:rPr>
              <a:t>Qiskit</a:t>
            </a:r>
            <a:r>
              <a:rPr lang="ko-KR" altLang="en-US" dirty="0">
                <a:latin typeface="HCRBatang"/>
              </a:rPr>
              <a:t>에서 </a:t>
            </a:r>
            <a:r>
              <a:rPr lang="en-US" altLang="ko-KR" dirty="0">
                <a:latin typeface="HCRBatang"/>
              </a:rPr>
              <a:t>3</a:t>
            </a:r>
            <a:r>
              <a:rPr lang="ko-KR" altLang="en-US" dirty="0">
                <a:latin typeface="HCRBatang"/>
              </a:rPr>
              <a:t>가지 </a:t>
            </a:r>
            <a:r>
              <a:rPr lang="en-US" altLang="ko-KR" dirty="0">
                <a:latin typeface="HCRBatang"/>
              </a:rPr>
              <a:t>feature map</a:t>
            </a:r>
            <a:r>
              <a:rPr lang="ko-KR" altLang="en-US" dirty="0">
                <a:latin typeface="HCRBatang"/>
              </a:rPr>
              <a:t>을 제공 </a:t>
            </a:r>
            <a:r>
              <a:rPr lang="en-US" altLang="ko-KR" dirty="0">
                <a:latin typeface="HCRBatang"/>
              </a:rPr>
              <a:t>(Z, ZZ, Pauli)</a:t>
            </a:r>
            <a:br>
              <a:rPr lang="en-US" altLang="ko-KR" dirty="0">
                <a:latin typeface="HCRBatang"/>
              </a:rPr>
            </a:br>
            <a:r>
              <a:rPr lang="en-US" altLang="ko-KR" dirty="0">
                <a:latin typeface="HCRBatang"/>
              </a:rPr>
              <a:t>- QSVM</a:t>
            </a:r>
            <a:r>
              <a:rPr lang="ko-KR" altLang="en-US" dirty="0">
                <a:latin typeface="HCRBatang"/>
              </a:rPr>
              <a:t>의 </a:t>
            </a:r>
            <a:r>
              <a:rPr lang="en-US" altLang="ko-KR" dirty="0">
                <a:latin typeface="HCRBatang"/>
              </a:rPr>
              <a:t>feature map (                              		)</a:t>
            </a:r>
            <a:r>
              <a:rPr lang="ko-KR" altLang="en-US" dirty="0">
                <a:latin typeface="HCRBatang"/>
              </a:rPr>
              <a:t>을 제공하는 게이트가 없음 </a:t>
            </a:r>
            <a:br>
              <a:rPr lang="en-US" altLang="ko-KR" dirty="0">
                <a:latin typeface="HCRBatang"/>
              </a:rPr>
            </a:br>
            <a:r>
              <a:rPr lang="en-US" altLang="ko-KR" dirty="0">
                <a:latin typeface="HCRBatang"/>
              </a:rPr>
              <a:t>   </a:t>
            </a:r>
            <a:r>
              <a:rPr lang="en-US" altLang="ko-KR" dirty="0">
                <a:latin typeface="HCRBatang"/>
                <a:sym typeface="Wingdings" pitchFamily="2" charset="2"/>
              </a:rPr>
              <a:t></a:t>
            </a:r>
            <a:r>
              <a:rPr lang="ko-KR" altLang="en-US" dirty="0">
                <a:latin typeface="HCRBatang"/>
                <a:sym typeface="Wingdings" pitchFamily="2" charset="2"/>
              </a:rPr>
              <a:t> 이를 표현하기 위해 두 게이트를 조합해야 함</a:t>
            </a:r>
            <a:r>
              <a:rPr lang="en-US" altLang="ko-KR" dirty="0">
                <a:latin typeface="HCRBatang"/>
                <a:sym typeface="Wingdings" pitchFamily="2" charset="2"/>
              </a:rPr>
              <a:t> (1-qubit rotation and  CNOT)</a:t>
            </a:r>
            <a:br>
              <a:rPr lang="en-US" altLang="ko-KR" dirty="0">
                <a:latin typeface="HCRBatang"/>
                <a:sym typeface="Wingdings" pitchFamily="2" charset="2"/>
              </a:rPr>
            </a:br>
            <a:r>
              <a:rPr lang="ko-KR" altLang="en-US" dirty="0">
                <a:latin typeface="HCRBatang"/>
                <a:sym typeface="Wingdings" pitchFamily="2" charset="2"/>
              </a:rPr>
              <a:t> </a:t>
            </a:r>
            <a:endParaRPr lang="en-US" altLang="ko-KR" dirty="0">
              <a:latin typeface="HCRBatang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7399ABF-7F71-C04F-B3C0-B2211A0AB265}"/>
                  </a:ext>
                </a:extLst>
              </p:cNvPr>
              <p:cNvSpPr/>
              <p:nvPr/>
            </p:nvSpPr>
            <p:spPr>
              <a:xfrm>
                <a:off x="9316329" y="1635634"/>
                <a:ext cx="246375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600" dirty="0">
                    <a:ea typeface="Cambria Math" panose="02040503050406030204" pitchFamily="18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ko-KR" altLang="en-US" sz="1600" dirty="0">
                    <a:latin typeface="HCRBatang"/>
                  </a:rPr>
                  <a:t>는 비선형 함수를 의미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7399ABF-7F71-C04F-B3C0-B2211A0AB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329" y="1635634"/>
                <a:ext cx="2463751" cy="338554"/>
              </a:xfrm>
              <a:prstGeom prst="rect">
                <a:avLst/>
              </a:prstGeom>
              <a:blipFill>
                <a:blip r:embed="rId2"/>
                <a:stretch>
                  <a:fillRect l="-1026" t="-7143" r="-513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90DFD935-22B2-4C48-A5B7-B9C4D2E9B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776" y="3147860"/>
            <a:ext cx="2862224" cy="38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39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R" dirty="0"/>
              <a:t>Quantum Support Vector Machine (QSVM)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61AB441-32E4-8A47-BAA3-BBA55800B858}"/>
                  </a:ext>
                </a:extLst>
              </p:cNvPr>
              <p:cNvSpPr/>
              <p:nvPr/>
            </p:nvSpPr>
            <p:spPr>
              <a:xfrm>
                <a:off x="589806" y="1414092"/>
                <a:ext cx="11368160" cy="25401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latin typeface="HCRBatang"/>
                  </a:rPr>
                  <a:t>Quantum Circuit </a:t>
                </a:r>
                <a:r>
                  <a:rPr lang="ko-KR" altLang="en-US" b="1" dirty="0">
                    <a:latin typeface="HCRBatang"/>
                  </a:rPr>
                  <a:t>구성</a:t>
                </a:r>
                <a:br>
                  <a:rPr lang="en-US" altLang="ko-KR" b="1" dirty="0">
                    <a:latin typeface="HCRBatang"/>
                  </a:rPr>
                </a:br>
                <a:r>
                  <a:rPr lang="en-US" altLang="ko-KR" dirty="0">
                    <a:latin typeface="HCRBatang"/>
                  </a:rPr>
                  <a:t>-</a:t>
                </a:r>
                <a:r>
                  <a:rPr lang="ko-KR" altLang="en-US" dirty="0">
                    <a:latin typeface="HCRBatang"/>
                  </a:rPr>
                  <a:t> 입력 데이터의 차원만큼의 </a:t>
                </a:r>
                <a:r>
                  <a:rPr lang="ko-KR" altLang="en-US" dirty="0" err="1">
                    <a:latin typeface="HCRBatang"/>
                  </a:rPr>
                  <a:t>큐비트</a:t>
                </a:r>
                <a:r>
                  <a:rPr lang="ko-KR" altLang="en-US" dirty="0">
                    <a:latin typeface="HCRBatang"/>
                  </a:rPr>
                  <a:t> 할당</a:t>
                </a:r>
                <a:br>
                  <a:rPr lang="en-US" altLang="ko-KR" dirty="0">
                    <a:latin typeface="HCRBatang"/>
                  </a:rPr>
                </a:br>
                <a:r>
                  <a:rPr lang="en-US" altLang="ko-KR" dirty="0">
                    <a:latin typeface="HCRBatang"/>
                  </a:rPr>
                  <a:t>-</a:t>
                </a:r>
                <a:r>
                  <a:rPr lang="ko-KR" altLang="en-US" dirty="0">
                    <a:latin typeface="HCRBatang"/>
                  </a:rPr>
                  <a:t> 입력 데이터들을 중첩 상태로 만들기 위해 모든 </a:t>
                </a:r>
                <a:r>
                  <a:rPr lang="en-US" altLang="ko-KR" dirty="0">
                    <a:latin typeface="HCRBatang"/>
                  </a:rPr>
                  <a:t>qubit</a:t>
                </a:r>
                <a:r>
                  <a:rPr lang="ko-KR" altLang="en-US" dirty="0">
                    <a:latin typeface="HCRBatang"/>
                  </a:rPr>
                  <a:t>에 </a:t>
                </a:r>
                <a:r>
                  <a:rPr lang="en-US" altLang="ko-KR" dirty="0">
                    <a:latin typeface="HCRBatang"/>
                  </a:rPr>
                  <a:t>Hadamard gate</a:t>
                </a:r>
                <a:r>
                  <a:rPr lang="ko-KR" altLang="en-US" dirty="0">
                    <a:latin typeface="HCRBatang"/>
                  </a:rPr>
                  <a:t> </a:t>
                </a:r>
                <a:r>
                  <a:rPr lang="en-US" altLang="ko-KR" dirty="0">
                    <a:latin typeface="HCRBatang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ko-KR" dirty="0">
                    <a:latin typeface="HCRBatang"/>
                  </a:rPr>
                  <a:t>)</a:t>
                </a:r>
                <a:r>
                  <a:rPr lang="ko-KR" altLang="en-US" dirty="0">
                    <a:latin typeface="HCRBatang"/>
                  </a:rPr>
                  <a:t>적용</a:t>
                </a:r>
                <a:br>
                  <a:rPr lang="en-US" altLang="ko-KR" dirty="0">
                    <a:latin typeface="HCRBatang"/>
                  </a:rPr>
                </a:br>
                <a:r>
                  <a:rPr lang="en-US" altLang="ko-KR" dirty="0">
                    <a:latin typeface="HCRBatang"/>
                  </a:rPr>
                  <a:t>-</a:t>
                </a:r>
                <a:r>
                  <a:rPr lang="ko-KR" altLang="en-US" dirty="0">
                    <a:latin typeface="HCRBatang"/>
                  </a:rPr>
                  <a:t> 다음 수식 </a:t>
                </a:r>
                <a:r>
                  <a:rPr lang="en-US" altLang="ko-KR" dirty="0">
                    <a:latin typeface="HCRBatang"/>
                  </a:rPr>
                  <a:t>(</a:t>
                </a:r>
                <a:r>
                  <a:rPr lang="ko-KR" altLang="en-US" dirty="0">
                    <a:latin typeface="HCRBatang"/>
                  </a:rPr>
                  <a:t>회로에서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dirty="0">
                    <a:latin typeface="HCRBatang"/>
                  </a:rPr>
                  <a:t>)</a:t>
                </a:r>
                <a:r>
                  <a:rPr lang="ko-KR" altLang="en-US" dirty="0">
                    <a:latin typeface="HCRBatang"/>
                  </a:rPr>
                  <a:t>에 따라 입력 데이터 할당</a:t>
                </a:r>
                <a:br>
                  <a:rPr lang="en-US" altLang="ko-KR" dirty="0">
                    <a:latin typeface="HCRBatang"/>
                  </a:rPr>
                </a:br>
                <a:br>
                  <a:rPr lang="en-US" altLang="ko-KR" dirty="0">
                    <a:latin typeface="HCRBatang"/>
                  </a:rPr>
                </a:br>
                <a:r>
                  <a:rPr lang="en-US" altLang="ko-KR" dirty="0">
                    <a:latin typeface="HCRBatang"/>
                  </a:rPr>
                  <a:t>-</a:t>
                </a:r>
                <a:r>
                  <a:rPr lang="ko-KR" altLang="en-US" dirty="0">
                    <a:latin typeface="HCRBatang"/>
                  </a:rPr>
                  <a:t> </a:t>
                </a:r>
                <a:r>
                  <a:rPr lang="en-US" altLang="ko-KR" dirty="0">
                    <a:latin typeface="HCRBatang"/>
                  </a:rPr>
                  <a:t>CNOT </a:t>
                </a:r>
                <a:r>
                  <a:rPr lang="ko-KR" altLang="en-US" dirty="0">
                    <a:latin typeface="HCRBatang"/>
                  </a:rPr>
                  <a:t>게이트를 통해 </a:t>
                </a:r>
                <a:r>
                  <a:rPr lang="ko-KR" altLang="en-US" dirty="0" err="1">
                    <a:latin typeface="HCRBatang"/>
                  </a:rPr>
                  <a:t>큐비트들을</a:t>
                </a:r>
                <a:r>
                  <a:rPr lang="ko-KR" altLang="en-US" dirty="0">
                    <a:latin typeface="HCRBatang"/>
                  </a:rPr>
                  <a:t> 얽힘 상태로 만든 후 연산 </a:t>
                </a:r>
                <a:endParaRPr lang="en-US" altLang="ko-KR" dirty="0">
                  <a:latin typeface="HCRBatang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61AB441-32E4-8A47-BAA3-BBA55800B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06" y="1414092"/>
                <a:ext cx="11368160" cy="2540119"/>
              </a:xfrm>
              <a:prstGeom prst="rect">
                <a:avLst/>
              </a:prstGeom>
              <a:blipFill>
                <a:blip r:embed="rId2"/>
                <a:stretch>
                  <a:fillRect l="-335" b="-29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2C037F01-5E88-6946-B477-36EB8C8C3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87" y="3085561"/>
            <a:ext cx="2781300" cy="4318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3DCF6503-414C-7C4B-9172-D1A336BA2F53}"/>
              </a:ext>
            </a:extLst>
          </p:cNvPr>
          <p:cNvGrpSpPr/>
          <p:nvPr/>
        </p:nvGrpSpPr>
        <p:grpSpPr>
          <a:xfrm>
            <a:off x="7010719" y="2644346"/>
            <a:ext cx="5074190" cy="4061596"/>
            <a:chOff x="1416078" y="159221"/>
            <a:chExt cx="6029751" cy="5738499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1FC53400-056E-FE43-9C6C-0B86658CE6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965"/>
            <a:stretch/>
          </p:blipFill>
          <p:spPr bwMode="auto">
            <a:xfrm>
              <a:off x="1416078" y="159221"/>
              <a:ext cx="6029751" cy="1249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>
              <a:extLst>
                <a:ext uri="{FF2B5EF4-FFF2-40B4-BE49-F238E27FC236}">
                  <a16:creationId xmlns:a16="http://schemas.microsoft.com/office/drawing/2014/main" id="{B34E8AA3-9717-FB49-8378-3E1F4FF7D3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107"/>
            <a:stretch/>
          </p:blipFill>
          <p:spPr bwMode="auto">
            <a:xfrm>
              <a:off x="1763486" y="4647921"/>
              <a:ext cx="3660921" cy="1249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5145D9C3-9937-4444-992F-5A75282B7B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34" r="47143"/>
            <a:stretch/>
          </p:blipFill>
          <p:spPr bwMode="auto">
            <a:xfrm>
              <a:off x="1763486" y="1585179"/>
              <a:ext cx="5682343" cy="1249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A3BC5742-1F4C-BB44-877F-D63661CA24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57" r="17008"/>
            <a:stretch/>
          </p:blipFill>
          <p:spPr bwMode="auto">
            <a:xfrm>
              <a:off x="1763486" y="3116551"/>
              <a:ext cx="5682343" cy="1249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856BB28-F6D2-0341-A050-90E6E3B8660D}"/>
                    </a:ext>
                  </a:extLst>
                </p:cNvPr>
                <p:cNvSpPr txBox="1"/>
                <p:nvPr/>
              </p:nvSpPr>
              <p:spPr>
                <a:xfrm>
                  <a:off x="1416078" y="2064356"/>
                  <a:ext cx="2789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856BB28-F6D2-0341-A050-90E6E3B866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6078" y="2064356"/>
                  <a:ext cx="27892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526" r="-10526" b="-31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F798CDC-C8F3-9840-AFB1-EB98891281D1}"/>
                    </a:ext>
                  </a:extLst>
                </p:cNvPr>
                <p:cNvSpPr txBox="1"/>
                <p:nvPr/>
              </p:nvSpPr>
              <p:spPr>
                <a:xfrm>
                  <a:off x="1416078" y="3554452"/>
                  <a:ext cx="2789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F798CDC-C8F3-9840-AFB1-EB9889128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6078" y="3554452"/>
                  <a:ext cx="27892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526" r="-10526" b="-31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4526044-727E-B040-A6BD-0F49A905E598}"/>
                    </a:ext>
                  </a:extLst>
                </p:cNvPr>
                <p:cNvSpPr txBox="1"/>
                <p:nvPr/>
              </p:nvSpPr>
              <p:spPr>
                <a:xfrm>
                  <a:off x="1416078" y="5097568"/>
                  <a:ext cx="2789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4526044-727E-B040-A6BD-0F49A905E5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6078" y="5097568"/>
                  <a:ext cx="27892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526" r="-10526" b="-31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0286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R" dirty="0"/>
              <a:t>Quantum Support Vector Machine (QSVM)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1AB441-32E4-8A47-BAA3-BBA55800B858}"/>
              </a:ext>
            </a:extLst>
          </p:cNvPr>
          <p:cNvSpPr/>
          <p:nvPr/>
        </p:nvSpPr>
        <p:spPr>
          <a:xfrm>
            <a:off x="589806" y="1414092"/>
            <a:ext cx="11368160" cy="2540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HCRBatang"/>
              </a:rPr>
              <a:t>Training and measurement</a:t>
            </a:r>
            <a:br>
              <a:rPr lang="en-US" altLang="ko-KR" b="1" dirty="0">
                <a:latin typeface="HCRBatang"/>
              </a:rPr>
            </a:br>
            <a:r>
              <a:rPr lang="en-US" altLang="ko-KR" dirty="0">
                <a:latin typeface="HCRBatang"/>
              </a:rPr>
              <a:t>- </a:t>
            </a:r>
            <a:r>
              <a:rPr lang="ko-KR" altLang="en-US" dirty="0">
                <a:latin typeface="HCRBatang"/>
              </a:rPr>
              <a:t>설계된 양자 회로를 반복적으로 실행 </a:t>
            </a:r>
            <a:r>
              <a:rPr lang="en-US" altLang="ko-KR" dirty="0">
                <a:latin typeface="HCRBatang"/>
              </a:rPr>
              <a:t>(reps)</a:t>
            </a:r>
            <a:br>
              <a:rPr lang="en-US" altLang="ko-KR" dirty="0">
                <a:latin typeface="HCRBatang"/>
              </a:rPr>
            </a:br>
            <a:r>
              <a:rPr lang="ko-KR" altLang="en-US" dirty="0">
                <a:latin typeface="HCRBatang"/>
              </a:rPr>
              <a:t>   </a:t>
            </a:r>
            <a:r>
              <a:rPr lang="en-US" altLang="ko-KR" dirty="0">
                <a:latin typeface="HCRBatang"/>
                <a:sym typeface="Wingdings" pitchFamily="2" charset="2"/>
              </a:rPr>
              <a:t></a:t>
            </a:r>
            <a:r>
              <a:rPr lang="ko-KR" altLang="en-US" dirty="0">
                <a:latin typeface="HCRBatang"/>
                <a:sym typeface="Wingdings" pitchFamily="2" charset="2"/>
              </a:rPr>
              <a:t> 회로의 </a:t>
            </a:r>
            <a:r>
              <a:rPr lang="ko-KR" altLang="en-US" dirty="0" err="1">
                <a:latin typeface="HCRBatang"/>
                <a:sym typeface="Wingdings" pitchFamily="2" charset="2"/>
              </a:rPr>
              <a:t>파라미터</a:t>
            </a:r>
            <a:r>
              <a:rPr lang="ko-KR" altLang="en-US" dirty="0">
                <a:latin typeface="HCRBatang"/>
                <a:sym typeface="Wingdings" pitchFamily="2" charset="2"/>
              </a:rPr>
              <a:t> 갱신</a:t>
            </a:r>
            <a:br>
              <a:rPr lang="en-US" altLang="ko-KR" dirty="0">
                <a:latin typeface="HCRBatang"/>
                <a:sym typeface="Wingdings" pitchFamily="2" charset="2"/>
              </a:rPr>
            </a:br>
            <a:r>
              <a:rPr lang="en-US" altLang="ko-KR" dirty="0">
                <a:latin typeface="HCRBatang"/>
                <a:sym typeface="Wingdings" pitchFamily="2" charset="2"/>
              </a:rPr>
              <a:t>-</a:t>
            </a:r>
            <a:r>
              <a:rPr lang="ko-KR" altLang="en-US" dirty="0">
                <a:latin typeface="HCRBatang"/>
                <a:sym typeface="Wingdings" pitchFamily="2" charset="2"/>
              </a:rPr>
              <a:t> 하나의 </a:t>
            </a:r>
            <a:r>
              <a:rPr lang="ko-KR" altLang="en-US" dirty="0" err="1">
                <a:latin typeface="HCRBatang"/>
                <a:sym typeface="Wingdings" pitchFamily="2" charset="2"/>
              </a:rPr>
              <a:t>큐비트</a:t>
            </a:r>
            <a:r>
              <a:rPr lang="ko-KR" altLang="en-US" dirty="0">
                <a:latin typeface="HCRBatang"/>
                <a:sym typeface="Wingdings" pitchFamily="2" charset="2"/>
              </a:rPr>
              <a:t> 당 여러 번의 측정을 수행하여 높은 확률로 분류</a:t>
            </a:r>
            <a:r>
              <a:rPr lang="en-US" altLang="ko-KR" dirty="0">
                <a:latin typeface="HCRBatang"/>
                <a:sym typeface="Wingdings" pitchFamily="2" charset="2"/>
              </a:rPr>
              <a:t> (shots)</a:t>
            </a:r>
            <a:br>
              <a:rPr lang="en-US" altLang="ko-KR" dirty="0">
                <a:latin typeface="HCRBatang"/>
                <a:sym typeface="Wingdings" pitchFamily="2" charset="2"/>
              </a:rPr>
            </a:br>
            <a:r>
              <a:rPr lang="en-US" altLang="ko-KR" dirty="0">
                <a:latin typeface="HCRBatang"/>
                <a:sym typeface="Wingdings" pitchFamily="2" charset="2"/>
              </a:rPr>
              <a:t>-</a:t>
            </a:r>
            <a:r>
              <a:rPr lang="ko-KR" altLang="en-US" dirty="0">
                <a:latin typeface="HCRBatang"/>
                <a:sym typeface="Wingdings" pitchFamily="2" charset="2"/>
              </a:rPr>
              <a:t> 학습이 완료된 후의 양자 회로는 </a:t>
            </a:r>
            <a:r>
              <a:rPr lang="ko-KR" altLang="en-US" dirty="0" err="1">
                <a:latin typeface="HCRBatang"/>
                <a:sym typeface="Wingdings" pitchFamily="2" charset="2"/>
              </a:rPr>
              <a:t>분류기로써의</a:t>
            </a:r>
            <a:r>
              <a:rPr lang="ko-KR" altLang="en-US" dirty="0">
                <a:latin typeface="HCRBatang"/>
                <a:sym typeface="Wingdings" pitchFamily="2" charset="2"/>
              </a:rPr>
              <a:t> 역할 수행</a:t>
            </a:r>
            <a:br>
              <a:rPr lang="en-US" altLang="ko-KR" dirty="0">
                <a:latin typeface="HCRBatang"/>
                <a:sym typeface="Wingdings" pitchFamily="2" charset="2"/>
              </a:rPr>
            </a:br>
            <a:r>
              <a:rPr lang="ko-KR" altLang="en-US" dirty="0">
                <a:latin typeface="HCRBatang"/>
                <a:sym typeface="Wingdings" pitchFamily="2" charset="2"/>
              </a:rPr>
              <a:t>   </a:t>
            </a:r>
            <a:r>
              <a:rPr lang="en-US" altLang="ko-KR" dirty="0">
                <a:latin typeface="HCRBatang"/>
                <a:sym typeface="Wingdings" pitchFamily="2" charset="2"/>
              </a:rPr>
              <a:t></a:t>
            </a:r>
            <a:r>
              <a:rPr lang="ko-KR" altLang="en-US" dirty="0">
                <a:latin typeface="HCRBatang"/>
                <a:sym typeface="Wingdings" pitchFamily="2" charset="2"/>
              </a:rPr>
              <a:t> 테스트 데이터 입력하여 추론 가능 </a:t>
            </a:r>
            <a:r>
              <a:rPr lang="en-US" altLang="ko-KR" dirty="0">
                <a:latin typeface="HCRBatang"/>
                <a:sym typeface="Wingdings" pitchFamily="2" charset="2"/>
              </a:rPr>
              <a:t>(</a:t>
            </a:r>
            <a:r>
              <a:rPr lang="ko-KR" altLang="en-US" dirty="0">
                <a:latin typeface="HCRBatang"/>
                <a:sym typeface="Wingdings" pitchFamily="2" charset="2"/>
              </a:rPr>
              <a:t>기존 신경망과 동일</a:t>
            </a:r>
            <a:r>
              <a:rPr lang="en-US" altLang="ko-KR" dirty="0">
                <a:latin typeface="HCRBatang"/>
                <a:sym typeface="Wingdings" pitchFamily="2" charset="2"/>
              </a:rPr>
              <a:t>)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D1C7043-84BC-1643-8EAF-475E41C57D2B}"/>
              </a:ext>
            </a:extLst>
          </p:cNvPr>
          <p:cNvGrpSpPr/>
          <p:nvPr/>
        </p:nvGrpSpPr>
        <p:grpSpPr>
          <a:xfrm>
            <a:off x="2864019" y="4225325"/>
            <a:ext cx="6272192" cy="2006532"/>
            <a:chOff x="800441" y="1157524"/>
            <a:chExt cx="6272192" cy="2006532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8C0143B-332D-6A4F-8F9A-1266363FAF98}"/>
                </a:ext>
              </a:extLst>
            </p:cNvPr>
            <p:cNvGrpSpPr/>
            <p:nvPr/>
          </p:nvGrpSpPr>
          <p:grpSpPr>
            <a:xfrm>
              <a:off x="800441" y="1157524"/>
              <a:ext cx="6272192" cy="671109"/>
              <a:chOff x="2706130" y="1800076"/>
              <a:chExt cx="6272192" cy="671109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CAEEDA1-63F7-1844-9EE5-F03CE88C96AF}"/>
                  </a:ext>
                </a:extLst>
              </p:cNvPr>
              <p:cNvSpPr txBox="1"/>
              <p:nvPr/>
            </p:nvSpPr>
            <p:spPr>
              <a:xfrm>
                <a:off x="2706130" y="1963354"/>
                <a:ext cx="160637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dirty="0">
                    <a:latin typeface="Georgia" panose="02040502050405020303" pitchFamily="18" charset="0"/>
                  </a:rPr>
                  <a:t>Classical data</a:t>
                </a:r>
                <a:endParaRPr kumimoji="1" lang="ko-KR" altLang="en-US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9D68F4-838B-B44F-B82D-9B34444BBA74}"/>
                  </a:ext>
                </a:extLst>
              </p:cNvPr>
              <p:cNvSpPr txBox="1"/>
              <p:nvPr/>
            </p:nvSpPr>
            <p:spPr>
              <a:xfrm>
                <a:off x="6778820" y="1824854"/>
                <a:ext cx="21995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dirty="0">
                    <a:latin typeface="Georgia" panose="02040502050405020303" pitchFamily="18" charset="0"/>
                  </a:rPr>
                  <a:t>Quantum data</a:t>
                </a:r>
                <a:r>
                  <a:rPr kumimoji="1" lang="ko-KR" altLang="en-US" dirty="0">
                    <a:latin typeface="Georgia" panose="02040502050405020303" pitchFamily="18" charset="0"/>
                  </a:rPr>
                  <a:t> </a:t>
                </a:r>
                <a:r>
                  <a:rPr kumimoji="1" lang="en-US" altLang="ko-KR" dirty="0">
                    <a:latin typeface="Georgia" panose="02040502050405020303" pitchFamily="18" charset="0"/>
                  </a:rPr>
                  <a:t>(Quantum Circuit)</a:t>
                </a:r>
                <a:endParaRPr kumimoji="1" lang="ko-KR" altLang="en-US" dirty="0">
                  <a:latin typeface="Georgia" panose="02040502050405020303" pitchFamily="18" charset="0"/>
                </a:endParaRPr>
              </a:p>
            </p:txBody>
          </p: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8A6BAAFE-80CA-6342-A8F4-E47AE9FBF1E6}"/>
                  </a:ext>
                </a:extLst>
              </p:cNvPr>
              <p:cNvCxnSpPr>
                <a:cxnSpLocks/>
                <a:stCxn id="24" idx="3"/>
                <a:endCxn id="25" idx="1"/>
              </p:cNvCxnSpPr>
              <p:nvPr/>
            </p:nvCxnSpPr>
            <p:spPr>
              <a:xfrm>
                <a:off x="4312508" y="2148020"/>
                <a:ext cx="2466312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E33F584-F7D7-0C42-819E-1F93FB432999}"/>
                  </a:ext>
                </a:extLst>
              </p:cNvPr>
              <p:cNvSpPr/>
              <p:nvPr/>
            </p:nvSpPr>
            <p:spPr>
              <a:xfrm>
                <a:off x="4967122" y="1800076"/>
                <a:ext cx="149752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ko-KR" sz="1600" dirty="0">
                    <a:latin typeface="Georgia" panose="02040502050405020303" pitchFamily="18" charset="0"/>
                  </a:rPr>
                  <a:t>Data encoding</a:t>
                </a:r>
                <a:endParaRPr lang="ko-KR" altLang="en-US" sz="1600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C37DF4-93F8-4446-82BA-4B6ACCE90013}"/>
                </a:ext>
              </a:extLst>
            </p:cNvPr>
            <p:cNvSpPr txBox="1"/>
            <p:nvPr/>
          </p:nvSpPr>
          <p:spPr>
            <a:xfrm>
              <a:off x="800441" y="2630102"/>
              <a:ext cx="160637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Georgia" panose="02040502050405020303" pitchFamily="18" charset="0"/>
                </a:rPr>
                <a:t>Training</a:t>
              </a:r>
              <a:endParaRPr kumimoji="1" lang="ko-KR" altLang="en-US" dirty="0">
                <a:latin typeface="Georgia" panose="02040502050405020303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F3CEE0-28A6-B04A-8D56-5E3196F8552D}"/>
                </a:ext>
              </a:extLst>
            </p:cNvPr>
            <p:cNvSpPr txBox="1"/>
            <p:nvPr/>
          </p:nvSpPr>
          <p:spPr>
            <a:xfrm>
              <a:off x="4873131" y="2491602"/>
              <a:ext cx="219950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Georgia" panose="02040502050405020303" pitchFamily="18" charset="0"/>
                </a:rPr>
                <a:t>Classification by measurement</a:t>
              </a:r>
              <a:endParaRPr kumimoji="1" lang="ko-KR" altLang="en-US" dirty="0">
                <a:latin typeface="Georgia" panose="02040502050405020303" pitchFamily="18" charset="0"/>
              </a:endParaRPr>
            </a:p>
          </p:txBody>
        </p:sp>
        <p:cxnSp>
          <p:nvCxnSpPr>
            <p:cNvPr id="21" name="꺾인 연결선[E] 20">
              <a:extLst>
                <a:ext uri="{FF2B5EF4-FFF2-40B4-BE49-F238E27FC236}">
                  <a16:creationId xmlns:a16="http://schemas.microsoft.com/office/drawing/2014/main" id="{084A9CB1-BD10-254F-B61C-975C357A5B2C}"/>
                </a:ext>
              </a:extLst>
            </p:cNvPr>
            <p:cNvCxnSpPr>
              <a:cxnSpLocks/>
              <a:stCxn id="25" idx="2"/>
              <a:endCxn id="19" idx="0"/>
            </p:cNvCxnSpPr>
            <p:nvPr/>
          </p:nvCxnSpPr>
          <p:spPr>
            <a:xfrm rot="5400000">
              <a:off x="3387522" y="44741"/>
              <a:ext cx="801469" cy="4369252"/>
            </a:xfrm>
            <a:prstGeom prst="bentConnector3">
              <a:avLst>
                <a:gd name="adj1" fmla="val 2691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6242697-4BEA-5D48-A9C6-6115D64E73FA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>
              <a:off x="2406819" y="2814768"/>
              <a:ext cx="246631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77E0389-BC5C-FD47-8615-5EFD3E95812E}"/>
                </a:ext>
              </a:extLst>
            </p:cNvPr>
            <p:cNvSpPr/>
            <p:nvPr/>
          </p:nvSpPr>
          <p:spPr>
            <a:xfrm>
              <a:off x="2416723" y="2009060"/>
              <a:ext cx="2446504" cy="1154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ko-KR" sz="1600" dirty="0">
                  <a:latin typeface="Georgia" panose="02040502050405020303" pitchFamily="18" charset="0"/>
                </a:rPr>
                <a:t>Assign </a:t>
              </a:r>
              <a:br>
                <a:rPr kumimoji="1" lang="en-US" altLang="ko-KR" sz="1600" dirty="0">
                  <a:latin typeface="Georgia" panose="02040502050405020303" pitchFamily="18" charset="0"/>
                </a:rPr>
              </a:br>
              <a:r>
                <a:rPr kumimoji="1" lang="en-US" altLang="ko-KR" sz="1600" dirty="0">
                  <a:latin typeface="Georgia" panose="02040502050405020303" pitchFamily="18" charset="0"/>
                </a:rPr>
                <a:t>the data and parameters </a:t>
              </a:r>
              <a:br>
                <a:rPr kumimoji="1" lang="en-US" altLang="ko-KR" sz="1600" dirty="0">
                  <a:latin typeface="Georgia" panose="02040502050405020303" pitchFamily="18" charset="0"/>
                </a:rPr>
              </a:br>
              <a:r>
                <a:rPr kumimoji="1" lang="en-US" altLang="ko-KR" sz="1600" dirty="0">
                  <a:latin typeface="Georgia" panose="02040502050405020303" pitchFamily="18" charset="0"/>
                </a:rPr>
                <a:t>to quantum circuit</a:t>
              </a:r>
              <a:endParaRPr lang="ko-KR" altLang="en-US" sz="1600" dirty="0"/>
            </a:p>
          </p:txBody>
        </p:sp>
      </p:grpSp>
      <p:sp>
        <p:nvSpPr>
          <p:cNvPr id="5" name="액자 4">
            <a:extLst>
              <a:ext uri="{FF2B5EF4-FFF2-40B4-BE49-F238E27FC236}">
                <a16:creationId xmlns:a16="http://schemas.microsoft.com/office/drawing/2014/main" id="{13CD45C0-31E7-844C-B17A-6C1DAC645762}"/>
              </a:ext>
            </a:extLst>
          </p:cNvPr>
          <p:cNvSpPr/>
          <p:nvPr/>
        </p:nvSpPr>
        <p:spPr>
          <a:xfrm>
            <a:off x="2520778" y="5076861"/>
            <a:ext cx="6981568" cy="1373366"/>
          </a:xfrm>
          <a:prstGeom prst="frame">
            <a:avLst>
              <a:gd name="adj1" fmla="val 5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091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395A3-32BB-A445-B28A-3B48A7AC3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실</a:t>
            </a:r>
            <a:r>
              <a:rPr kumimoji="1" lang="ko-KR" altLang="en-US" dirty="0"/>
              <a:t> 습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6419FB-600D-1049-AA11-0CC95CCE5058}"/>
              </a:ext>
            </a:extLst>
          </p:cNvPr>
          <p:cNvSpPr/>
          <p:nvPr/>
        </p:nvSpPr>
        <p:spPr>
          <a:xfrm>
            <a:off x="589806" y="1414092"/>
            <a:ext cx="11368160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HCRBatang"/>
                <a:sym typeface="Wingdings" pitchFamily="2" charset="2"/>
              </a:rPr>
              <a:t>Example </a:t>
            </a:r>
            <a:br>
              <a:rPr lang="en-US" altLang="ko-KR" b="1" dirty="0">
                <a:latin typeface="HCRBatang"/>
                <a:sym typeface="Wingdings" pitchFamily="2" charset="2"/>
              </a:rPr>
            </a:br>
            <a:r>
              <a:rPr lang="en-US" altLang="ko-KR" dirty="0">
                <a:latin typeface="HCRBatang"/>
                <a:sym typeface="Wingdings" pitchFamily="2" charset="2"/>
              </a:rPr>
              <a:t>- Caesar cipher</a:t>
            </a:r>
            <a:r>
              <a:rPr lang="ko-KR" altLang="en-US" dirty="0">
                <a:latin typeface="HCRBatang"/>
                <a:sym typeface="Wingdings" pitchFamily="2" charset="2"/>
              </a:rPr>
              <a:t>의 </a:t>
            </a:r>
            <a:r>
              <a:rPr lang="en-US" altLang="ko-KR" dirty="0">
                <a:latin typeface="HCRBatang"/>
                <a:sym typeface="Wingdings" pitchFamily="2" charset="2"/>
              </a:rPr>
              <a:t>key</a:t>
            </a:r>
            <a:r>
              <a:rPr lang="ko-KR" altLang="en-US" dirty="0">
                <a:latin typeface="HCRBatang"/>
                <a:sym typeface="Wingdings" pitchFamily="2" charset="2"/>
              </a:rPr>
              <a:t> 찾기</a:t>
            </a:r>
            <a:br>
              <a:rPr lang="en-US" altLang="ko-KR" dirty="0">
                <a:latin typeface="HCRBatang"/>
                <a:sym typeface="Wingdings" pitchFamily="2" charset="2"/>
              </a:rPr>
            </a:br>
            <a:r>
              <a:rPr lang="en-US" altLang="ko-KR" dirty="0">
                <a:latin typeface="HCRBatang"/>
                <a:sym typeface="Wingdings" pitchFamily="2" charset="2"/>
              </a:rPr>
              <a:t>-</a:t>
            </a:r>
            <a:r>
              <a:rPr lang="ko-KR" altLang="en-US" dirty="0">
                <a:latin typeface="HCRBatang"/>
                <a:sym typeface="Wingdings" pitchFamily="2" charset="2"/>
              </a:rPr>
              <a:t> </a:t>
            </a:r>
            <a:r>
              <a:rPr lang="ko-KR" altLang="en-US" dirty="0" err="1">
                <a:latin typeface="HCRBatang"/>
                <a:sym typeface="Wingdings" pitchFamily="2" charset="2"/>
              </a:rPr>
              <a:t>클라우드</a:t>
            </a:r>
            <a:r>
              <a:rPr lang="ko-KR" altLang="en-US" dirty="0">
                <a:latin typeface="HCRBatang"/>
                <a:sym typeface="Wingdings" pitchFamily="2" charset="2"/>
              </a:rPr>
              <a:t> 환경 문제로 인해 </a:t>
            </a:r>
            <a:r>
              <a:rPr lang="en-US" altLang="ko-KR" dirty="0">
                <a:latin typeface="HCRBatang"/>
                <a:sym typeface="Wingdings" pitchFamily="2" charset="2"/>
              </a:rPr>
              <a:t>2-bit, 3-bit </a:t>
            </a:r>
            <a:r>
              <a:rPr lang="ko-KR" altLang="en-US" dirty="0" err="1">
                <a:latin typeface="HCRBatang"/>
                <a:sym typeface="Wingdings" pitchFamily="2" charset="2"/>
              </a:rPr>
              <a:t>평문</a:t>
            </a:r>
            <a:r>
              <a:rPr lang="ko-KR" altLang="en-US" dirty="0">
                <a:latin typeface="HCRBatang"/>
                <a:sym typeface="Wingdings" pitchFamily="2" charset="2"/>
              </a:rPr>
              <a:t> 및 키에 대해서만 수행했음</a:t>
            </a:r>
            <a:br>
              <a:rPr lang="en-US" altLang="ko-KR" dirty="0">
                <a:latin typeface="HCRBatang"/>
                <a:sym typeface="Wingdings" pitchFamily="2" charset="2"/>
              </a:rPr>
            </a:br>
            <a:r>
              <a:rPr lang="en-US" altLang="ko-KR" dirty="0">
                <a:latin typeface="HCRBatang"/>
                <a:sym typeface="Wingdings" pitchFamily="2" charset="2"/>
              </a:rPr>
              <a:t>-</a:t>
            </a:r>
            <a:r>
              <a:rPr lang="ko-KR" altLang="en-US" dirty="0">
                <a:latin typeface="HCRBatang"/>
                <a:sym typeface="Wingdings" pitchFamily="2" charset="2"/>
              </a:rPr>
              <a:t> 아래 그림은 데이터 구성 방식 </a:t>
            </a:r>
            <a:r>
              <a:rPr lang="en-US" altLang="ko-KR" dirty="0">
                <a:latin typeface="HCRBatang"/>
                <a:sym typeface="Wingdings" pitchFamily="2" charset="2"/>
              </a:rPr>
              <a:t>(</a:t>
            </a:r>
            <a:r>
              <a:rPr lang="ko-KR" altLang="en-US" dirty="0">
                <a:latin typeface="HCRBatang"/>
                <a:sym typeface="Wingdings" pitchFamily="2" charset="2"/>
              </a:rPr>
              <a:t>아래 경우는 </a:t>
            </a:r>
            <a:r>
              <a:rPr lang="en-US" altLang="ko-KR" dirty="0">
                <a:latin typeface="HCRBatang"/>
                <a:sym typeface="Wingdings" pitchFamily="2" charset="2"/>
              </a:rPr>
              <a:t>4</a:t>
            </a:r>
            <a:r>
              <a:rPr lang="ko-KR" altLang="en-US" dirty="0">
                <a:latin typeface="HCRBatang"/>
                <a:sym typeface="Wingdings" pitchFamily="2" charset="2"/>
              </a:rPr>
              <a:t>차원 데이터이므로 </a:t>
            </a:r>
            <a:r>
              <a:rPr lang="en-US" altLang="ko-KR" dirty="0">
                <a:latin typeface="HCRBatang"/>
                <a:sym typeface="Wingdings" pitchFamily="2" charset="2"/>
              </a:rPr>
              <a:t>4</a:t>
            </a:r>
            <a:r>
              <a:rPr lang="ko-KR" altLang="en-US" dirty="0">
                <a:latin typeface="HCRBatang"/>
                <a:sym typeface="Wingdings" pitchFamily="2" charset="2"/>
              </a:rPr>
              <a:t>개의 </a:t>
            </a:r>
            <a:r>
              <a:rPr lang="ko-KR" altLang="en-US" dirty="0" err="1">
                <a:latin typeface="HCRBatang"/>
                <a:sym typeface="Wingdings" pitchFamily="2" charset="2"/>
              </a:rPr>
              <a:t>큐비트를</a:t>
            </a:r>
            <a:r>
              <a:rPr lang="ko-KR" altLang="en-US" dirty="0">
                <a:latin typeface="HCRBatang"/>
                <a:sym typeface="Wingdings" pitchFamily="2" charset="2"/>
              </a:rPr>
              <a:t> 각 </a:t>
            </a:r>
            <a:r>
              <a:rPr lang="en-US" altLang="ko-KR" dirty="0">
                <a:latin typeface="HCRBatang"/>
                <a:sym typeface="Wingdings" pitchFamily="2" charset="2"/>
              </a:rPr>
              <a:t>feature</a:t>
            </a:r>
            <a:r>
              <a:rPr lang="ko-KR" altLang="en-US" dirty="0">
                <a:latin typeface="HCRBatang"/>
                <a:sym typeface="Wingdings" pitchFamily="2" charset="2"/>
              </a:rPr>
              <a:t>에 할당</a:t>
            </a:r>
            <a:r>
              <a:rPr lang="en-US" altLang="ko-KR" dirty="0">
                <a:latin typeface="HCRBatang"/>
                <a:sym typeface="Wingdings" pitchFamily="2" charset="2"/>
              </a:rPr>
              <a:t>)</a:t>
            </a:r>
            <a:br>
              <a:rPr lang="en-US" altLang="ko-KR" dirty="0">
                <a:latin typeface="HCRBatang"/>
                <a:sym typeface="Wingdings" pitchFamily="2" charset="2"/>
              </a:rPr>
            </a:br>
            <a:r>
              <a:rPr lang="en-US" altLang="ko-KR" dirty="0">
                <a:latin typeface="HCRBatang"/>
                <a:sym typeface="Wingdings" pitchFamily="2" charset="2"/>
              </a:rPr>
              <a:t>-</a:t>
            </a:r>
            <a:r>
              <a:rPr lang="ko-KR" altLang="en-US" dirty="0">
                <a:latin typeface="HCRBatang"/>
                <a:sym typeface="Wingdings" pitchFamily="2" charset="2"/>
              </a:rPr>
              <a:t> 이런 방식으로 다른 데이터들도 학습 가능</a:t>
            </a:r>
            <a:br>
              <a:rPr lang="en-US" altLang="ko-KR" dirty="0">
                <a:latin typeface="HCRBatang"/>
                <a:sym typeface="Wingdings" pitchFamily="2" charset="2"/>
              </a:rPr>
            </a:br>
            <a:endParaRPr lang="en-US" altLang="ko-KR" dirty="0">
              <a:latin typeface="HCRBatang"/>
              <a:sym typeface="Wingdings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8968F7EA-9EC5-0945-9E2C-298BFCA702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7202135"/>
                  </p:ext>
                </p:extLst>
              </p:nvPr>
            </p:nvGraphicFramePr>
            <p:xfrm>
              <a:off x="1158789" y="4380473"/>
              <a:ext cx="4119904" cy="1112520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810645">
                      <a:extLst>
                        <a:ext uri="{9D8B030D-6E8A-4147-A177-3AD203B41FA5}">
                          <a16:colId xmlns:a16="http://schemas.microsoft.com/office/drawing/2014/main" val="3492066873"/>
                        </a:ext>
                      </a:extLst>
                    </a:gridCol>
                    <a:gridCol w="827314">
                      <a:extLst>
                        <a:ext uri="{9D8B030D-6E8A-4147-A177-3AD203B41FA5}">
                          <a16:colId xmlns:a16="http://schemas.microsoft.com/office/drawing/2014/main" val="1665008767"/>
                        </a:ext>
                      </a:extLst>
                    </a:gridCol>
                    <a:gridCol w="827314">
                      <a:extLst>
                        <a:ext uri="{9D8B030D-6E8A-4147-A177-3AD203B41FA5}">
                          <a16:colId xmlns:a16="http://schemas.microsoft.com/office/drawing/2014/main" val="1993817758"/>
                        </a:ext>
                      </a:extLst>
                    </a:gridCol>
                    <a:gridCol w="841829">
                      <a:extLst>
                        <a:ext uri="{9D8B030D-6E8A-4147-A177-3AD203B41FA5}">
                          <a16:colId xmlns:a16="http://schemas.microsoft.com/office/drawing/2014/main" val="559810372"/>
                        </a:ext>
                      </a:extLst>
                    </a:gridCol>
                    <a:gridCol w="812802">
                      <a:extLst>
                        <a:ext uri="{9D8B030D-6E8A-4147-A177-3AD203B41FA5}">
                          <a16:colId xmlns:a16="http://schemas.microsoft.com/office/drawing/2014/main" val="15979225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902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4375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6283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8968F7EA-9EC5-0945-9E2C-298BFCA702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7202135"/>
                  </p:ext>
                </p:extLst>
              </p:nvPr>
            </p:nvGraphicFramePr>
            <p:xfrm>
              <a:off x="1158789" y="4380473"/>
              <a:ext cx="4119904" cy="1112520"/>
            </p:xfrm>
            <a:graphic>
              <a:graphicData uri="http://schemas.openxmlformats.org/drawingml/2006/table">
                <a:tbl>
                  <a:tblPr bandRow="1">
                    <a:tableStyleId>{5940675A-B579-460E-94D1-54222C63F5DA}</a:tableStyleId>
                  </a:tblPr>
                  <a:tblGrid>
                    <a:gridCol w="810645">
                      <a:extLst>
                        <a:ext uri="{9D8B030D-6E8A-4147-A177-3AD203B41FA5}">
                          <a16:colId xmlns:a16="http://schemas.microsoft.com/office/drawing/2014/main" val="3492066873"/>
                        </a:ext>
                      </a:extLst>
                    </a:gridCol>
                    <a:gridCol w="827314">
                      <a:extLst>
                        <a:ext uri="{9D8B030D-6E8A-4147-A177-3AD203B41FA5}">
                          <a16:colId xmlns:a16="http://schemas.microsoft.com/office/drawing/2014/main" val="1665008767"/>
                        </a:ext>
                      </a:extLst>
                    </a:gridCol>
                    <a:gridCol w="827314">
                      <a:extLst>
                        <a:ext uri="{9D8B030D-6E8A-4147-A177-3AD203B41FA5}">
                          <a16:colId xmlns:a16="http://schemas.microsoft.com/office/drawing/2014/main" val="1993817758"/>
                        </a:ext>
                      </a:extLst>
                    </a:gridCol>
                    <a:gridCol w="841829">
                      <a:extLst>
                        <a:ext uri="{9D8B030D-6E8A-4147-A177-3AD203B41FA5}">
                          <a16:colId xmlns:a16="http://schemas.microsoft.com/office/drawing/2014/main" val="559810372"/>
                        </a:ext>
                      </a:extLst>
                    </a:gridCol>
                    <a:gridCol w="812802">
                      <a:extLst>
                        <a:ext uri="{9D8B030D-6E8A-4147-A177-3AD203B41FA5}">
                          <a16:colId xmlns:a16="http://schemas.microsoft.com/office/drawing/2014/main" val="15979225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563" r="-41093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r="-30461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r="-20461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91045" r="-9850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9375" r="-312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0902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563" t="-103448" r="-410938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3448" r="-304615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3448" r="-204615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91045" t="-103448" r="-98507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9375" t="-103448" r="-3125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4375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563" t="-196667" r="-41093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96667" r="-30461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96667" r="-20461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91045" t="-196667" r="-9850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9375" t="-196667" r="-3125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62837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A0615840-2A50-154B-93B3-9AE180BAD722}"/>
              </a:ext>
            </a:extLst>
          </p:cNvPr>
          <p:cNvGrpSpPr/>
          <p:nvPr/>
        </p:nvGrpSpPr>
        <p:grpSpPr>
          <a:xfrm>
            <a:off x="1158789" y="3893647"/>
            <a:ext cx="4489621" cy="2333952"/>
            <a:chOff x="800441" y="2942174"/>
            <a:chExt cx="4489621" cy="233395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519AC27-DAFA-284B-B927-78C5EFABD50B}"/>
                </a:ext>
              </a:extLst>
            </p:cNvPr>
            <p:cNvSpPr txBox="1"/>
            <p:nvPr/>
          </p:nvSpPr>
          <p:spPr>
            <a:xfrm>
              <a:off x="800441" y="2942174"/>
              <a:ext cx="1563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Georgia" panose="02040502050405020303" pitchFamily="18" charset="0"/>
                </a:rPr>
                <a:t>Plaintext bit</a:t>
              </a:r>
              <a:endParaRPr kumimoji="1" lang="ko-KR" altLang="en-US" dirty="0">
                <a:latin typeface="Georgia" panose="02040502050405020303" pitchFamily="18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691AC50-536A-6542-86C5-47946F888967}"/>
                </a:ext>
              </a:extLst>
            </p:cNvPr>
            <p:cNvSpPr/>
            <p:nvPr/>
          </p:nvSpPr>
          <p:spPr>
            <a:xfrm>
              <a:off x="2466115" y="2943982"/>
              <a:ext cx="15953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dirty="0">
                  <a:latin typeface="Georgia" panose="02040502050405020303" pitchFamily="18" charset="0"/>
                </a:rPr>
                <a:t>Ciphertext bit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D4AC134-907C-6740-B72C-A9A37B8F62BF}"/>
                </a:ext>
              </a:extLst>
            </p:cNvPr>
            <p:cNvSpPr/>
            <p:nvPr/>
          </p:nvSpPr>
          <p:spPr>
            <a:xfrm>
              <a:off x="4256188" y="2942174"/>
              <a:ext cx="5709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dirty="0">
                  <a:latin typeface="Georgia" panose="02040502050405020303" pitchFamily="18" charset="0"/>
                </a:rPr>
                <a:t>Key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E784F6-56FC-4E4F-A6F0-99C89A1FFF07}"/>
                </a:ext>
              </a:extLst>
            </p:cNvPr>
            <p:cNvSpPr txBox="1"/>
            <p:nvPr/>
          </p:nvSpPr>
          <p:spPr>
            <a:xfrm>
              <a:off x="1670316" y="4904289"/>
              <a:ext cx="1563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Georgia" panose="02040502050405020303" pitchFamily="18" charset="0"/>
                </a:rPr>
                <a:t>Data</a:t>
              </a:r>
              <a:endParaRPr kumimoji="1" lang="ko-KR" altLang="en-US" dirty="0">
                <a:latin typeface="Georgia" panose="02040502050405020303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BA385F-A78E-E54D-9119-DB53E2AAEA84}"/>
                </a:ext>
              </a:extLst>
            </p:cNvPr>
            <p:cNvSpPr txBox="1"/>
            <p:nvPr/>
          </p:nvSpPr>
          <p:spPr>
            <a:xfrm>
              <a:off x="3726932" y="4906794"/>
              <a:ext cx="1563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Georgia" panose="02040502050405020303" pitchFamily="18" charset="0"/>
                </a:rPr>
                <a:t>Label</a:t>
              </a:r>
              <a:endParaRPr kumimoji="1" lang="ko-KR" altLang="en-US" dirty="0">
                <a:latin typeface="Georgia" panose="02040502050405020303" pitchFamily="18" charset="0"/>
              </a:endParaRPr>
            </a:p>
          </p:txBody>
        </p:sp>
        <p:sp>
          <p:nvSpPr>
            <p:cNvPr id="13" name="왼쪽 중괄호[L] 12">
              <a:extLst>
                <a:ext uri="{FF2B5EF4-FFF2-40B4-BE49-F238E27FC236}">
                  <a16:creationId xmlns:a16="http://schemas.microsoft.com/office/drawing/2014/main" id="{6491DCD4-7556-9442-9C93-B1746EBB8426}"/>
                </a:ext>
              </a:extLst>
            </p:cNvPr>
            <p:cNvSpPr/>
            <p:nvPr/>
          </p:nvSpPr>
          <p:spPr>
            <a:xfrm rot="16200000">
              <a:off x="2260352" y="3102553"/>
              <a:ext cx="383059" cy="3302878"/>
            </a:xfrm>
            <a:prstGeom prst="leftBrace">
              <a:avLst>
                <a:gd name="adj1" fmla="val 8333"/>
                <a:gd name="adj2" fmla="val 50690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왼쪽 중괄호[L] 13">
              <a:extLst>
                <a:ext uri="{FF2B5EF4-FFF2-40B4-BE49-F238E27FC236}">
                  <a16:creationId xmlns:a16="http://schemas.microsoft.com/office/drawing/2014/main" id="{BA463B3D-7C75-B344-9781-0C714116FE41}"/>
                </a:ext>
              </a:extLst>
            </p:cNvPr>
            <p:cNvSpPr/>
            <p:nvPr/>
          </p:nvSpPr>
          <p:spPr>
            <a:xfrm rot="16200000">
              <a:off x="4319076" y="4346707"/>
              <a:ext cx="383059" cy="814571"/>
            </a:xfrm>
            <a:prstGeom prst="leftBrace">
              <a:avLst>
                <a:gd name="adj1" fmla="val 8333"/>
                <a:gd name="adj2" fmla="val 50690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B634052-0459-7644-8E3D-08B393B0BD2C}"/>
              </a:ext>
            </a:extLst>
          </p:cNvPr>
          <p:cNvGrpSpPr/>
          <p:nvPr/>
        </p:nvGrpSpPr>
        <p:grpSpPr>
          <a:xfrm>
            <a:off x="6327372" y="3866998"/>
            <a:ext cx="3474021" cy="2029997"/>
            <a:chOff x="5929139" y="3311506"/>
            <a:chExt cx="3474021" cy="2029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D9896FE0-2656-8447-9535-66A2102A7368}"/>
                    </a:ext>
                  </a:extLst>
                </p:cNvPr>
                <p:cNvSpPr/>
                <p:nvPr/>
              </p:nvSpPr>
              <p:spPr>
                <a:xfrm>
                  <a:off x="7668823" y="3362002"/>
                  <a:ext cx="394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0E9BF350-7312-EA4D-A9DA-DA407D3423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823" y="3362002"/>
                  <a:ext cx="39466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D914A04C-BBD4-4B48-96D0-8FA87E8C064C}"/>
                    </a:ext>
                  </a:extLst>
                </p:cNvPr>
                <p:cNvSpPr/>
                <p:nvPr/>
              </p:nvSpPr>
              <p:spPr>
                <a:xfrm>
                  <a:off x="7668823" y="3990079"/>
                  <a:ext cx="394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1DA79CAF-EA1E-4C40-AE2B-C0EF45F1B4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823" y="3990079"/>
                  <a:ext cx="39466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95C71CF9-6DD0-8245-A46C-35D2387FDE6C}"/>
                    </a:ext>
                  </a:extLst>
                </p:cNvPr>
                <p:cNvSpPr/>
                <p:nvPr/>
              </p:nvSpPr>
              <p:spPr>
                <a:xfrm>
                  <a:off x="7668823" y="4333258"/>
                  <a:ext cx="394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FACE42E3-CE84-E44A-9E27-BFF253509B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823" y="4333258"/>
                  <a:ext cx="39466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693536BA-6F2F-C147-B46C-F81B9B809392}"/>
                    </a:ext>
                  </a:extLst>
                </p:cNvPr>
                <p:cNvSpPr/>
                <p:nvPr/>
              </p:nvSpPr>
              <p:spPr>
                <a:xfrm>
                  <a:off x="8396987" y="3311506"/>
                  <a:ext cx="960519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𝑢𝑏𝑖𝑡</m:t>
                        </m:r>
                        <m:r>
                          <a:rPr lang="en-US" altLang="ko-KR" b="0" i="1" baseline="-25000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ko-KR" altLang="en-US" baseline="-25000" dirty="0"/>
                </a:p>
              </p:txBody>
            </p:sp>
          </mc:Choice>
          <mc:Fallback xmlns=""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C9A80B9B-FDF0-6549-BFE0-B406EC1315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6987" y="3311506"/>
                  <a:ext cx="960519" cy="362984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8C06D9EC-BFC5-FE40-8FAD-09C8094EA644}"/>
                    </a:ext>
                  </a:extLst>
                </p:cNvPr>
                <p:cNvSpPr/>
                <p:nvPr/>
              </p:nvSpPr>
              <p:spPr>
                <a:xfrm>
                  <a:off x="8396987" y="3987964"/>
                  <a:ext cx="1006173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𝑢𝑏𝑖𝑡</m:t>
                        </m:r>
                        <m:r>
                          <a:rPr lang="en-US" altLang="ko-KR" b="0" i="1" baseline="-25000" dirty="0" smtClean="0">
                            <a:latin typeface="Cambria Math" panose="02040503050406030204" pitchFamily="18" charset="0"/>
                          </a:rPr>
                          <m:t>𝑝𝑛</m:t>
                        </m:r>
                      </m:oMath>
                    </m:oMathPara>
                  </a14:m>
                  <a:endParaRPr lang="ko-KR" altLang="en-US" baseline="-25000" dirty="0"/>
                </a:p>
              </p:txBody>
            </p:sp>
          </mc:Choice>
          <mc:Fallback xmlns=""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AA5E3E52-9E61-174C-9E7D-B23AD1C3DB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6987" y="3987964"/>
                  <a:ext cx="1006173" cy="362984"/>
                </a:xfrm>
                <a:prstGeom prst="rect">
                  <a:avLst/>
                </a:prstGeom>
                <a:blipFill>
                  <a:blip r:embed="rId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04D3F0A4-ED1F-E141-84EE-DB821958D917}"/>
                    </a:ext>
                  </a:extLst>
                </p:cNvPr>
                <p:cNvSpPr/>
                <p:nvPr/>
              </p:nvSpPr>
              <p:spPr>
                <a:xfrm>
                  <a:off x="8396987" y="4339540"/>
                  <a:ext cx="944489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𝑢𝑏𝑖𝑡</m:t>
                        </m:r>
                        <m:r>
                          <a:rPr lang="en-US" altLang="ko-KR" b="0" i="1" baseline="-25000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ko-KR" altLang="en-US" baseline="-25000" dirty="0"/>
                </a:p>
              </p:txBody>
            </p:sp>
          </mc:Choice>
          <mc:Fallback xmlns=""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1479DB5E-8769-3E43-90B1-6C0F6BAFB1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6987" y="4339540"/>
                  <a:ext cx="944489" cy="362984"/>
                </a:xfrm>
                <a:prstGeom prst="rect">
                  <a:avLst/>
                </a:prstGeom>
                <a:blipFill>
                  <a:blip r:embed="rId9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6490135-F7A5-7045-A15F-721E13203BCA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8063483" y="3546668"/>
              <a:ext cx="3335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F0268C18-2FEB-9141-89C2-5963B6314E15}"/>
                </a:ext>
              </a:extLst>
            </p:cNvPr>
            <p:cNvCxnSpPr>
              <a:cxnSpLocks/>
              <a:stCxn id="17" idx="3"/>
              <a:endCxn id="20" idx="1"/>
            </p:cNvCxnSpPr>
            <p:nvPr/>
          </p:nvCxnSpPr>
          <p:spPr>
            <a:xfrm flipV="1">
              <a:off x="8063483" y="4169456"/>
              <a:ext cx="333504" cy="5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4567C40-C246-BE43-9B65-7CFA99050CA0}"/>
                </a:ext>
              </a:extLst>
            </p:cNvPr>
            <p:cNvCxnSpPr>
              <a:cxnSpLocks/>
              <a:stCxn id="18" idx="3"/>
              <a:endCxn id="21" idx="1"/>
            </p:cNvCxnSpPr>
            <p:nvPr/>
          </p:nvCxnSpPr>
          <p:spPr>
            <a:xfrm>
              <a:off x="8063483" y="4517924"/>
              <a:ext cx="333504" cy="3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606ABF-D844-3448-8D00-956BB8D4DB1D}"/>
                </a:ext>
              </a:extLst>
            </p:cNvPr>
            <p:cNvSpPr txBox="1"/>
            <p:nvPr/>
          </p:nvSpPr>
          <p:spPr>
            <a:xfrm>
              <a:off x="5941466" y="3685399"/>
              <a:ext cx="1563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Georgia" panose="02040502050405020303" pitchFamily="18" charset="0"/>
                </a:rPr>
                <a:t>Plaintext bit</a:t>
              </a:r>
              <a:endParaRPr kumimoji="1" lang="ko-KR" altLang="en-US" dirty="0">
                <a:latin typeface="Georgia" panose="02040502050405020303" pitchFamily="18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0A2EB66-5206-C543-9506-6130D7417FF1}"/>
                </a:ext>
              </a:extLst>
            </p:cNvPr>
            <p:cNvSpPr/>
            <p:nvPr/>
          </p:nvSpPr>
          <p:spPr>
            <a:xfrm>
              <a:off x="5929139" y="4648709"/>
              <a:ext cx="15953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dirty="0">
                  <a:latin typeface="Georgia" panose="02040502050405020303" pitchFamily="18" charset="0"/>
                </a:rPr>
                <a:t>Ciphertext bit</a:t>
              </a:r>
              <a:endParaRPr lang="ko-KR" altLang="en-US" dirty="0"/>
            </a:p>
          </p:txBody>
        </p:sp>
        <p:sp>
          <p:nvSpPr>
            <p:cNvPr id="27" name="왼쪽 중괄호[L] 26">
              <a:extLst>
                <a:ext uri="{FF2B5EF4-FFF2-40B4-BE49-F238E27FC236}">
                  <a16:creationId xmlns:a16="http://schemas.microsoft.com/office/drawing/2014/main" id="{B8574529-0FC9-524D-A196-F741FA6852C1}"/>
                </a:ext>
              </a:extLst>
            </p:cNvPr>
            <p:cNvSpPr/>
            <p:nvPr/>
          </p:nvSpPr>
          <p:spPr>
            <a:xfrm>
              <a:off x="7538290" y="4498207"/>
              <a:ext cx="191528" cy="679435"/>
            </a:xfrm>
            <a:prstGeom prst="leftBrace">
              <a:avLst>
                <a:gd name="adj1" fmla="val 8333"/>
                <a:gd name="adj2" fmla="val 50690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왼쪽 중괄호[L] 27">
              <a:extLst>
                <a:ext uri="{FF2B5EF4-FFF2-40B4-BE49-F238E27FC236}">
                  <a16:creationId xmlns:a16="http://schemas.microsoft.com/office/drawing/2014/main" id="{C564911A-2A06-7C4A-8E1A-146D8690550A}"/>
                </a:ext>
              </a:extLst>
            </p:cNvPr>
            <p:cNvSpPr/>
            <p:nvPr/>
          </p:nvSpPr>
          <p:spPr>
            <a:xfrm>
              <a:off x="7538289" y="3522358"/>
              <a:ext cx="191529" cy="679435"/>
            </a:xfrm>
            <a:prstGeom prst="leftBrace">
              <a:avLst>
                <a:gd name="adj1" fmla="val 8333"/>
                <a:gd name="adj2" fmla="val 50690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401CDDAA-597B-AB41-9485-0A9E8DC0724D}"/>
                    </a:ext>
                  </a:extLst>
                </p:cNvPr>
                <p:cNvSpPr/>
                <p:nvPr/>
              </p:nvSpPr>
              <p:spPr>
                <a:xfrm>
                  <a:off x="7668822" y="4972171"/>
                  <a:ext cx="394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D6799AF5-C280-CE4C-83FB-2365F0C611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822" y="4972171"/>
                  <a:ext cx="39466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083C60C9-A0FA-2146-8F66-A0851057ABD0}"/>
                    </a:ext>
                  </a:extLst>
                </p:cNvPr>
                <p:cNvSpPr/>
                <p:nvPr/>
              </p:nvSpPr>
              <p:spPr>
                <a:xfrm>
                  <a:off x="8396985" y="4975280"/>
                  <a:ext cx="951671" cy="3629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𝑢𝑏𝑖𝑡</m:t>
                        </m:r>
                        <m:r>
                          <a:rPr lang="en-US" altLang="ko-KR" b="0" i="1" baseline="-25000" dirty="0" smtClean="0">
                            <a:latin typeface="Cambria Math" panose="02040503050406030204" pitchFamily="18" charset="0"/>
                          </a:rPr>
                          <m:t>𝑐𝑛</m:t>
                        </m:r>
                      </m:oMath>
                    </m:oMathPara>
                  </a14:m>
                  <a:endParaRPr lang="ko-KR" altLang="en-US" baseline="-25000" dirty="0"/>
                </a:p>
              </p:txBody>
            </p:sp>
          </mc:Choice>
          <mc:Fallback xmlns=""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971466D2-04D7-634C-8B97-D7327569AD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6985" y="4975280"/>
                  <a:ext cx="951671" cy="362984"/>
                </a:xfrm>
                <a:prstGeom prst="rect">
                  <a:avLst/>
                </a:prstGeom>
                <a:blipFill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E626F09A-8640-2347-B131-EFC4E0DDCD4E}"/>
                </a:ext>
              </a:extLst>
            </p:cNvPr>
            <p:cNvCxnSpPr>
              <a:cxnSpLocks/>
              <a:stCxn id="29" idx="3"/>
              <a:endCxn id="30" idx="1"/>
            </p:cNvCxnSpPr>
            <p:nvPr/>
          </p:nvCxnSpPr>
          <p:spPr>
            <a:xfrm flipV="1">
              <a:off x="8063482" y="5156772"/>
              <a:ext cx="333503" cy="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C1838747-810C-2F45-AB5B-9B998D7A00B8}"/>
                    </a:ext>
                  </a:extLst>
                </p:cNvPr>
                <p:cNvSpPr/>
                <p:nvPr/>
              </p:nvSpPr>
              <p:spPr>
                <a:xfrm>
                  <a:off x="8024740" y="3685399"/>
                  <a:ext cx="3385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89B8A60F-D1F1-534A-99BD-62364D1551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4740" y="3685399"/>
                  <a:ext cx="33855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21179D5E-BB6F-1345-8A3E-6E1D334375CB}"/>
                    </a:ext>
                  </a:extLst>
                </p:cNvPr>
                <p:cNvSpPr/>
                <p:nvPr/>
              </p:nvSpPr>
              <p:spPr>
                <a:xfrm>
                  <a:off x="8012064" y="4648709"/>
                  <a:ext cx="3385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67CE6AA6-CE6E-8447-B197-C1CEA7EB97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2064" y="4648709"/>
                  <a:ext cx="33855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03AA46-77E3-5945-BA50-0954A980D1AE}"/>
              </a:ext>
            </a:extLst>
          </p:cNvPr>
          <p:cNvSpPr/>
          <p:nvPr/>
        </p:nvSpPr>
        <p:spPr>
          <a:xfrm>
            <a:off x="4790911" y="1060019"/>
            <a:ext cx="71670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https</a:t>
            </a:r>
            <a:r>
              <a:rPr lang="ko-KR" altLang="en-US" sz="1400" dirty="0"/>
              <a:t>://</a:t>
            </a:r>
            <a:r>
              <a:rPr lang="ko-KR" altLang="en-US" sz="1400" dirty="0" err="1"/>
              <a:t>colab.research.google.com</a:t>
            </a:r>
            <a:r>
              <a:rPr lang="ko-KR" altLang="en-US" sz="1400" dirty="0"/>
              <a:t>/</a:t>
            </a:r>
            <a:r>
              <a:rPr lang="ko-KR" altLang="en-US" sz="1400" dirty="0" err="1"/>
              <a:t>drive</a:t>
            </a:r>
            <a:r>
              <a:rPr lang="ko-KR" altLang="en-US" sz="1400" dirty="0"/>
              <a:t>/1ToVvnNQo0BOZ4YYh0lHzI8pFveQBIZiE?usp=</a:t>
            </a:r>
            <a:r>
              <a:rPr lang="ko-KR" altLang="en-US" sz="1400" dirty="0" err="1"/>
              <a:t>sharing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78606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395A3-32BB-A445-B28A-3B48A7AC3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실</a:t>
            </a:r>
            <a:r>
              <a:rPr kumimoji="1" lang="ko-KR" altLang="en-US" dirty="0"/>
              <a:t> 습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6419FB-600D-1049-AA11-0CC95CCE5058}"/>
              </a:ext>
            </a:extLst>
          </p:cNvPr>
          <p:cNvSpPr/>
          <p:nvPr/>
        </p:nvSpPr>
        <p:spPr>
          <a:xfrm>
            <a:off x="589806" y="1414092"/>
            <a:ext cx="11368160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HCRBatang"/>
                <a:sym typeface="Wingdings" pitchFamily="2" charset="2"/>
              </a:rPr>
              <a:t>Example </a:t>
            </a:r>
            <a:br>
              <a:rPr lang="en-US" altLang="ko-KR" dirty="0">
                <a:latin typeface="HCRBatang"/>
                <a:sym typeface="Wingdings" pitchFamily="2" charset="2"/>
              </a:rPr>
            </a:br>
            <a:r>
              <a:rPr lang="en-US" altLang="ko-KR" dirty="0">
                <a:latin typeface="HCRBatang"/>
                <a:sym typeface="Wingdings" pitchFamily="2" charset="2"/>
              </a:rPr>
              <a:t>-</a:t>
            </a:r>
            <a:r>
              <a:rPr lang="ko-KR" altLang="en-US" dirty="0">
                <a:latin typeface="HCRBatang"/>
                <a:sym typeface="Wingdings" pitchFamily="2" charset="2"/>
              </a:rPr>
              <a:t> </a:t>
            </a:r>
            <a:r>
              <a:rPr lang="en" altLang="ko-KR" dirty="0"/>
              <a:t>Google </a:t>
            </a:r>
            <a:r>
              <a:rPr lang="en" altLang="ko-KR" dirty="0" err="1"/>
              <a:t>Colaboratory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" altLang="ko-KR" dirty="0"/>
              <a:t>Intel Xeon CPU (25GB RAM), Nvidia GPU (25GB RAM) </a:t>
            </a:r>
            <a:r>
              <a:rPr lang="ko-KR" altLang="en-US" dirty="0"/>
              <a:t>및 </a:t>
            </a:r>
            <a:r>
              <a:rPr lang="en" altLang="ko-KR" dirty="0"/>
              <a:t>Ubuntu 18.04.5 LTS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 프로그래밍 환경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" altLang="ko-KR" dirty="0"/>
              <a:t>Python 3.7.11 </a:t>
            </a:r>
            <a:r>
              <a:rPr lang="ko-KR" altLang="en-US" dirty="0"/>
              <a:t>및 </a:t>
            </a:r>
            <a:r>
              <a:rPr lang="en" altLang="ko-KR" dirty="0" err="1"/>
              <a:t>Qiskit</a:t>
            </a:r>
            <a:r>
              <a:rPr lang="en" altLang="ko-KR" dirty="0"/>
              <a:t> </a:t>
            </a:r>
            <a:r>
              <a:rPr lang="ko-KR" altLang="en-US" dirty="0"/>
              <a:t>라이브러리</a:t>
            </a:r>
            <a:br>
              <a:rPr lang="en-US" altLang="ko-KR" dirty="0"/>
            </a:br>
            <a:r>
              <a:rPr lang="ko-KR" altLang="en-US" dirty="0"/>
              <a:t> 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" altLang="ko-KR" dirty="0" err="1"/>
              <a:t>Qiskit</a:t>
            </a:r>
            <a:r>
              <a:rPr lang="ko-KR" altLang="en-US" dirty="0"/>
              <a:t>에서는 </a:t>
            </a:r>
            <a:r>
              <a:rPr lang="en" altLang="ko-KR" dirty="0"/>
              <a:t>IBM</a:t>
            </a:r>
            <a:r>
              <a:rPr lang="ko-KR" altLang="en-US" dirty="0"/>
              <a:t>의 실제 양자 하드웨어를 사용 가능 </a:t>
            </a:r>
            <a:r>
              <a:rPr lang="en-US" altLang="ko-KR" dirty="0"/>
              <a:t>but</a:t>
            </a:r>
            <a:r>
              <a:rPr lang="ko-KR" altLang="en-US" dirty="0"/>
              <a:t> </a:t>
            </a:r>
            <a:r>
              <a:rPr lang="en-US" altLang="ko-KR" dirty="0"/>
              <a:t>5-qubit</a:t>
            </a:r>
            <a:r>
              <a:rPr lang="ko-KR" altLang="en-US" dirty="0"/>
              <a:t> 이상은 토큰 필요하여 시뮬레이터 사용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 표</a:t>
            </a:r>
            <a:r>
              <a:rPr lang="en-US" altLang="ko-KR" dirty="0"/>
              <a:t>2</a:t>
            </a:r>
            <a:r>
              <a:rPr lang="ko-KR" altLang="en-US" dirty="0"/>
              <a:t> 는 실험 결과</a:t>
            </a:r>
            <a:br>
              <a:rPr lang="en-US" altLang="ko-KR" dirty="0">
                <a:latin typeface="HCRBatang"/>
                <a:sym typeface="Wingdings" pitchFamily="2" charset="2"/>
              </a:rPr>
            </a:br>
            <a:endParaRPr lang="en-US" altLang="ko-KR" dirty="0">
              <a:latin typeface="HCRBatang"/>
              <a:sym typeface="Wingdings" pitchFamily="2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5B45B1-4D4B-304C-9CF1-D13549D32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016" y="3150974"/>
            <a:ext cx="5634680" cy="369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75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738</Words>
  <Application>Microsoft Macintosh PowerPoint</Application>
  <PresentationFormat>와이드스크린</PresentationFormat>
  <Paragraphs>71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맑은 고딕</vt:lpstr>
      <vt:lpstr>HCRBatang</vt:lpstr>
      <vt:lpstr>Arial</vt:lpstr>
      <vt:lpstr>Calibri</vt:lpstr>
      <vt:lpstr>Calibri Light</vt:lpstr>
      <vt:lpstr>Cambria Math</vt:lpstr>
      <vt:lpstr>Georgia</vt:lpstr>
      <vt:lpstr>Office 테마</vt:lpstr>
      <vt:lpstr>PowerPoint 프레젠테이션</vt:lpstr>
      <vt:lpstr>Support Vector Machine (SVM)</vt:lpstr>
      <vt:lpstr>Quantum Support Vector Machine (QSVM)</vt:lpstr>
      <vt:lpstr>Quantum Support Vector Machine (QSVM)</vt:lpstr>
      <vt:lpstr>Quantum Support Vector Machine (QSVM)</vt:lpstr>
      <vt:lpstr>Quantum Support Vector Machine (QSVM)</vt:lpstr>
      <vt:lpstr>Quantum Support Vector Machine (QSVM)</vt:lpstr>
      <vt:lpstr>실 습</vt:lpstr>
      <vt:lpstr>실 습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장경배</dc:creator>
  <cp:lastModifiedBy>kim hyunji</cp:lastModifiedBy>
  <cp:revision>39</cp:revision>
  <dcterms:created xsi:type="dcterms:W3CDTF">2021-08-03T04:54:57Z</dcterms:created>
  <dcterms:modified xsi:type="dcterms:W3CDTF">2021-08-04T06:36:01Z</dcterms:modified>
</cp:coreProperties>
</file>