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1" r:id="rId4"/>
    <p:sldId id="280" r:id="rId5"/>
    <p:sldId id="282" r:id="rId6"/>
    <p:sldId id="287" r:id="rId7"/>
    <p:sldId id="283" r:id="rId8"/>
    <p:sldId id="289" r:id="rId9"/>
    <p:sldId id="288" r:id="rId10"/>
    <p:sldId id="290" r:id="rId11"/>
    <p:sldId id="292" r:id="rId12"/>
    <p:sldId id="291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75334" autoAdjust="0"/>
  </p:normalViewPr>
  <p:slideViewPr>
    <p:cSldViewPr snapToGrid="0">
      <p:cViewPr varScale="1">
        <p:scale>
          <a:sx n="83" d="100"/>
          <a:sy n="83" d="100"/>
        </p:scale>
        <p:origin x="1956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2023-03-13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상위 </a:t>
            </a:r>
            <a:r>
              <a:rPr lang="en-US" altLang="ko-KR" dirty="0"/>
              <a:t>Handshake </a:t>
            </a:r>
            <a:r>
              <a:rPr lang="ko-KR" altLang="en-US" dirty="0"/>
              <a:t>관련 프로토콜</a:t>
            </a:r>
            <a:endParaRPr lang="en-US" altLang="ko-KR" dirty="0"/>
          </a:p>
          <a:p>
            <a:r>
              <a:rPr lang="ko-KR" altLang="en-US" dirty="0"/>
              <a:t>하위 </a:t>
            </a:r>
            <a:r>
              <a:rPr lang="en-US" altLang="ko-KR" dirty="0"/>
              <a:t>Record </a:t>
            </a:r>
            <a:r>
              <a:rPr lang="ko-KR" altLang="en-US" dirty="0"/>
              <a:t>프로토콜</a:t>
            </a:r>
            <a:endParaRPr lang="en-US" altLang="ko-KR" dirty="0"/>
          </a:p>
          <a:p>
            <a:r>
              <a:rPr lang="ko-KR" altLang="en-US" dirty="0"/>
              <a:t>특징 </a:t>
            </a:r>
            <a:r>
              <a:rPr lang="en-US" altLang="ko-KR" dirty="0"/>
              <a:t>– </a:t>
            </a:r>
            <a:r>
              <a:rPr lang="ko-KR" altLang="en-US" dirty="0"/>
              <a:t>상위 프로토콜</a:t>
            </a:r>
            <a:r>
              <a:rPr lang="en-US" altLang="ko-KR" dirty="0"/>
              <a:t>(Handshake Layer)</a:t>
            </a:r>
            <a:r>
              <a:rPr lang="ko-KR" altLang="en-US" dirty="0"/>
              <a:t>의 제어 메시지와 </a:t>
            </a:r>
            <a:r>
              <a:rPr lang="en-US" altLang="ko-KR" dirty="0"/>
              <a:t>Application </a:t>
            </a:r>
            <a:r>
              <a:rPr lang="ko-KR" altLang="en-US" dirty="0"/>
              <a:t>메세지들을 수납하여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레코드 단위로 운반하면서 주요 기능을 레코드 단위로 제공</a:t>
            </a:r>
            <a:endParaRPr lang="en-US" altLang="ko-KR" dirty="0"/>
          </a:p>
          <a:p>
            <a:r>
              <a:rPr lang="en-US" altLang="ko-KR" dirty="0"/>
              <a:t>	</a:t>
            </a:r>
            <a:r>
              <a:rPr lang="ko-KR" altLang="en-US" dirty="0"/>
              <a:t>레코드 </a:t>
            </a:r>
            <a:r>
              <a:rPr lang="en-US" altLang="ko-KR" dirty="0"/>
              <a:t>: </a:t>
            </a:r>
            <a:r>
              <a:rPr lang="ko-KR" altLang="en-US" dirty="0"/>
              <a:t>개체에 대한 모든 정보를 포함하는</a:t>
            </a:r>
            <a:r>
              <a:rPr lang="en-US" altLang="ko-KR" dirty="0"/>
              <a:t>, </a:t>
            </a:r>
            <a:r>
              <a:rPr lang="ko-KR" altLang="en-US" dirty="0"/>
              <a:t>저장 가능한 자료구조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주요 기능 </a:t>
            </a:r>
            <a:r>
              <a:rPr lang="en-US" altLang="ko-KR" dirty="0"/>
              <a:t>– </a:t>
            </a:r>
            <a:r>
              <a:rPr lang="ko-KR" altLang="en-US" dirty="0"/>
              <a:t>앞서 말한 메시지의 인증</a:t>
            </a:r>
            <a:r>
              <a:rPr lang="en-US" altLang="ko-KR" dirty="0"/>
              <a:t>, </a:t>
            </a:r>
            <a:r>
              <a:rPr lang="ko-KR" altLang="en-US" dirty="0"/>
              <a:t>무결성</a:t>
            </a:r>
            <a:r>
              <a:rPr lang="en-US" altLang="ko-KR" dirty="0"/>
              <a:t>, </a:t>
            </a:r>
            <a:r>
              <a:rPr lang="ko-KR" altLang="en-US" dirty="0"/>
              <a:t>암호화 외에도 단편화</a:t>
            </a:r>
            <a:r>
              <a:rPr lang="en-US" altLang="ko-KR" dirty="0"/>
              <a:t>(</a:t>
            </a:r>
            <a:r>
              <a:rPr lang="ko-KR" altLang="en-US" dirty="0"/>
              <a:t>분할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,</a:t>
            </a:r>
            <a:r>
              <a:rPr lang="ko-KR" altLang="en-US" dirty="0"/>
              <a:t>압축 제공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dirty="0" err="1"/>
              <a:t>ChangeCipherSpec</a:t>
            </a:r>
            <a:r>
              <a:rPr lang="en-US" altLang="ko-KR" dirty="0"/>
              <a:t> : </a:t>
            </a:r>
            <a:r>
              <a:rPr lang="ko-KR" altLang="en-US" dirty="0"/>
              <a:t>보안 알고리즘</a:t>
            </a:r>
            <a:r>
              <a:rPr lang="en-US" altLang="ko-KR" dirty="0"/>
              <a:t>(</a:t>
            </a:r>
            <a:r>
              <a:rPr lang="ko-KR" altLang="en-US" dirty="0"/>
              <a:t>암호 알고리즘 및 해시 알고리즘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074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IANA(Internet Assigned Numbers Authority) – </a:t>
            </a:r>
            <a:r>
              <a:rPr lang="ko-KR" altLang="en-US" dirty="0"/>
              <a:t>인터넷 할당 번호 관리기관</a:t>
            </a:r>
            <a:endParaRPr lang="en-US" altLang="ko-KR" dirty="0"/>
          </a:p>
          <a:p>
            <a:r>
              <a:rPr lang="en-US" altLang="ko-KR" dirty="0"/>
              <a:t>			     IP 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최상위 도메인 등을 관리하는 단체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POODLE </a:t>
            </a:r>
            <a:r>
              <a:rPr lang="ko-KR" altLang="en-US" dirty="0"/>
              <a:t>취약점 </a:t>
            </a:r>
            <a:r>
              <a:rPr lang="en-US" altLang="ko-KR" dirty="0"/>
              <a:t>: </a:t>
            </a:r>
            <a:r>
              <a:rPr lang="ko-KR" altLang="en-US" dirty="0"/>
              <a:t>브라우저와 </a:t>
            </a:r>
            <a:r>
              <a:rPr lang="en-US" altLang="ko-KR" dirty="0"/>
              <a:t>HTTPS </a:t>
            </a:r>
            <a:r>
              <a:rPr lang="ko-KR" altLang="en-US" dirty="0"/>
              <a:t>사이에서 </a:t>
            </a:r>
            <a:r>
              <a:rPr lang="en-US" altLang="ko-KR" dirty="0"/>
              <a:t>MITM(Man in the Middle attack, </a:t>
            </a:r>
            <a:r>
              <a:rPr lang="ko-KR" altLang="en-US" dirty="0"/>
              <a:t>중간자 공격</a:t>
            </a:r>
            <a:r>
              <a:rPr lang="en-US" altLang="ko-KR" dirty="0"/>
              <a:t>) </a:t>
            </a:r>
            <a:r>
              <a:rPr lang="ko-KR" altLang="en-US" dirty="0"/>
              <a:t>공격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DROWN </a:t>
            </a:r>
            <a:r>
              <a:rPr lang="ko-KR" altLang="en-US" dirty="0"/>
              <a:t>취약점 </a:t>
            </a:r>
            <a:r>
              <a:rPr lang="en-US" altLang="ko-KR" dirty="0"/>
              <a:t>: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Decrypting RSA with Obsolete and Weakened </a:t>
            </a:r>
            <a:r>
              <a:rPr lang="en-US" altLang="ko-KR" b="0" i="0" dirty="0" err="1">
                <a:solidFill>
                  <a:srgbClr val="444444"/>
                </a:solidFill>
                <a:effectLst/>
                <a:latin typeface="Spoqa Han Sans"/>
              </a:rPr>
              <a:t>eNcryption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(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취약한 구식 암호화법을 통한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RSA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복호화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) –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교차 프로토콜 공격</a:t>
            </a:r>
            <a:endParaRPr lang="en-US" altLang="ko-KR" b="0" i="0" dirty="0">
              <a:solidFill>
                <a:srgbClr val="444444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	   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악성 패킷을 서버로 보내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HTTPS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연결 복호화</a:t>
            </a:r>
            <a:endParaRPr lang="en-US" altLang="ko-KR" b="0" i="0" dirty="0">
              <a:solidFill>
                <a:srgbClr val="444444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	   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다른 서버에 인증서가 공유된 경우 </a:t>
            </a:r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MITM </a:t>
            </a:r>
            <a:r>
              <a:rPr lang="ko-KR" altLang="en-US" b="0" i="0" dirty="0">
                <a:solidFill>
                  <a:srgbClr val="444444"/>
                </a:solidFill>
                <a:effectLst/>
                <a:latin typeface="Spoqa Han Sans"/>
              </a:rPr>
              <a:t>공격 가능</a:t>
            </a:r>
            <a:endParaRPr lang="en-US" altLang="ko-KR" b="0" i="0" dirty="0">
              <a:solidFill>
                <a:srgbClr val="444444"/>
              </a:solidFill>
              <a:effectLst/>
              <a:latin typeface="Spoqa Han Sans"/>
            </a:endParaRP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	    </a:t>
            </a:r>
          </a:p>
          <a:p>
            <a:r>
              <a:rPr lang="en-US" altLang="ko-KR" b="0" i="0" dirty="0">
                <a:solidFill>
                  <a:srgbClr val="444444"/>
                </a:solidFill>
                <a:effectLst/>
                <a:latin typeface="Spoqa Han Sans"/>
              </a:rPr>
              <a:t>	   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06254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TLS 1.2 </a:t>
            </a:r>
            <a:r>
              <a:rPr lang="ko-KR" altLang="en-US" dirty="0"/>
              <a:t>이전 버전</a:t>
            </a:r>
            <a:endParaRPr lang="en-US" altLang="ko-KR" dirty="0"/>
          </a:p>
          <a:p>
            <a:r>
              <a:rPr lang="ko-KR" altLang="en-US" dirty="0"/>
              <a:t>새 연결 </a:t>
            </a:r>
            <a:r>
              <a:rPr lang="en-US" altLang="ko-KR" dirty="0"/>
              <a:t>: TCP </a:t>
            </a:r>
            <a:r>
              <a:rPr lang="en-US" altLang="ko-KR" dirty="0" err="1"/>
              <a:t>HandShake</a:t>
            </a:r>
            <a:r>
              <a:rPr lang="en-US" altLang="ko-KR" dirty="0"/>
              <a:t>(1 RTT) + TLS </a:t>
            </a:r>
            <a:r>
              <a:rPr lang="en-US" altLang="ko-KR" dirty="0" err="1"/>
              <a:t>HandShake</a:t>
            </a:r>
            <a:r>
              <a:rPr lang="en-US" altLang="ko-KR" dirty="0"/>
              <a:t>(2 RTT) + HTTP(1 RTT) = 4 RTT</a:t>
            </a:r>
          </a:p>
          <a:p>
            <a:r>
              <a:rPr lang="ko-KR" altLang="en-US" dirty="0"/>
              <a:t>재개된 연결 </a:t>
            </a:r>
            <a:r>
              <a:rPr lang="en-US" altLang="ko-KR" dirty="0"/>
              <a:t>: 1 RTT + 1 RTT + 1 RTT = 3 RTT (TLS </a:t>
            </a:r>
            <a:r>
              <a:rPr lang="ko-KR" altLang="en-US" dirty="0"/>
              <a:t>세션 재개를 통해 </a:t>
            </a:r>
            <a:r>
              <a:rPr lang="en-US" altLang="ko-KR" dirty="0"/>
              <a:t>TLS </a:t>
            </a:r>
            <a:r>
              <a:rPr lang="en-US" altLang="ko-KR" dirty="0" err="1"/>
              <a:t>HandShake</a:t>
            </a:r>
            <a:r>
              <a:rPr lang="en-US" altLang="ko-KR" dirty="0"/>
              <a:t> </a:t>
            </a:r>
            <a:r>
              <a:rPr lang="ko-KR" altLang="en-US" dirty="0"/>
              <a:t>단축 가능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TLS 1.3</a:t>
            </a:r>
          </a:p>
          <a:p>
            <a:r>
              <a:rPr lang="ko-KR" altLang="en-US" dirty="0"/>
              <a:t>새 연결 </a:t>
            </a:r>
            <a:r>
              <a:rPr lang="en-US" altLang="ko-KR" dirty="0"/>
              <a:t>: 1 RTT + 1 RTT + 1 RTT = 3 RTT</a:t>
            </a:r>
          </a:p>
          <a:p>
            <a:r>
              <a:rPr lang="ko-KR" altLang="en-US" dirty="0"/>
              <a:t>재개된 연결 </a:t>
            </a:r>
            <a:r>
              <a:rPr lang="en-US" altLang="ko-KR" dirty="0"/>
              <a:t>: 1 RTT + 1 RTT + 1 RTT = 3 RTT</a:t>
            </a:r>
          </a:p>
          <a:p>
            <a:endParaRPr lang="en-US" altLang="ko-KR" dirty="0"/>
          </a:p>
          <a:p>
            <a:r>
              <a:rPr lang="en-US" altLang="ko-KR" dirty="0"/>
              <a:t>TLS 1.3 + 0-RTT</a:t>
            </a:r>
          </a:p>
          <a:p>
            <a:r>
              <a:rPr lang="ko-KR" altLang="en-US" dirty="0"/>
              <a:t>새 연결 </a:t>
            </a:r>
            <a:r>
              <a:rPr lang="en-US" altLang="ko-KR" dirty="0"/>
              <a:t>: 1 RTT + 1 RTT + 1 RTT = 3 RTT</a:t>
            </a:r>
          </a:p>
          <a:p>
            <a:r>
              <a:rPr lang="ko-KR" altLang="en-US" dirty="0"/>
              <a:t>재개된 연결 </a:t>
            </a:r>
            <a:r>
              <a:rPr lang="en-US" altLang="ko-KR" dirty="0"/>
              <a:t>: 1 RTT + 0 RTT + 1 RTT = 2 RTT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67612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6149596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380046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/>
              <a:t>C</a:t>
            </a:r>
            <a:r>
              <a:rPr lang="ko-KR" altLang="en-US" dirty="0"/>
              <a:t>언어 </a:t>
            </a:r>
            <a:r>
              <a:rPr lang="en-US" altLang="ko-KR" dirty="0"/>
              <a:t>java python </a:t>
            </a:r>
            <a:r>
              <a:rPr lang="ko-KR" altLang="en-US" dirty="0"/>
              <a:t>지원</a:t>
            </a:r>
            <a:r>
              <a:rPr lang="en-US" altLang="ko-KR" dirty="0"/>
              <a:t>?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2401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dirty="0" err="1"/>
              <a:t>mbedTLS</a:t>
            </a:r>
            <a:r>
              <a:rPr lang="en-US" altLang="ko-KR" dirty="0"/>
              <a:t> – SSL </a:t>
            </a:r>
            <a:r>
              <a:rPr lang="ko-KR" altLang="en-US" dirty="0"/>
              <a:t>및</a:t>
            </a:r>
            <a:r>
              <a:rPr lang="en-US" altLang="ko-KR" dirty="0"/>
              <a:t> TLS</a:t>
            </a:r>
            <a:r>
              <a:rPr lang="ko-KR" altLang="en-US" dirty="0"/>
              <a:t> 프로토콜과 각각의 암호화 알고리즘 및 필요한 지원코드를 구현한 것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24748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80278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endParaRPr lang="en-US" altLang="ko-KR" dirty="0"/>
          </a:p>
          <a:p>
            <a:r>
              <a:rPr lang="ko-KR" altLang="en-US" dirty="0"/>
              <a:t>유튜브 주소 </a:t>
            </a:r>
            <a:r>
              <a:rPr lang="en-US" altLang="ko-KR" dirty="0"/>
              <a:t>: https://youtu.be/ztU8f4TLmSM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</a:t>
            </a:r>
            <a:r>
              <a:rPr lang="ko-KR" altLang="en-US" dirty="0"/>
              <a:t>라이브러리 </a:t>
            </a:r>
            <a:r>
              <a:rPr lang="en-US" altLang="ko-KR" dirty="0"/>
              <a:t>- </a:t>
            </a:r>
            <a:r>
              <a:rPr lang="en-US" altLang="ko-KR" dirty="0" err="1"/>
              <a:t>WolfSSL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43809"/>
          </a:xfrm>
        </p:spPr>
        <p:txBody>
          <a:bodyPr>
            <a:normAutofit/>
          </a:bodyPr>
          <a:lstStyle/>
          <a:p>
            <a:r>
              <a:rPr lang="ko-KR" altLang="en-US" dirty="0"/>
              <a:t>임베디드 시스템 사용을 타겟으로 한 소형 </a:t>
            </a:r>
            <a:r>
              <a:rPr lang="en-US" altLang="ko-KR" dirty="0"/>
              <a:t>SSL/TLS </a:t>
            </a:r>
            <a:r>
              <a:rPr lang="ko-KR" altLang="en-US" dirty="0"/>
              <a:t>라이브러리</a:t>
            </a:r>
            <a:endParaRPr lang="en-US" altLang="ko-KR" dirty="0"/>
          </a:p>
          <a:p>
            <a:pPr lvl="1"/>
            <a:r>
              <a:rPr lang="en-US" altLang="ko-KR" dirty="0"/>
              <a:t>OpenSSL </a:t>
            </a:r>
            <a:r>
              <a:rPr lang="ko-KR" altLang="en-US" dirty="0"/>
              <a:t>경량화 버전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언어로 작성된 </a:t>
            </a:r>
            <a:r>
              <a:rPr lang="en-US" altLang="ko-KR" dirty="0"/>
              <a:t>TLS</a:t>
            </a:r>
            <a:r>
              <a:rPr lang="ko-KR" altLang="en-US" dirty="0"/>
              <a:t>의 오픈 소스를 구현</a:t>
            </a:r>
            <a:endParaRPr lang="en-US" altLang="ko-KR" dirty="0"/>
          </a:p>
          <a:p>
            <a:pPr lvl="1"/>
            <a:r>
              <a:rPr lang="en-US" altLang="ko-KR" dirty="0"/>
              <a:t>C, python</a:t>
            </a:r>
            <a:r>
              <a:rPr lang="ko-KR" altLang="en-US" dirty="0"/>
              <a:t>등의 언어 지원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OS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Linux, macOS, Android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암호화 알고리즘 지원</a:t>
            </a:r>
            <a:endParaRPr lang="en-US" altLang="ko-KR" dirty="0"/>
          </a:p>
          <a:p>
            <a:pPr lvl="1"/>
            <a:r>
              <a:rPr lang="ko-KR" altLang="en-US" dirty="0"/>
              <a:t>암호문 </a:t>
            </a:r>
            <a:r>
              <a:rPr lang="en-US" altLang="ko-KR" dirty="0"/>
              <a:t>– AES, IDEA, NTRU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해시 함수 </a:t>
            </a:r>
            <a:r>
              <a:rPr lang="en-US" altLang="ko-KR" dirty="0"/>
              <a:t>– MD5, SHA1, SHA2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공개 키 암호 방식 </a:t>
            </a:r>
            <a:r>
              <a:rPr lang="en-US" altLang="ko-KR" dirty="0"/>
              <a:t>– RSA, </a:t>
            </a:r>
            <a:r>
              <a:rPr lang="en-US" altLang="ko-KR" sz="2400" dirty="0"/>
              <a:t>Diffie-Hellman </a:t>
            </a:r>
            <a:r>
              <a:rPr lang="ko-KR" altLang="en-US" sz="2400" dirty="0"/>
              <a:t>등</a:t>
            </a:r>
            <a:endParaRPr lang="en-US" altLang="ko-KR" dirty="0"/>
          </a:p>
        </p:txBody>
      </p:sp>
      <p:pic>
        <p:nvPicPr>
          <p:cNvPr id="1026" name="Picture 2" descr="wolfSSL – Embedded SSL/TLS Library">
            <a:extLst>
              <a:ext uri="{FF2B5EF4-FFF2-40B4-BE49-F238E27FC236}">
                <a16:creationId xmlns:a16="http://schemas.microsoft.com/office/drawing/2014/main" id="{A073F1B2-A9EF-698D-DCEA-231AF69B5D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9163" y="2475535"/>
            <a:ext cx="2468361" cy="19069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737199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</a:t>
            </a:r>
            <a:r>
              <a:rPr lang="ko-KR" altLang="en-US" dirty="0"/>
              <a:t>라이브러리 </a:t>
            </a:r>
            <a:r>
              <a:rPr lang="en-US" altLang="ko-KR" dirty="0"/>
              <a:t>- </a:t>
            </a:r>
            <a:r>
              <a:rPr lang="en-US" altLang="ko-KR" dirty="0" err="1"/>
              <a:t>mbedTLS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43809"/>
          </a:xfrm>
        </p:spPr>
        <p:txBody>
          <a:bodyPr>
            <a:normAutofit/>
          </a:bodyPr>
          <a:lstStyle/>
          <a:p>
            <a:r>
              <a:rPr lang="en-US" altLang="ko-KR" dirty="0"/>
              <a:t>SSL, TLS</a:t>
            </a:r>
            <a:r>
              <a:rPr lang="ko-KR" altLang="en-US" dirty="0"/>
              <a:t>와 각각의 암호화 알고리즘 및 필요한 지원코드를 구현</a:t>
            </a:r>
            <a:endParaRPr lang="en-US" altLang="ko-KR" dirty="0"/>
          </a:p>
          <a:p>
            <a:pPr lvl="1"/>
            <a:r>
              <a:rPr lang="ko-KR" altLang="en-US" dirty="0"/>
              <a:t>소형 임베디드 장치에 맞도록 설계</a:t>
            </a:r>
            <a:endParaRPr lang="en-US" altLang="ko-KR" dirty="0"/>
          </a:p>
          <a:p>
            <a:pPr lvl="1"/>
            <a:r>
              <a:rPr lang="ko-KR" altLang="en-US" dirty="0"/>
              <a:t>핵심 </a:t>
            </a:r>
            <a:r>
              <a:rPr lang="en-US" altLang="ko-KR" dirty="0"/>
              <a:t>SSL </a:t>
            </a:r>
            <a:r>
              <a:rPr lang="ko-KR" altLang="en-US" dirty="0"/>
              <a:t>라이브러리는 </a:t>
            </a:r>
            <a:r>
              <a:rPr lang="en-US" altLang="ko-KR" dirty="0"/>
              <a:t>C</a:t>
            </a:r>
            <a:r>
              <a:rPr lang="ko-KR" altLang="en-US" dirty="0"/>
              <a:t>언어로 작성됨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ko-KR" altLang="en-US" dirty="0"/>
              <a:t>대부분의 플랫폼에서 사용 가능</a:t>
            </a:r>
            <a:endParaRPr lang="en-US" altLang="ko-KR" dirty="0"/>
          </a:p>
          <a:p>
            <a:pPr lvl="1"/>
            <a:r>
              <a:rPr lang="en-US" altLang="ko-KR" dirty="0"/>
              <a:t>Linux, </a:t>
            </a:r>
            <a:r>
              <a:rPr lang="ko-KR" altLang="en-US" dirty="0"/>
              <a:t>윈도우</a:t>
            </a:r>
            <a:r>
              <a:rPr lang="en-US" altLang="ko-KR" dirty="0"/>
              <a:t>, Android, iOS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en-US" altLang="ko-KR" dirty="0"/>
              <a:t>ARM,</a:t>
            </a:r>
            <a:r>
              <a:rPr lang="ko-KR" altLang="en-US" dirty="0"/>
              <a:t> </a:t>
            </a:r>
            <a:r>
              <a:rPr lang="en-US" altLang="ko-KR" dirty="0"/>
              <a:t>x86 </a:t>
            </a:r>
            <a:r>
              <a:rPr lang="ko-KR" altLang="en-US" dirty="0"/>
              <a:t>아키텍처 등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암호화 알고리즘 지원</a:t>
            </a:r>
            <a:endParaRPr lang="en-US" altLang="ko-KR" dirty="0"/>
          </a:p>
          <a:p>
            <a:pPr lvl="1"/>
            <a:r>
              <a:rPr lang="ko-KR" altLang="en-US" dirty="0"/>
              <a:t>암호문 </a:t>
            </a:r>
            <a:r>
              <a:rPr lang="en-US" altLang="ko-KR" dirty="0"/>
              <a:t>– AES, ARIA, blowfish, DES	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해시 함수 </a:t>
            </a:r>
            <a:r>
              <a:rPr lang="en-US" altLang="ko-KR" dirty="0"/>
              <a:t>– MD5, SHA1, SHA2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공개 키 암호 방식 </a:t>
            </a:r>
            <a:r>
              <a:rPr lang="en-US" altLang="ko-KR" dirty="0"/>
              <a:t>– RSA, </a:t>
            </a:r>
            <a:r>
              <a:rPr lang="en-US" altLang="ko-KR" sz="2400" dirty="0"/>
              <a:t>Diffie-Hellman, </a:t>
            </a:r>
            <a:r>
              <a:rPr lang="en-US" altLang="ko-KR" dirty="0"/>
              <a:t>ECC</a:t>
            </a:r>
            <a:r>
              <a:rPr lang="en-US" altLang="ko-KR" sz="2400" dirty="0"/>
              <a:t> </a:t>
            </a:r>
            <a:r>
              <a:rPr lang="ko-KR" altLang="en-US" sz="2400" dirty="0"/>
              <a:t>등</a:t>
            </a:r>
            <a:endParaRPr lang="en-US" altLang="ko-KR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EF8F4FC-4838-9F9A-B836-943F97301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3458" y="2714684"/>
            <a:ext cx="5076622" cy="14286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4292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TLS(Transport Layer Security)</a:t>
            </a:r>
          </a:p>
          <a:p>
            <a:pPr lvl="1"/>
            <a:r>
              <a:rPr lang="ko-KR" altLang="en-US" dirty="0"/>
              <a:t>인터넷 상에서 통신할 때 주고받는 데이터를 보호하기 위한 표준화된 </a:t>
            </a:r>
            <a:r>
              <a:rPr lang="ko-KR" altLang="en-US" b="1" dirty="0">
                <a:solidFill>
                  <a:schemeClr val="accent1"/>
                </a:solidFill>
              </a:rPr>
              <a:t>암호화 프로토콜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2">
              <a:buFont typeface="Wingdings" panose="05000000000000000000" pitchFamily="2" charset="2"/>
              <a:buChar char="Ø"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인증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(Authentication),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암호화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(Encryption),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무결성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+mn-ea"/>
              </a:rPr>
              <a:t>(Integrity) </a:t>
            </a: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+mn-ea"/>
              </a:rPr>
              <a:t>제공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altLang="ko-KR" dirty="0"/>
          </a:p>
          <a:p>
            <a:pPr lvl="1"/>
            <a:r>
              <a:rPr lang="en-US" altLang="ko-KR" dirty="0"/>
              <a:t>Netscape</a:t>
            </a:r>
            <a:r>
              <a:rPr lang="ko-KR" altLang="en-US" dirty="0"/>
              <a:t>에 의해 개발된 </a:t>
            </a:r>
            <a:r>
              <a:rPr lang="en-US" altLang="ko-KR" dirty="0"/>
              <a:t>SSL(Secure Socket Layer) 3.0</a:t>
            </a:r>
            <a:r>
              <a:rPr lang="ko-KR" altLang="en-US" dirty="0"/>
              <a:t>버전을 기반으로 하며 현재 최종 버전은 </a:t>
            </a: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8</a:t>
            </a:r>
            <a:r>
              <a:rPr lang="ko-KR" altLang="en-US" dirty="0"/>
              <a:t>월에 발표된 </a:t>
            </a:r>
            <a:r>
              <a:rPr lang="en-US" altLang="ko-KR" dirty="0"/>
              <a:t>TLS </a:t>
            </a:r>
            <a:r>
              <a:rPr lang="ko-KR" altLang="en-US" dirty="0"/>
              <a:t>버전 </a:t>
            </a:r>
            <a:r>
              <a:rPr lang="en-US" altLang="ko-KR" dirty="0"/>
              <a:t>1.3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1"/>
            <a:endParaRPr lang="en-US" altLang="ko-KR" dirty="0"/>
          </a:p>
          <a:p>
            <a:pPr lvl="1"/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TLS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는 전송계층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(Transport Layer)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의 암호화 방식이기에 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HTTP, FTP, XMPP 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등 응용계층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(Application Layer)</a:t>
            </a:r>
            <a:r>
              <a:rPr lang="ko-KR" altLang="en-US" kern="0" spc="0" dirty="0">
                <a:solidFill>
                  <a:srgbClr val="000000"/>
                </a:solidFill>
                <a:effectLst/>
                <a:latin typeface="+mn-ea"/>
              </a:rPr>
              <a:t>프로토콜의 종류에 상관없이 사용이 가능</a:t>
            </a:r>
            <a:r>
              <a:rPr lang="en-US" altLang="ko-KR" kern="0" spc="0" dirty="0">
                <a:solidFill>
                  <a:srgbClr val="000000"/>
                </a:solidFill>
                <a:effectLst/>
                <a:latin typeface="+mn-ea"/>
              </a:rPr>
              <a:t>.</a:t>
            </a:r>
            <a:endParaRPr lang="ko-KR" altLang="en-US" kern="0" spc="0" dirty="0">
              <a:solidFill>
                <a:srgbClr val="000000"/>
              </a:solidFill>
              <a:effectLst/>
              <a:latin typeface="+mn-ea"/>
            </a:endParaRP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816911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Handshake</a:t>
            </a:r>
          </a:p>
          <a:p>
            <a:pPr lvl="1"/>
            <a:r>
              <a:rPr lang="ko-KR" altLang="en-US" sz="2000" dirty="0"/>
              <a:t>서버와 클라이언트가 </a:t>
            </a:r>
            <a:r>
              <a:rPr lang="ko-KR" altLang="en-US" sz="2000" b="1" dirty="0">
                <a:solidFill>
                  <a:schemeClr val="accent1"/>
                </a:solidFill>
              </a:rPr>
              <a:t>상호 인증</a:t>
            </a:r>
            <a:r>
              <a:rPr lang="ko-KR" altLang="en-US" sz="2000" dirty="0"/>
              <a:t>하는 과정</a:t>
            </a:r>
            <a:endParaRPr lang="en-US" altLang="ko-KR" sz="2000" dirty="0"/>
          </a:p>
          <a:p>
            <a:r>
              <a:rPr lang="en-US" altLang="ko-KR" sz="2400" dirty="0" err="1"/>
              <a:t>ChangeCipherSpec</a:t>
            </a:r>
            <a:endParaRPr lang="en-US" altLang="ko-KR" sz="2400" dirty="0"/>
          </a:p>
          <a:p>
            <a:pPr lvl="1"/>
            <a:r>
              <a:rPr lang="ko-KR" altLang="en-US" sz="2000" dirty="0"/>
              <a:t>암호 통신을 위한 </a:t>
            </a:r>
            <a:r>
              <a:rPr lang="ko-KR" altLang="en-US" sz="2000" b="1" dirty="0">
                <a:solidFill>
                  <a:schemeClr val="accent1"/>
                </a:solidFill>
              </a:rPr>
              <a:t>보안 알고리즘 정보의 결정</a:t>
            </a:r>
            <a:r>
              <a:rPr lang="ko-KR" altLang="en-US" sz="2000" dirty="0"/>
              <a:t>과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b="1" dirty="0">
                <a:solidFill>
                  <a:schemeClr val="accent1"/>
                </a:solidFill>
              </a:rPr>
              <a:t>  </a:t>
            </a:r>
            <a:r>
              <a:rPr lang="ko-KR" altLang="en-US" sz="2000" b="1" dirty="0">
                <a:solidFill>
                  <a:schemeClr val="accent1"/>
                </a:solidFill>
              </a:rPr>
              <a:t>  보안 파라미터를 상대에게 전송</a:t>
            </a:r>
            <a:r>
              <a:rPr lang="ko-KR" altLang="en-US" sz="2000" dirty="0"/>
              <a:t>하는데 사용</a:t>
            </a:r>
            <a:endParaRPr lang="en-US" altLang="ko-KR" sz="2000" dirty="0"/>
          </a:p>
          <a:p>
            <a:pPr lvl="1"/>
            <a:r>
              <a:rPr lang="ko-KR" altLang="en-US" sz="2000" dirty="0"/>
              <a:t>현재 작동되는 보안 파라미터 변경</a:t>
            </a:r>
            <a:endParaRPr lang="en-US" altLang="ko-KR" sz="2000" dirty="0"/>
          </a:p>
          <a:p>
            <a:r>
              <a:rPr lang="en-US" altLang="ko-KR" sz="2400" dirty="0"/>
              <a:t>Alert</a:t>
            </a:r>
          </a:p>
          <a:p>
            <a:pPr lvl="1"/>
            <a:r>
              <a:rPr lang="en-US" altLang="ko-KR" sz="2000" dirty="0"/>
              <a:t>Handshake </a:t>
            </a:r>
            <a:r>
              <a:rPr lang="ko-KR" altLang="en-US" sz="2000" dirty="0"/>
              <a:t>과정에서 오류 발생시</a:t>
            </a:r>
            <a:r>
              <a:rPr lang="en-US" altLang="ko-KR" sz="2000" dirty="0"/>
              <a:t> </a:t>
            </a:r>
            <a:r>
              <a:rPr lang="ko-KR" altLang="en-US" sz="2000" dirty="0"/>
              <a:t>상대방에게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  </a:t>
            </a:r>
            <a:r>
              <a:rPr lang="ko-KR" altLang="en-US" sz="2000" dirty="0"/>
              <a:t> </a:t>
            </a:r>
            <a:r>
              <a:rPr lang="ko-KR" altLang="en-US" sz="2000" b="1" dirty="0">
                <a:solidFill>
                  <a:schemeClr val="accent1"/>
                </a:solidFill>
              </a:rPr>
              <a:t>오류 통보 </a:t>
            </a:r>
            <a:r>
              <a:rPr lang="ko-KR" altLang="en-US" sz="2000" dirty="0"/>
              <a:t>기능 수행</a:t>
            </a:r>
            <a:endParaRPr lang="en-US" altLang="ko-KR" sz="2000" dirty="0"/>
          </a:p>
          <a:p>
            <a:pPr lvl="2"/>
            <a:r>
              <a:rPr lang="en-US" altLang="ko-KR" sz="1500" dirty="0"/>
              <a:t>Ex) </a:t>
            </a:r>
            <a:r>
              <a:rPr lang="ko-KR" altLang="en-US" sz="1500" dirty="0"/>
              <a:t>상대방이 제시한 암호화 방식을 지원할 수 없을 때 등</a:t>
            </a:r>
            <a:endParaRPr lang="en-US" altLang="ko-KR" sz="1500" dirty="0"/>
          </a:p>
          <a:p>
            <a:r>
              <a:rPr lang="en-US" altLang="ko-KR" sz="2400" dirty="0"/>
              <a:t>Record</a:t>
            </a:r>
          </a:p>
          <a:p>
            <a:pPr lvl="1"/>
            <a:r>
              <a:rPr lang="ko-KR" altLang="en-US" sz="2000" dirty="0"/>
              <a:t>상위 프로토콜 및 </a:t>
            </a:r>
            <a:r>
              <a:rPr lang="en-US" altLang="ko-KR" sz="2000" dirty="0"/>
              <a:t>Application </a:t>
            </a:r>
            <a:r>
              <a:rPr lang="ko-KR" altLang="en-US" sz="2000" dirty="0"/>
              <a:t>메시지를 수납하여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ko-KR" altLang="en-US" sz="2000" dirty="0"/>
              <a:t>    레코드 단위로 운반하면서 </a:t>
            </a:r>
            <a:r>
              <a:rPr lang="ko-KR" altLang="en-US" sz="2000" b="1" dirty="0">
                <a:solidFill>
                  <a:schemeClr val="accent1"/>
                </a:solidFill>
              </a:rPr>
              <a:t>주요 기능</a:t>
            </a:r>
            <a:r>
              <a:rPr lang="ko-KR" altLang="en-US" sz="2000" dirty="0"/>
              <a:t>을 제공</a:t>
            </a:r>
            <a:endParaRPr lang="en-US" altLang="ko-KR" sz="2000" dirty="0"/>
          </a:p>
          <a:p>
            <a:pPr lvl="2"/>
            <a:r>
              <a:rPr lang="ko-KR" altLang="en-US" sz="1500" dirty="0"/>
              <a:t>주요 기능 </a:t>
            </a:r>
            <a:r>
              <a:rPr lang="en-US" altLang="ko-KR" sz="1500" dirty="0"/>
              <a:t>– </a:t>
            </a:r>
            <a:r>
              <a:rPr lang="ko-KR" altLang="en-US" sz="1500" dirty="0"/>
              <a:t>메시지 분할</a:t>
            </a:r>
            <a:r>
              <a:rPr lang="en-US" altLang="ko-KR" sz="1500" dirty="0"/>
              <a:t>, </a:t>
            </a:r>
            <a:r>
              <a:rPr lang="ko-KR" altLang="en-US" sz="1500" dirty="0"/>
              <a:t>압축</a:t>
            </a:r>
            <a:r>
              <a:rPr lang="en-US" altLang="ko-KR" sz="1500" dirty="0"/>
              <a:t>, </a:t>
            </a:r>
            <a:r>
              <a:rPr lang="ko-KR" altLang="en-US" sz="1500" dirty="0"/>
              <a:t>무결성</a:t>
            </a:r>
            <a:r>
              <a:rPr lang="en-US" altLang="ko-KR" sz="1500" dirty="0"/>
              <a:t>, </a:t>
            </a:r>
            <a:r>
              <a:rPr lang="ko-KR" altLang="en-US" sz="1500" dirty="0"/>
              <a:t>인증</a:t>
            </a:r>
            <a:r>
              <a:rPr lang="en-US" altLang="ko-KR" sz="1500" dirty="0"/>
              <a:t>, </a:t>
            </a:r>
            <a:r>
              <a:rPr lang="ko-KR" altLang="en-US" sz="1500" dirty="0"/>
              <a:t>암호화</a:t>
            </a:r>
            <a:endParaRPr lang="en-US" altLang="ko-KR" sz="15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B16C536-A020-5A37-0A2D-DBE23F3CA9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43129" y="1693889"/>
            <a:ext cx="5548871" cy="4161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Handshake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chemeClr val="accent1"/>
                </a:solidFill>
              </a:rPr>
              <a:t>Handshake </a:t>
            </a:r>
            <a:r>
              <a:rPr lang="ko-KR" altLang="en-US" dirty="0"/>
              <a:t>과정을 거친 후에 구축</a:t>
            </a:r>
            <a:endParaRPr lang="en-US" altLang="ko-KR" dirty="0"/>
          </a:p>
          <a:p>
            <a:pPr lvl="1"/>
            <a:r>
              <a:rPr lang="en-US" altLang="ko-KR" dirty="0"/>
              <a:t>Handshake – </a:t>
            </a:r>
            <a:r>
              <a:rPr lang="ko-KR" altLang="en-US" dirty="0"/>
              <a:t>데이터를 전송하기 전에 먼저 정확한 전송을 보장하기 위해 </a:t>
            </a:r>
            <a:r>
              <a:rPr lang="ko-KR" altLang="en-US" b="1" dirty="0">
                <a:solidFill>
                  <a:schemeClr val="accent1"/>
                </a:solidFill>
              </a:rPr>
              <a:t>상대방 컴퓨터와 사전에 세션을 수립하는 과정</a:t>
            </a:r>
            <a:endParaRPr lang="en-US" altLang="ko-KR" b="1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클라이언트와 서버는 </a:t>
            </a:r>
            <a:r>
              <a:rPr lang="en-US" altLang="ko-KR" sz="2000" dirty="0"/>
              <a:t>Hello </a:t>
            </a:r>
            <a:r>
              <a:rPr lang="ko-KR" altLang="en-US" sz="2000" dirty="0"/>
              <a:t>메시지로 기본적인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정보를 송수신 </a:t>
            </a:r>
            <a:r>
              <a:rPr lang="en-US" altLang="ko-KR" sz="2000" dirty="0"/>
              <a:t>(1, 2)</a:t>
            </a:r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서버는 서버가 사용하는 </a:t>
            </a:r>
            <a:r>
              <a:rPr lang="en-US" altLang="ko-KR" sz="2000" dirty="0"/>
              <a:t>SSL/TLS </a:t>
            </a:r>
            <a:r>
              <a:rPr lang="ko-KR" altLang="en-US" sz="2000" dirty="0"/>
              <a:t>인증서를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전달 </a:t>
            </a:r>
            <a:r>
              <a:rPr lang="en-US" altLang="ko-KR" sz="2000" dirty="0"/>
              <a:t>(3, 4)</a:t>
            </a:r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Key Exchange </a:t>
            </a:r>
            <a:r>
              <a:rPr lang="ko-KR" altLang="en-US" sz="2000" dirty="0"/>
              <a:t>과정 </a:t>
            </a:r>
            <a:r>
              <a:rPr lang="en-US" altLang="ko-KR" sz="2000" dirty="0"/>
              <a:t>: </a:t>
            </a:r>
            <a:r>
              <a:rPr lang="ko-KR" altLang="en-US" sz="2000" dirty="0"/>
              <a:t>클라이언트는 암호화 통신에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사용할 대칭키를 생성하고 서버에 전달</a:t>
            </a:r>
            <a:r>
              <a:rPr lang="en-US" altLang="ko-KR" sz="2000" dirty="0"/>
              <a:t> (5)</a:t>
            </a:r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주로 </a:t>
            </a:r>
            <a:r>
              <a:rPr lang="en-US" altLang="ko-KR" sz="2000" dirty="0"/>
              <a:t>RSA</a:t>
            </a:r>
            <a:r>
              <a:rPr lang="ko-KR" altLang="en-US" sz="2000" dirty="0"/>
              <a:t>나 </a:t>
            </a:r>
            <a:r>
              <a:rPr lang="ko-KR" altLang="en-US" sz="2000" dirty="0" err="1"/>
              <a:t>디피</a:t>
            </a:r>
            <a:r>
              <a:rPr lang="en-US" altLang="ko-KR" sz="2000" dirty="0"/>
              <a:t>-</a:t>
            </a:r>
            <a:r>
              <a:rPr lang="ko-KR" altLang="en-US" sz="2000" dirty="0" err="1"/>
              <a:t>헬만</a:t>
            </a:r>
            <a:r>
              <a:rPr lang="ko-KR" altLang="en-US" sz="2000" dirty="0"/>
              <a:t> 키 교환</a:t>
            </a:r>
            <a:r>
              <a:rPr lang="en-US" altLang="ko-KR" sz="2000" dirty="0"/>
              <a:t>(Diffie-Hellman </a:t>
            </a:r>
          </a:p>
          <a:p>
            <a:pPr marL="457200" lvl="1" indent="0">
              <a:buNone/>
            </a:pPr>
            <a:r>
              <a:rPr lang="en-US" altLang="ko-KR" sz="2000" dirty="0"/>
              <a:t>	key exchange)</a:t>
            </a:r>
            <a:r>
              <a:rPr lang="ko-KR" altLang="en-US" sz="2000" dirty="0"/>
              <a:t>을 많이 사용함</a:t>
            </a:r>
            <a:r>
              <a:rPr lang="en-US" altLang="ko-KR" sz="2000" dirty="0"/>
              <a:t>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B3F5BE-C986-D56A-29A2-31FE0C8F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91" y="2292407"/>
            <a:ext cx="5055589" cy="37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267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Handshake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lvl="1" indent="0">
              <a:buNone/>
            </a:pPr>
            <a:endParaRPr lang="en-US" altLang="ko-KR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클라이언트는 암호화 통신에 사용이 가능한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암호 알고리즘과 해시 알고리즘 목록을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서버에 전달 </a:t>
            </a:r>
            <a:r>
              <a:rPr lang="en-US" altLang="ko-KR" sz="2000" dirty="0"/>
              <a:t>(6, 7)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sz="2000" dirty="0"/>
              <a:t>서버도 알고리즘 목록을 교환 후 </a:t>
            </a:r>
            <a:r>
              <a:rPr lang="en-US" altLang="ko-KR" sz="2000" dirty="0"/>
              <a:t>Handshake</a:t>
            </a:r>
            <a:r>
              <a:rPr lang="ko-KR" altLang="en-US" sz="2000" dirty="0"/>
              <a:t>가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종료되며 클라이언트와 서버는 암호화 통신에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필요한 대칭키를 서로 보유 </a:t>
            </a:r>
            <a:r>
              <a:rPr lang="en-US" altLang="ko-KR" sz="2000" dirty="0"/>
              <a:t>(8, 9)</a:t>
            </a:r>
          </a:p>
          <a:p>
            <a:pPr marL="457200" lvl="1" indent="0">
              <a:buNone/>
            </a:pPr>
            <a:endParaRPr lang="en-US" altLang="ko-KR" sz="2000" dirty="0"/>
          </a:p>
          <a:p>
            <a:pPr lvl="1">
              <a:buFont typeface="Wingdings" panose="05000000000000000000" pitchFamily="2" charset="2"/>
              <a:buChar char="Ø"/>
            </a:pPr>
            <a:r>
              <a:rPr lang="ko-KR" altLang="en-US" sz="2000" dirty="0"/>
              <a:t>모든 과정이 끝나면 </a:t>
            </a:r>
            <a:r>
              <a:rPr lang="en-US" altLang="ko-KR" sz="2000" dirty="0"/>
              <a:t>SSL(TLS) </a:t>
            </a:r>
            <a:r>
              <a:rPr lang="ko-KR" altLang="en-US" sz="2000" dirty="0"/>
              <a:t>세션이 구축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2000" dirty="0"/>
              <a:t>	</a:t>
            </a:r>
            <a:r>
              <a:rPr lang="ko-KR" altLang="en-US" sz="2000" dirty="0"/>
              <a:t>실제 암호와 통신 시작 가능 </a:t>
            </a:r>
            <a:r>
              <a:rPr lang="en-US" altLang="ko-KR" sz="2000" dirty="0"/>
              <a:t>(10)</a:t>
            </a:r>
          </a:p>
          <a:p>
            <a:pPr lvl="1"/>
            <a:endParaRPr lang="en-US" altLang="ko-KR" dirty="0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7B3F5BE-C986-D56A-29A2-31FE0C8F19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391" y="1804911"/>
            <a:ext cx="5055589" cy="375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2177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</a:t>
            </a:r>
            <a:r>
              <a:rPr lang="ko-KR" altLang="en-US" dirty="0"/>
              <a:t>버전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8196"/>
          </a:xfrm>
        </p:spPr>
        <p:txBody>
          <a:bodyPr/>
          <a:lstStyle/>
          <a:p>
            <a:r>
              <a:rPr lang="en-US" altLang="ko-KR" dirty="0"/>
              <a:t>SSL v1/2/3</a:t>
            </a:r>
          </a:p>
          <a:p>
            <a:pPr lvl="1"/>
            <a:r>
              <a:rPr lang="en-US" altLang="ko-KR" dirty="0"/>
              <a:t>1.0 </a:t>
            </a:r>
            <a:r>
              <a:rPr lang="ko-KR" altLang="en-US" dirty="0"/>
              <a:t>버전은 치명적인 보안 결함 때문에 공개된 적이 없음</a:t>
            </a:r>
            <a:endParaRPr lang="en-US" altLang="ko-KR" dirty="0"/>
          </a:p>
          <a:p>
            <a:pPr lvl="1"/>
            <a:r>
              <a:rPr lang="en-US" altLang="ko-KR" dirty="0"/>
              <a:t>2.0 </a:t>
            </a:r>
            <a:r>
              <a:rPr lang="ko-KR" altLang="en-US" dirty="0"/>
              <a:t>버전은 보안 취약점이 발견되어 다음 해 </a:t>
            </a:r>
            <a:r>
              <a:rPr lang="en-US" altLang="ko-KR" dirty="0"/>
              <a:t>3.0 </a:t>
            </a:r>
            <a:r>
              <a:rPr lang="ko-KR" altLang="en-US" dirty="0"/>
              <a:t>버전으로 대체</a:t>
            </a:r>
            <a:endParaRPr lang="en-US" altLang="ko-KR" dirty="0"/>
          </a:p>
          <a:p>
            <a:pPr lvl="1"/>
            <a:r>
              <a:rPr lang="en-US" altLang="ko-KR" dirty="0"/>
              <a:t>3.0 </a:t>
            </a:r>
            <a:r>
              <a:rPr lang="ko-KR" altLang="en-US" dirty="0"/>
              <a:t>버전도 취약점</a:t>
            </a:r>
            <a:r>
              <a:rPr lang="en-US" altLang="ko-KR" dirty="0"/>
              <a:t>(POODLE, DROWN)</a:t>
            </a:r>
            <a:r>
              <a:rPr lang="ko-KR" altLang="en-US" dirty="0"/>
              <a:t>이 발견됨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TLS 1.0</a:t>
            </a:r>
          </a:p>
          <a:p>
            <a:pPr lvl="1"/>
            <a:r>
              <a:rPr lang="en-US" altLang="ko-KR" dirty="0"/>
              <a:t>SSL 3.0</a:t>
            </a:r>
            <a:r>
              <a:rPr lang="ko-KR" altLang="en-US" dirty="0"/>
              <a:t>의 업그레이드 버전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SSL 3.0</a:t>
            </a:r>
            <a:r>
              <a:rPr lang="ko-KR" altLang="en-US" dirty="0"/>
              <a:t>의 대부분의 취약점을 해결</a:t>
            </a:r>
            <a:endParaRPr lang="en-US" altLang="ko-KR" dirty="0"/>
          </a:p>
          <a:p>
            <a:pPr lvl="1"/>
            <a:r>
              <a:rPr lang="ko-KR" altLang="en-US" dirty="0"/>
              <a:t>주로 </a:t>
            </a:r>
            <a:r>
              <a:rPr lang="en-US" altLang="ko-KR" dirty="0"/>
              <a:t>SHA1 </a:t>
            </a:r>
            <a:r>
              <a:rPr lang="ko-KR" altLang="en-US" dirty="0"/>
              <a:t>알고리즘 사용</a:t>
            </a:r>
            <a:r>
              <a:rPr lang="en-US" altLang="ko-KR" dirty="0"/>
              <a:t>, SHA2</a:t>
            </a:r>
            <a:r>
              <a:rPr lang="ko-KR" altLang="en-US" dirty="0"/>
              <a:t>도 지원</a:t>
            </a:r>
            <a:endParaRPr lang="en-US" altLang="ko-KR" dirty="0"/>
          </a:p>
          <a:p>
            <a:r>
              <a:rPr lang="en-US" altLang="ko-KR" dirty="0"/>
              <a:t>TLS 1.1</a:t>
            </a:r>
          </a:p>
          <a:p>
            <a:pPr lvl="1"/>
            <a:r>
              <a:rPr lang="ko-KR" altLang="en-US" dirty="0"/>
              <a:t>블록체인 공격에 대한 방어와 </a:t>
            </a:r>
            <a:r>
              <a:rPr lang="en-US" altLang="ko-KR" dirty="0"/>
              <a:t>IANA </a:t>
            </a:r>
            <a:r>
              <a:rPr lang="ko-KR" altLang="en-US" dirty="0"/>
              <a:t>등록 파라미터 지원 추가</a:t>
            </a:r>
            <a:endParaRPr lang="en-US" altLang="ko-KR" dirty="0"/>
          </a:p>
          <a:p>
            <a:r>
              <a:rPr lang="en-US" altLang="ko-KR" dirty="0"/>
              <a:t>TLS 1.2</a:t>
            </a:r>
          </a:p>
          <a:p>
            <a:pPr lvl="1"/>
            <a:r>
              <a:rPr lang="ko-KR" altLang="en-US" dirty="0"/>
              <a:t>취약한 </a:t>
            </a:r>
            <a:r>
              <a:rPr lang="en-US" altLang="ko-KR" dirty="0"/>
              <a:t>SHA1</a:t>
            </a:r>
            <a:r>
              <a:rPr lang="ko-KR" altLang="en-US" dirty="0"/>
              <a:t>알고리즘 사용 중단</a:t>
            </a:r>
            <a:r>
              <a:rPr lang="en-US" altLang="ko-KR" dirty="0"/>
              <a:t>, SHA2 </a:t>
            </a:r>
            <a:r>
              <a:rPr lang="ko-KR" altLang="en-US" dirty="0"/>
              <a:t>사용으로 변경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720930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1.3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68196"/>
          </a:xfrm>
        </p:spPr>
        <p:txBody>
          <a:bodyPr/>
          <a:lstStyle/>
          <a:p>
            <a:r>
              <a:rPr lang="ko-KR" altLang="en-US" dirty="0"/>
              <a:t>최초 연결 시 암호화 통신을 개시하는 절차 간소화</a:t>
            </a:r>
            <a:r>
              <a:rPr lang="en-US" altLang="ko-KR" dirty="0"/>
              <a:t>(</a:t>
            </a:r>
            <a:r>
              <a:rPr lang="ko-KR" altLang="en-US" dirty="0"/>
              <a:t>왕복 </a:t>
            </a:r>
            <a:r>
              <a:rPr lang="en-US" altLang="ko-KR" dirty="0"/>
              <a:t>2</a:t>
            </a:r>
            <a:r>
              <a:rPr lang="ko-KR" altLang="en-US" dirty="0"/>
              <a:t>회 </a:t>
            </a:r>
            <a:r>
              <a:rPr lang="en-US" altLang="ko-KR" dirty="0"/>
              <a:t>-&gt; 1</a:t>
            </a:r>
            <a:r>
              <a:rPr lang="ko-KR" altLang="en-US" dirty="0"/>
              <a:t>회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오래된 안전하지 않은 알고리즘 제거</a:t>
            </a:r>
            <a:r>
              <a:rPr lang="en-US" altLang="ko-KR" dirty="0"/>
              <a:t>(SHA1, MD5, DES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</a:p>
          <a:p>
            <a:r>
              <a:rPr lang="en-US" altLang="ko-KR" dirty="0"/>
              <a:t>0-RTT(Zero Round Trip Time Resolution) </a:t>
            </a:r>
            <a:r>
              <a:rPr lang="ko-KR" altLang="en-US" dirty="0"/>
              <a:t>기능으로 연결 속도 개선</a:t>
            </a:r>
            <a:endParaRPr lang="en-US" altLang="ko-KR" dirty="0"/>
          </a:p>
          <a:p>
            <a:pPr lvl="1"/>
            <a:r>
              <a:rPr lang="ko-KR" altLang="en-US" dirty="0"/>
              <a:t>이전에 방문한 웹 사이트에 대한 연결 속도 증가</a:t>
            </a:r>
            <a:endParaRPr lang="en-US" altLang="ko-KR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</p:txBody>
      </p:sp>
      <p:graphicFrame>
        <p:nvGraphicFramePr>
          <p:cNvPr id="6" name="표 6">
            <a:extLst>
              <a:ext uri="{FF2B5EF4-FFF2-40B4-BE49-F238E27FC236}">
                <a16:creationId xmlns:a16="http://schemas.microsoft.com/office/drawing/2014/main" id="{C00BD65E-9E14-5803-A0B6-8F8B15D24E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2751193"/>
              </p:ext>
            </p:extLst>
          </p:nvPr>
        </p:nvGraphicFramePr>
        <p:xfrm>
          <a:off x="1332171" y="3432412"/>
          <a:ext cx="9527658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75053">
                  <a:extLst>
                    <a:ext uri="{9D8B030D-6E8A-4147-A177-3AD203B41FA5}">
                      <a16:colId xmlns:a16="http://schemas.microsoft.com/office/drawing/2014/main" val="899831229"/>
                    </a:ext>
                  </a:extLst>
                </a:gridCol>
                <a:gridCol w="1733266">
                  <a:extLst>
                    <a:ext uri="{9D8B030D-6E8A-4147-A177-3AD203B41FA5}">
                      <a16:colId xmlns:a16="http://schemas.microsoft.com/office/drawing/2014/main" val="1140506804"/>
                    </a:ext>
                  </a:extLst>
                </a:gridCol>
                <a:gridCol w="1801504">
                  <a:extLst>
                    <a:ext uri="{9D8B030D-6E8A-4147-A177-3AD203B41FA5}">
                      <a16:colId xmlns:a16="http://schemas.microsoft.com/office/drawing/2014/main" val="3179199042"/>
                    </a:ext>
                  </a:extLst>
                </a:gridCol>
                <a:gridCol w="1774209">
                  <a:extLst>
                    <a:ext uri="{9D8B030D-6E8A-4147-A177-3AD203B41FA5}">
                      <a16:colId xmlns:a16="http://schemas.microsoft.com/office/drawing/2014/main" val="2998159120"/>
                    </a:ext>
                  </a:extLst>
                </a:gridCol>
                <a:gridCol w="1255594">
                  <a:extLst>
                    <a:ext uri="{9D8B030D-6E8A-4147-A177-3AD203B41FA5}">
                      <a16:colId xmlns:a16="http://schemas.microsoft.com/office/drawing/2014/main" val="1730721403"/>
                    </a:ext>
                  </a:extLst>
                </a:gridCol>
                <a:gridCol w="1088032">
                  <a:extLst>
                    <a:ext uri="{9D8B030D-6E8A-4147-A177-3AD203B41FA5}">
                      <a16:colId xmlns:a16="http://schemas.microsoft.com/office/drawing/2014/main" val="93955301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버전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연결 종류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TCP </a:t>
                      </a:r>
                      <a:r>
                        <a:rPr lang="en-US" altLang="ko-KR" b="1" dirty="0" err="1"/>
                        <a:t>HandShake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TLS </a:t>
                      </a:r>
                      <a:r>
                        <a:rPr lang="en-US" altLang="ko-KR" b="1" dirty="0" err="1"/>
                        <a:t>HandShake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b="1" dirty="0"/>
                        <a:t>HTTP</a:t>
                      </a:r>
                      <a:endParaRPr lang="ko-KR" alt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b="1" dirty="0"/>
                        <a:t>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10830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TLS 1.2 </a:t>
                      </a:r>
                      <a:r>
                        <a:rPr lang="ko-KR" altLang="en-US" dirty="0"/>
                        <a:t>이전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4 RTT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8273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재개된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RTT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7931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TLS 1.3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RTT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3790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재개된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RTT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3324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TLS 1.3+0-RTT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새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3 RTT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6278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재개된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0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1 RTT</a:t>
                      </a:r>
                      <a:endParaRPr lang="ko-KR" alt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2 RTT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2621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43894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TLS 1.3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0F24CC1-B075-DCFC-4AF1-0DECE3A75B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25477" y="2110093"/>
            <a:ext cx="5154603" cy="300790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0F17A0-B1BB-897D-F1C2-6578B6247606}"/>
              </a:ext>
            </a:extLst>
          </p:cNvPr>
          <p:cNvSpPr txBox="1"/>
          <p:nvPr/>
        </p:nvSpPr>
        <p:spPr>
          <a:xfrm>
            <a:off x="7577106" y="5118000"/>
            <a:ext cx="32528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2023-03-08</a:t>
            </a:r>
          </a:p>
          <a:p>
            <a:pPr algn="ctr"/>
            <a:r>
              <a:rPr lang="en-US" altLang="ko-KR" b="1" dirty="0">
                <a:solidFill>
                  <a:schemeClr val="accent1"/>
                </a:solidFill>
                <a:latin typeface="+mn-ea"/>
              </a:rPr>
              <a:t>TLS 1.3 browser support</a:t>
            </a:r>
            <a:endParaRPr lang="ko-KR" altLang="en-US" b="1" dirty="0">
              <a:solidFill>
                <a:schemeClr val="accent1"/>
              </a:solidFill>
              <a:latin typeface="+mn-ea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D8045D-21EC-165A-7BEC-76F0BA77D9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118" y="1982199"/>
            <a:ext cx="5154603" cy="34128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19CD65B-BCDC-E20B-8520-DEAAE307B7B4}"/>
              </a:ext>
            </a:extLst>
          </p:cNvPr>
          <p:cNvSpPr txBox="1"/>
          <p:nvPr/>
        </p:nvSpPr>
        <p:spPr>
          <a:xfrm>
            <a:off x="1634986" y="5394999"/>
            <a:ext cx="3252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1"/>
                </a:solidFill>
              </a:rPr>
              <a:t>암호화 통신 간소화 과정</a:t>
            </a:r>
          </a:p>
        </p:txBody>
      </p:sp>
    </p:spTree>
    <p:extLst>
      <p:ext uri="{BB962C8B-B14F-4D97-AF65-F5344CB8AC3E}">
        <p14:creationId xmlns:p14="http://schemas.microsoft.com/office/powerpoint/2010/main" val="40021086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TLS </a:t>
            </a:r>
            <a:r>
              <a:rPr lang="ko-KR" altLang="en-US" dirty="0"/>
              <a:t>라이브러리 </a:t>
            </a:r>
            <a:r>
              <a:rPr lang="en-US" altLang="ko-KR" dirty="0"/>
              <a:t>- OpenSSL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343809"/>
          </a:xfrm>
        </p:spPr>
        <p:txBody>
          <a:bodyPr>
            <a:normAutofit/>
          </a:bodyPr>
          <a:lstStyle/>
          <a:p>
            <a:r>
              <a:rPr lang="en-US" altLang="ko-KR" dirty="0"/>
              <a:t>SSL</a:t>
            </a:r>
            <a:r>
              <a:rPr lang="ko-KR" altLang="en-US" dirty="0"/>
              <a:t> 및 </a:t>
            </a:r>
            <a:r>
              <a:rPr lang="en-US" altLang="ko-KR" dirty="0"/>
              <a:t>TLS</a:t>
            </a:r>
            <a:r>
              <a:rPr lang="ko-KR" altLang="en-US" dirty="0"/>
              <a:t> 프로토콜을 사용하기 위한 오픈 소스</a:t>
            </a:r>
            <a:endParaRPr lang="en-US" altLang="ko-KR" dirty="0"/>
          </a:p>
          <a:p>
            <a:pPr lvl="1"/>
            <a:r>
              <a:rPr lang="en-US" altLang="ko-KR" dirty="0"/>
              <a:t>C</a:t>
            </a:r>
            <a:r>
              <a:rPr lang="ko-KR" altLang="en-US" dirty="0"/>
              <a:t>언어로 작성된 중심 라이브러리 안에</a:t>
            </a:r>
            <a:r>
              <a:rPr lang="en-US" altLang="ko-KR" dirty="0"/>
              <a:t> </a:t>
            </a:r>
            <a:r>
              <a:rPr lang="ko-KR" altLang="en-US" dirty="0"/>
              <a:t>기본적인 암호화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기능 및 여러 유틸리티 함수들이 구현되어 있음</a:t>
            </a:r>
            <a:endParaRPr lang="en-US" altLang="ko-KR" dirty="0"/>
          </a:p>
          <a:p>
            <a:pPr marL="457200" lvl="1" indent="0">
              <a:buNone/>
            </a:pPr>
            <a:endParaRPr lang="en-US" altLang="ko-KR" dirty="0"/>
          </a:p>
          <a:p>
            <a:r>
              <a:rPr lang="en-US" altLang="ko-KR" dirty="0"/>
              <a:t>OS </a:t>
            </a:r>
            <a:r>
              <a:rPr lang="ko-KR" altLang="en-US" dirty="0"/>
              <a:t>지원</a:t>
            </a:r>
            <a:endParaRPr lang="en-US" altLang="ko-KR" dirty="0"/>
          </a:p>
          <a:p>
            <a:pPr lvl="1"/>
            <a:r>
              <a:rPr lang="ko-KR" altLang="en-US" dirty="0"/>
              <a:t>윈도우</a:t>
            </a:r>
            <a:r>
              <a:rPr lang="en-US" altLang="ko-KR" dirty="0"/>
              <a:t>, OpenVMS, </a:t>
            </a:r>
            <a:r>
              <a:rPr lang="ko-KR" altLang="en-US" dirty="0"/>
              <a:t>유닉스 계열</a:t>
            </a:r>
            <a:r>
              <a:rPr lang="en-US" altLang="ko-KR" dirty="0"/>
              <a:t>(</a:t>
            </a:r>
            <a:r>
              <a:rPr lang="ko-KR" altLang="en-US" dirty="0"/>
              <a:t>맥 </a:t>
            </a:r>
            <a:r>
              <a:rPr lang="en-US" altLang="ko-KR" dirty="0"/>
              <a:t>OS, </a:t>
            </a:r>
            <a:r>
              <a:rPr lang="ko-KR" altLang="en-US" dirty="0"/>
              <a:t>리눅스 등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암호화 알고리즘 지원</a:t>
            </a:r>
            <a:endParaRPr lang="en-US" altLang="ko-KR" dirty="0"/>
          </a:p>
          <a:p>
            <a:pPr lvl="1"/>
            <a:r>
              <a:rPr lang="ko-KR" altLang="en-US" dirty="0"/>
              <a:t>암호문 </a:t>
            </a:r>
            <a:r>
              <a:rPr lang="en-US" altLang="ko-KR" dirty="0"/>
              <a:t>– AES, blowfish, RC4, DES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해시 함수 </a:t>
            </a:r>
            <a:r>
              <a:rPr lang="en-US" altLang="ko-KR" dirty="0"/>
              <a:t>– MD5, SHA1, SHA2 </a:t>
            </a:r>
            <a:r>
              <a:rPr lang="ko-KR" altLang="en-US" dirty="0"/>
              <a:t>등</a:t>
            </a:r>
            <a:endParaRPr lang="en-US" altLang="ko-KR" dirty="0"/>
          </a:p>
          <a:p>
            <a:pPr lvl="1"/>
            <a:r>
              <a:rPr lang="ko-KR" altLang="en-US" dirty="0"/>
              <a:t>공개 키 암호 방식 </a:t>
            </a:r>
            <a:r>
              <a:rPr lang="en-US" altLang="ko-KR" dirty="0"/>
              <a:t>– RSA, DSA, </a:t>
            </a:r>
            <a:r>
              <a:rPr lang="en-US" altLang="ko-KR" sz="2400" dirty="0"/>
              <a:t>Diffie-Hellman </a:t>
            </a:r>
            <a:r>
              <a:rPr lang="ko-KR" altLang="en-US" sz="2400" dirty="0"/>
              <a:t>등</a:t>
            </a:r>
            <a:endParaRPr lang="en-US" altLang="ko-KR" dirty="0"/>
          </a:p>
        </p:txBody>
      </p:sp>
      <p:pic>
        <p:nvPicPr>
          <p:cNvPr id="1026" name="Picture 2" descr="CentOS 7 + openssl 1.1.1g 컴파일 설치 - 코리아SSL : 네이버 블로그">
            <a:extLst>
              <a:ext uri="{FF2B5EF4-FFF2-40B4-BE49-F238E27FC236}">
                <a16:creationId xmlns:a16="http://schemas.microsoft.com/office/drawing/2014/main" id="{65C8EB6B-DBCA-BF8B-2693-13C0E4E999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22905" y="2347741"/>
            <a:ext cx="4069095" cy="1476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85619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</TotalTime>
  <Words>1061</Words>
  <Application>Microsoft Office PowerPoint</Application>
  <PresentationFormat>와이드스크린</PresentationFormat>
  <Paragraphs>191</Paragraphs>
  <Slides>12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Spoqa Han Sans</vt:lpstr>
      <vt:lpstr>맑은 고딕</vt:lpstr>
      <vt:lpstr>Arial</vt:lpstr>
      <vt:lpstr>Wingdings</vt:lpstr>
      <vt:lpstr>CryptoCraft 테마</vt:lpstr>
      <vt:lpstr>제목 테마</vt:lpstr>
      <vt:lpstr>TLS</vt:lpstr>
      <vt:lpstr>TLS</vt:lpstr>
      <vt:lpstr>TLS</vt:lpstr>
      <vt:lpstr>TLS Handshake</vt:lpstr>
      <vt:lpstr>TLS Handshake</vt:lpstr>
      <vt:lpstr>TLS 버전</vt:lpstr>
      <vt:lpstr>TLS 1.3</vt:lpstr>
      <vt:lpstr>TLS 1.3</vt:lpstr>
      <vt:lpstr>TLS 라이브러리 - OpenSSL</vt:lpstr>
      <vt:lpstr>TLS 라이브러리 - WolfSSL</vt:lpstr>
      <vt:lpstr>TLS 라이브러리 - mbedTLS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211</cp:revision>
  <dcterms:created xsi:type="dcterms:W3CDTF">2019-03-05T04:29:07Z</dcterms:created>
  <dcterms:modified xsi:type="dcterms:W3CDTF">2023-03-12T21:50:05Z</dcterms:modified>
</cp:coreProperties>
</file>