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6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3" autoAdjust="0"/>
    <p:restoredTop sz="94660"/>
  </p:normalViewPr>
  <p:slideViewPr>
    <p:cSldViewPr snapToGrid="0">
      <p:cViewPr>
        <p:scale>
          <a:sx n="132" d="100"/>
          <a:sy n="132" d="100"/>
        </p:scale>
        <p:origin x="43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(Digital Signature)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김상원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E8F7C-8F02-669C-BA09-5D9AB119B1FA}"/>
              </a:ext>
            </a:extLst>
          </p:cNvPr>
          <p:cNvSpPr txBox="1"/>
          <p:nvPr/>
        </p:nvSpPr>
        <p:spPr>
          <a:xfrm>
            <a:off x="4482966" y="4979288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/KL5oo3PSn7g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(Digital Signature)</a:t>
            </a:r>
            <a:r>
              <a:rPr lang="ko-KR" altLang="en-US" dirty="0"/>
              <a:t>이란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전자서명의 생성과 검증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전자서명이란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01107-7A20-7803-28C7-4EB75019A566}"/>
              </a:ext>
            </a:extLst>
          </p:cNvPr>
          <p:cNvSpPr txBox="1"/>
          <p:nvPr/>
        </p:nvSpPr>
        <p:spPr>
          <a:xfrm>
            <a:off x="934278" y="1235116"/>
            <a:ext cx="96409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+mj-ea"/>
                <a:ea typeface="+mj-ea"/>
              </a:rPr>
              <a:t>정의</a:t>
            </a:r>
            <a:r>
              <a:rPr lang="en-US" altLang="ko-KR" dirty="0">
                <a:solidFill>
                  <a:srgbClr val="000000"/>
                </a:solidFill>
                <a:latin typeface="+mj-ea"/>
                <a:ea typeface="+mj-ea"/>
              </a:rPr>
              <a:t>: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네트워크에서 송신자의 신원을 증명하는 방법으로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송신자가 자신의 비밀키로 암호화한 메시지를 수신자가 송신자의 공용 키로 해독하는 과정이다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dirty="0">
              <a:solidFill>
                <a:srgbClr val="202122"/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rgbClr val="202122"/>
                </a:solidFill>
                <a:latin typeface="+mj-ea"/>
                <a:ea typeface="+mj-ea"/>
              </a:rPr>
              <a:t>요구조건</a:t>
            </a:r>
            <a:endParaRPr lang="en-US" dirty="0">
              <a:solidFill>
                <a:srgbClr val="202122"/>
              </a:solidFill>
              <a:latin typeface="+mj-ea"/>
              <a:ea typeface="+mj-ea"/>
            </a:endParaRPr>
          </a:p>
          <a:p>
            <a:pPr algn="l"/>
            <a:r>
              <a:rPr lang="en-US" altLang="ko-KR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인증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Authentication) 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정당한 서명자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서명자 개인 비밀키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만이 서명을 생성한다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위조 불가능성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무결성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 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위조할 수 없도록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3.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거부의 불가능성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부인방지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 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서명한 자가 서명 후에 서명 사실을 부인 못 하게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4.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재사용 불가능성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유일성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) 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다른 문서의 서명으로 대치하는 행위를 못 하게 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5.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진위확인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의 용이성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서명의 진위를 누구든 쉽게 확인한다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이점</a:t>
            </a:r>
            <a:endParaRPr lang="en-US" altLang="ko-KR" dirty="0">
              <a:latin typeface="+mj-ea"/>
              <a:ea typeface="+mj-ea"/>
            </a:endParaRP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1.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무결성 보장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이론적으로 보았을 때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전송되는 데이터를 해커가 보지 않아도 변경을 할 수 있지만 디지털 서명이 있는 데이터의 경우 이러한 상황이 발생이 된다면 서명이 무효가 되어 암호화가 된 디지털 서명 데이터는 위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변조가 되었는지 확인을 할 수 있어 안전하다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2.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개인의 신원 보호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디지털 서명의 소유권은 특정 사용자에게 구속력을 가지고 있어 원하는 사람과 의사소통을 하고 있는지 확인이 가능하다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3.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1" i="0" dirty="0">
                <a:solidFill>
                  <a:srgbClr val="2E75B6"/>
                </a:solidFill>
                <a:effectLst/>
                <a:latin typeface="+mj-ea"/>
                <a:ea typeface="+mj-ea"/>
              </a:rPr>
              <a:t>개인 키가 개별 사용자와 연결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디지털 서명에 부인 방지의 품질을 부여한다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이것은 데이터에 서명한 개인 키가 그 소유자가 아닌 다른 사람에 의해 손상되거나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사용될 일이 없다는 것이다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D18-BC4F-BDA0-538B-21C608FA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r>
              <a:rPr lang="ko-KR" altLang="en-US" dirty="0"/>
              <a:t>키 생성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723D-A0C9-9D9E-F742-152CB36E8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>
                <a:effectLst/>
                <a:latin typeface="Helvetica" pitchFamily="2" charset="0"/>
              </a:rPr>
              <a:t>1.</a:t>
            </a:r>
            <a:r>
              <a:rPr lang="ko-KR" altLang="en-US" sz="2400" dirty="0">
                <a:effectLst/>
                <a:latin typeface="Helvetica" pitchFamily="2" charset="0"/>
              </a:rPr>
              <a:t>﻿﻿﻿ 서로 다른 큰 소수 </a:t>
            </a:r>
            <a:r>
              <a:rPr lang="en-US" sz="2400" dirty="0">
                <a:effectLst/>
                <a:latin typeface="Helvetica" pitchFamily="2" charset="0"/>
              </a:rPr>
              <a:t>p, q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선택한다</a:t>
            </a:r>
            <a:r>
              <a:rPr lang="en-US" altLang="ko-KR" sz="2400" dirty="0">
                <a:effectLst/>
                <a:latin typeface="Helvetica" pitchFamily="2" charset="0"/>
              </a:rPr>
              <a:t>. (</a:t>
            </a:r>
            <a:r>
              <a:rPr lang="en-US" sz="2400" dirty="0">
                <a:effectLst/>
                <a:latin typeface="Helvetica" pitchFamily="2" charset="0"/>
              </a:rPr>
              <a:t>p </a:t>
            </a:r>
            <a:r>
              <a:rPr lang="en-US" altLang="ko-KR" sz="2400" dirty="0">
                <a:effectLst/>
                <a:latin typeface="Helvetica" pitchFamily="2" charset="0"/>
              </a:rPr>
              <a:t>x</a:t>
            </a:r>
            <a:r>
              <a:rPr lang="en-US" sz="2400" dirty="0">
                <a:effectLst/>
                <a:latin typeface="Helvetica" pitchFamily="2" charset="0"/>
              </a:rPr>
              <a:t> q)</a:t>
            </a: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2.</a:t>
            </a:r>
            <a:r>
              <a:rPr lang="ko-KR" altLang="en-US" sz="2400" dirty="0"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﻿N = p </a:t>
            </a:r>
            <a:r>
              <a:rPr lang="en-US" altLang="ko-KR" sz="2400" dirty="0">
                <a:latin typeface="Helvetica" pitchFamily="2" charset="0"/>
              </a:rPr>
              <a:t>x</a:t>
            </a:r>
            <a:r>
              <a:rPr lang="en-US" sz="2400" dirty="0">
                <a:effectLst/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q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계산한다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effectLst/>
                <a:latin typeface="Helvetica" pitchFamily="2" charset="0"/>
              </a:rPr>
              <a:t>3.</a:t>
            </a:r>
            <a:r>
              <a:rPr lang="el-GR" altLang="ko-KR" sz="2400" dirty="0">
                <a:effectLst/>
                <a:latin typeface="Helvetica" pitchFamily="2" charset="0"/>
              </a:rPr>
              <a:t>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altLang="ko-KR" sz="2400" dirty="0">
                <a:effectLst/>
                <a:latin typeface="Helvetica" pitchFamily="2" charset="0"/>
              </a:rPr>
              <a:t>(N)</a:t>
            </a:r>
            <a:r>
              <a:rPr lang="en-US" sz="2400" dirty="0">
                <a:effectLst/>
                <a:latin typeface="Helvetica" pitchFamily="2" charset="0"/>
              </a:rPr>
              <a:t> = (p - 1) x (q- 1)</a:t>
            </a:r>
            <a:r>
              <a:rPr lang="ko-KR" altLang="en-US" sz="2400" dirty="0">
                <a:effectLst/>
                <a:latin typeface="Helvetica" pitchFamily="2" charset="0"/>
              </a:rPr>
              <a:t>을 계산한다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  <a:r>
              <a:rPr lang="el-GR" sz="2400" b="0" i="0" dirty="0">
                <a:solidFill>
                  <a:srgbClr val="5C5C5C"/>
                </a:solidFill>
                <a:effectLst/>
                <a:latin typeface="Roboto" panose="02000000000000000000" pitchFamily="2" charset="0"/>
              </a:rPr>
              <a:t> 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4.</a:t>
            </a:r>
            <a:r>
              <a:rPr lang="el-GR" altLang="ko-KR" sz="2400" dirty="0">
                <a:effectLst/>
                <a:latin typeface="Helvetica" pitchFamily="2" charset="0"/>
              </a:rPr>
              <a:t>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altLang="ko-KR" sz="2400" dirty="0">
                <a:effectLst/>
                <a:latin typeface="Helvetica" pitchFamily="2" charset="0"/>
              </a:rPr>
              <a:t>(N) </a:t>
            </a:r>
            <a:r>
              <a:rPr lang="ko-KR" altLang="en-US" sz="2400" dirty="0">
                <a:effectLst/>
                <a:latin typeface="Helvetica" pitchFamily="2" charset="0"/>
              </a:rPr>
              <a:t>보다 작고</a:t>
            </a:r>
            <a:r>
              <a:rPr lang="en-US" altLang="ko-KR" sz="2400" dirty="0">
                <a:effectLst/>
                <a:latin typeface="Helvetica" pitchFamily="2" charset="0"/>
              </a:rPr>
              <a:t>,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sz="2400" dirty="0">
                <a:effectLst/>
                <a:latin typeface="Helvetica" pitchFamily="2" charset="0"/>
              </a:rPr>
              <a:t>(</a:t>
            </a:r>
            <a:r>
              <a:rPr lang="en-US" sz="2400" dirty="0">
                <a:latin typeface="Helvetica" pitchFamily="2" charset="0"/>
              </a:rPr>
              <a:t>N</a:t>
            </a:r>
            <a:r>
              <a:rPr lang="en-US" sz="2400" dirty="0">
                <a:effectLst/>
                <a:latin typeface="Helvetica" pitchFamily="2" charset="0"/>
              </a:rPr>
              <a:t>)</a:t>
            </a:r>
            <a:r>
              <a:rPr lang="ko-KR" altLang="en-US" sz="2400" dirty="0">
                <a:effectLst/>
                <a:latin typeface="Helvetica" pitchFamily="2" charset="0"/>
              </a:rPr>
              <a:t>와 서로소인 자연수 </a:t>
            </a:r>
            <a:r>
              <a:rPr lang="en-US" sz="2400" dirty="0">
                <a:effectLst/>
                <a:latin typeface="Helvetica" pitchFamily="2" charset="0"/>
              </a:rPr>
              <a:t>e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선택한다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				</a:t>
            </a:r>
            <a:r>
              <a:rPr lang="en-US" altLang="ko-KR" sz="2400" dirty="0">
                <a:effectLst/>
                <a:latin typeface="Helvetica" pitchFamily="2" charset="0"/>
              </a:rPr>
              <a:t> (</a:t>
            </a:r>
            <a:r>
              <a:rPr lang="en-US" sz="2400" dirty="0" err="1">
                <a:effectLst/>
                <a:latin typeface="Helvetica" pitchFamily="2" charset="0"/>
              </a:rPr>
              <a:t>gcd</a:t>
            </a:r>
            <a:r>
              <a:rPr lang="en-US" sz="2400" dirty="0">
                <a:effectLst/>
                <a:latin typeface="Helvetica" pitchFamily="2" charset="0"/>
              </a:rPr>
              <a:t>(e,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sz="2400" dirty="0">
                <a:effectLst/>
                <a:latin typeface="Helvetica" pitchFamily="2" charset="0"/>
              </a:rPr>
              <a:t>(N))=1, 1 &lt; e &lt;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sz="2400" dirty="0">
                <a:effectLst/>
                <a:latin typeface="Helvetica" pitchFamily="2" charset="0"/>
              </a:rPr>
              <a:t>(N)</a:t>
            </a:r>
            <a:r>
              <a:rPr lang="ko-KR" altLang="en-US" sz="2400" dirty="0">
                <a:effectLst/>
                <a:latin typeface="Helvetica" pitchFamily="2" charset="0"/>
              </a:rPr>
              <a:t>인 </a:t>
            </a:r>
            <a:r>
              <a:rPr lang="en-US" sz="2400" dirty="0">
                <a:effectLst/>
                <a:latin typeface="Helvetica" pitchFamily="2" charset="0"/>
              </a:rPr>
              <a:t>e </a:t>
            </a:r>
            <a:r>
              <a:rPr lang="ko-KR" altLang="en-US" sz="2400" dirty="0">
                <a:effectLst/>
                <a:latin typeface="Helvetica" pitchFamily="2" charset="0"/>
              </a:rPr>
              <a:t>선택</a:t>
            </a:r>
            <a:r>
              <a:rPr lang="en-US" altLang="ko-KR" sz="2400" dirty="0">
                <a:effectLst/>
                <a:latin typeface="Helvetica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5.</a:t>
            </a:r>
            <a:r>
              <a:rPr lang="ko-KR" altLang="en-US" sz="2400" dirty="0"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﻿﻿﻿</a:t>
            </a:r>
            <a:r>
              <a:rPr lang="en-US" sz="2400" dirty="0">
                <a:effectLst/>
                <a:latin typeface="Helvetica" pitchFamily="2" charset="0"/>
              </a:rPr>
              <a:t>d x e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altLang="ko-KR" sz="2400" dirty="0">
                <a:effectLst/>
                <a:latin typeface="Helvetica" pitchFamily="2" charset="0"/>
              </a:rPr>
              <a:t>(</a:t>
            </a:r>
            <a:r>
              <a:rPr lang="en-US" sz="2400" dirty="0">
                <a:effectLst/>
                <a:latin typeface="Helvetica" pitchFamily="2" charset="0"/>
              </a:rPr>
              <a:t>N)</a:t>
            </a:r>
            <a:r>
              <a:rPr lang="ko-KR" altLang="en-US" sz="2400" dirty="0">
                <a:effectLst/>
                <a:latin typeface="Helvetica" pitchFamily="2" charset="0"/>
              </a:rPr>
              <a:t>로 나누었을 때 나머지가 </a:t>
            </a:r>
            <a:r>
              <a:rPr lang="en-US" altLang="ko-KR" sz="2400" dirty="0">
                <a:effectLst/>
                <a:latin typeface="Helvetica" pitchFamily="2" charset="0"/>
              </a:rPr>
              <a:t>1</a:t>
            </a:r>
            <a:r>
              <a:rPr lang="ko-KR" altLang="en-US" sz="2400" dirty="0">
                <a:effectLst/>
                <a:latin typeface="Helvetica" pitchFamily="2" charset="0"/>
              </a:rPr>
              <a:t>인 정수 </a:t>
            </a:r>
            <a:r>
              <a:rPr lang="en-US" sz="2400" dirty="0">
                <a:effectLst/>
                <a:latin typeface="Helvetica" pitchFamily="2" charset="0"/>
              </a:rPr>
              <a:t>d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구한다</a:t>
            </a:r>
            <a:r>
              <a:rPr lang="en-US" altLang="ko-KR" sz="2400" dirty="0">
                <a:effectLst/>
                <a:latin typeface="Helvetica" pitchFamily="2" charset="0"/>
              </a:rPr>
              <a:t>. </a:t>
            </a: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				</a:t>
            </a:r>
            <a:r>
              <a:rPr lang="ko-KR" altLang="en-US" sz="2400" dirty="0"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(</a:t>
            </a:r>
            <a:r>
              <a:rPr lang="en-US" sz="2400" dirty="0">
                <a:effectLst/>
                <a:latin typeface="Helvetica" pitchFamily="2" charset="0"/>
              </a:rPr>
              <a:t>de = 1 mod </a:t>
            </a:r>
            <a:r>
              <a:rPr lang="el-GR" sz="24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sz="2400" dirty="0">
                <a:effectLst/>
                <a:latin typeface="Helvetica" pitchFamily="2" charset="0"/>
              </a:rPr>
              <a:t>(N) ), </a:t>
            </a:r>
            <a:r>
              <a:rPr lang="ko-KR" altLang="en-US" sz="2400" dirty="0">
                <a:effectLst/>
                <a:latin typeface="Helvetica" pitchFamily="2" charset="0"/>
              </a:rPr>
              <a:t>유클리드 </a:t>
            </a:r>
            <a:r>
              <a:rPr lang="ko-KR" altLang="en-US" sz="2400" dirty="0" err="1">
                <a:effectLst/>
                <a:latin typeface="Helvetica" pitchFamily="2" charset="0"/>
              </a:rPr>
              <a:t>호제법</a:t>
            </a:r>
            <a:r>
              <a:rPr lang="ko-KR" altLang="en-US" sz="2400" dirty="0">
                <a:effectLst/>
                <a:latin typeface="Helvetica" pitchFamily="2" charset="0"/>
              </a:rPr>
              <a:t> 이용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6.</a:t>
            </a:r>
            <a:r>
              <a:rPr lang="ko-KR" altLang="en-US" sz="2400" dirty="0">
                <a:effectLst/>
                <a:latin typeface="Helvetica" pitchFamily="2" charset="0"/>
              </a:rPr>
              <a:t>﻿﻿﻿ 공개 키</a:t>
            </a:r>
            <a:r>
              <a:rPr lang="en-US" sz="2400" dirty="0">
                <a:effectLst/>
                <a:latin typeface="Helvetica" pitchFamily="2" charset="0"/>
              </a:rPr>
              <a:t> = </a:t>
            </a:r>
            <a:r>
              <a:rPr lang="en-US" altLang="ko-KR" sz="2400" dirty="0">
                <a:latin typeface="Helvetica" pitchFamily="2" charset="0"/>
              </a:rPr>
              <a:t>&lt;</a:t>
            </a:r>
            <a:r>
              <a:rPr lang="en-US" sz="2400" dirty="0">
                <a:effectLst/>
                <a:latin typeface="Helvetica" pitchFamily="2" charset="0"/>
              </a:rPr>
              <a:t>e, N</a:t>
            </a:r>
            <a:r>
              <a:rPr lang="en-US" altLang="ko-KR" sz="2400" dirty="0">
                <a:effectLst/>
                <a:latin typeface="Helvetica" pitchFamily="2" charset="0"/>
              </a:rPr>
              <a:t>&gt;</a:t>
            </a:r>
            <a:r>
              <a:rPr lang="en-US" sz="2400" dirty="0">
                <a:effectLst/>
                <a:latin typeface="Helvetica" pitchFamily="2" charset="0"/>
              </a:rPr>
              <a:t>, </a:t>
            </a:r>
            <a:r>
              <a:rPr lang="ko-KR" altLang="en-US" sz="2400" dirty="0">
                <a:latin typeface="Helvetica" pitchFamily="2" charset="0"/>
              </a:rPr>
              <a:t>개인</a:t>
            </a:r>
            <a:r>
              <a:rPr lang="ko-KR" altLang="en-US" sz="2400" dirty="0">
                <a:effectLst/>
                <a:latin typeface="Helvetica" pitchFamily="2" charset="0"/>
              </a:rPr>
              <a:t> 키 </a:t>
            </a:r>
            <a:r>
              <a:rPr lang="en-US" sz="2400" dirty="0">
                <a:effectLst/>
                <a:latin typeface="Helvetica" pitchFamily="2" charset="0"/>
              </a:rPr>
              <a:t>= </a:t>
            </a:r>
            <a:r>
              <a:rPr lang="en-US" altLang="ko-KR" sz="2400" dirty="0">
                <a:effectLst/>
                <a:latin typeface="Helvetica" pitchFamily="2" charset="0"/>
              </a:rPr>
              <a:t>&lt;</a:t>
            </a:r>
            <a:r>
              <a:rPr lang="en-US" sz="2400" dirty="0">
                <a:effectLst/>
                <a:latin typeface="Helvetica" pitchFamily="2" charset="0"/>
              </a:rPr>
              <a:t>d, N</a:t>
            </a:r>
            <a:r>
              <a:rPr lang="en-US" altLang="ko-KR" sz="2400" dirty="0">
                <a:effectLst/>
                <a:latin typeface="Helvetica" pitchFamily="2" charset="0"/>
              </a:rPr>
              <a:t>&gt;</a:t>
            </a:r>
            <a:r>
              <a:rPr lang="ko-KR" altLang="en-US" sz="2400" dirty="0">
                <a:effectLst/>
                <a:latin typeface="Helvetica" pitchFamily="2" charset="0"/>
              </a:rPr>
              <a:t>이 된다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219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B7DA-F046-8027-FBC8-C42F3BA9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r>
              <a:rPr lang="ko-KR" altLang="en-US" dirty="0"/>
              <a:t>키 생성 예시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1E08C-06B3-9062-0F21-82204797C8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530" y="1122045"/>
            <a:ext cx="11369675" cy="50577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p=3, q=11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2E75B6"/>
                </a:solidFill>
              </a:rPr>
              <a:t>N </a:t>
            </a:r>
            <a:r>
              <a:rPr lang="en-US" dirty="0"/>
              <a:t>= 33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l-GR" sz="2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altLang="ko-KR" sz="2800" dirty="0">
                <a:effectLst/>
                <a:latin typeface="Helvetica" pitchFamily="2" charset="0"/>
              </a:rPr>
              <a:t>(N)=(3-1)x(11-1)=20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>
                <a:solidFill>
                  <a:srgbClr val="2E75B6"/>
                </a:solidFill>
              </a:rPr>
              <a:t>e </a:t>
            </a:r>
            <a:r>
              <a:rPr lang="en-US" dirty="0"/>
              <a:t>= 3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5. ed/</a:t>
            </a:r>
            <a:r>
              <a:rPr lang="el-GR" sz="2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altLang="ko-KR" sz="2800" dirty="0">
                <a:effectLst/>
                <a:latin typeface="Helvetica" pitchFamily="2" charset="0"/>
              </a:rPr>
              <a:t>(N)</a:t>
            </a:r>
            <a:r>
              <a:rPr lang="ko-KR" altLang="en-US" dirty="0">
                <a:latin typeface="Helvetica" pitchFamily="2" charset="0"/>
              </a:rPr>
              <a:t>・・・</a:t>
            </a:r>
            <a:r>
              <a:rPr lang="en-US" altLang="ko-KR" dirty="0">
                <a:latin typeface="Helvetica" pitchFamily="2" charset="0"/>
              </a:rPr>
              <a:t>1 = 3d/20</a:t>
            </a:r>
            <a:r>
              <a:rPr lang="ko-KR" altLang="en-US" dirty="0">
                <a:latin typeface="Helvetica" pitchFamily="2" charset="0"/>
              </a:rPr>
              <a:t> ・・・</a:t>
            </a:r>
            <a:r>
              <a:rPr lang="en-US" altLang="ko-KR" dirty="0">
                <a:latin typeface="Helvetica" pitchFamily="2" charset="0"/>
              </a:rPr>
              <a:t>1</a:t>
            </a:r>
          </a:p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즉</a:t>
            </a:r>
            <a:r>
              <a:rPr lang="en-US" altLang="ko-KR" dirty="0">
                <a:latin typeface="Helvetica" pitchFamily="2" charset="0"/>
              </a:rPr>
              <a:t>,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3d = 20k + 1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6. </a:t>
            </a:r>
            <a:r>
              <a:rPr lang="en-US" dirty="0">
                <a:solidFill>
                  <a:srgbClr val="2E75B6"/>
                </a:solidFill>
                <a:latin typeface="Helvetica" pitchFamily="2" charset="0"/>
              </a:rPr>
              <a:t>d</a:t>
            </a:r>
            <a:r>
              <a:rPr lang="en-US" dirty="0">
                <a:latin typeface="Helvetica" pitchFamily="2" charset="0"/>
              </a:rPr>
              <a:t> = 7</a:t>
            </a:r>
          </a:p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공개키 </a:t>
            </a:r>
            <a:r>
              <a:rPr lang="en-US" altLang="ko-KR" dirty="0">
                <a:latin typeface="Helvetica" pitchFamily="2" charset="0"/>
              </a:rPr>
              <a:t>&lt;33, 3&gt;</a:t>
            </a:r>
          </a:p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개인키 </a:t>
            </a:r>
            <a:r>
              <a:rPr lang="en-US" altLang="ko-KR" dirty="0">
                <a:latin typeface="Helvetica" pitchFamily="2" charset="0"/>
              </a:rPr>
              <a:t>&lt;33,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7&gt;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40A98-EEEB-EDD3-76FE-9A13D816505F}"/>
              </a:ext>
            </a:extLst>
          </p:cNvPr>
          <p:cNvSpPr txBox="1"/>
          <p:nvPr/>
        </p:nvSpPr>
        <p:spPr>
          <a:xfrm>
            <a:off x="487680" y="1197102"/>
            <a:ext cx="4292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effectLst/>
                <a:latin typeface="Helvetica" pitchFamily="2" charset="0"/>
              </a:rPr>
              <a:t> </a:t>
            </a:r>
            <a:r>
              <a:rPr lang="ko-KR" altLang="en-US" dirty="0">
                <a:effectLst/>
                <a:latin typeface="Helvetica" pitchFamily="2" charset="0"/>
              </a:rPr>
              <a:t>두 개의 소수 </a:t>
            </a:r>
            <a:r>
              <a:rPr lang="en-US" dirty="0" err="1">
                <a:effectLst/>
                <a:latin typeface="Helvetica" pitchFamily="2" charset="0"/>
              </a:rPr>
              <a:t>p,q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정한다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effectLst/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effectLst/>
                <a:latin typeface="Helvetica" pitchFamily="2" charset="0"/>
              </a:rPr>
              <a:t>﻿﻿﻿ </a:t>
            </a:r>
            <a:r>
              <a:rPr lang="ko-KR" altLang="en-US" dirty="0">
                <a:effectLst/>
                <a:latin typeface="Helvetica" pitchFamily="2" charset="0"/>
              </a:rPr>
              <a:t>두 소수의 곱을 </a:t>
            </a:r>
            <a:r>
              <a:rPr lang="en-US" dirty="0">
                <a:effectLst/>
                <a:latin typeface="Helvetica" pitchFamily="2" charset="0"/>
              </a:rPr>
              <a:t>N</a:t>
            </a:r>
            <a:r>
              <a:rPr lang="ko-KR" altLang="en-US" dirty="0" err="1">
                <a:effectLst/>
                <a:latin typeface="Helvetica" pitchFamily="2" charset="0"/>
              </a:rPr>
              <a:t>으로</a:t>
            </a:r>
            <a:r>
              <a:rPr lang="ko-KR" altLang="en-US" dirty="0">
                <a:effectLst/>
                <a:latin typeface="Helvetica" pitchFamily="2" charset="0"/>
              </a:rPr>
              <a:t> 한다</a:t>
            </a:r>
            <a:r>
              <a:rPr lang="en-US" altLang="ko-KR" dirty="0">
                <a:effectLst/>
                <a:latin typeface="Helvetica" pitchFamily="2" charset="0"/>
              </a:rPr>
              <a:t>. (</a:t>
            </a:r>
            <a:r>
              <a:rPr lang="en-US" dirty="0">
                <a:solidFill>
                  <a:srgbClr val="2E75B6"/>
                </a:solidFill>
                <a:effectLst/>
                <a:latin typeface="Helvetica" pitchFamily="2" charset="0"/>
              </a:rPr>
              <a:t>N</a:t>
            </a:r>
            <a:r>
              <a:rPr lang="en-US" dirty="0">
                <a:effectLst/>
                <a:latin typeface="Helvetica" pitchFamily="2" charset="0"/>
              </a:rPr>
              <a:t> = </a:t>
            </a:r>
            <a:r>
              <a:rPr lang="en-US" dirty="0" err="1">
                <a:effectLst/>
                <a:latin typeface="Helvetica" pitchFamily="2" charset="0"/>
              </a:rPr>
              <a:t>pq</a:t>
            </a:r>
            <a:r>
              <a:rPr lang="en-US" dirty="0">
                <a:effectLst/>
                <a:latin typeface="Helvetica" pitchFamily="2" charset="0"/>
              </a:rPr>
              <a:t>)</a:t>
            </a:r>
          </a:p>
          <a:p>
            <a:pPr>
              <a:buFont typeface="+mj-lt"/>
              <a:buAutoNum type="arabicPeriod"/>
            </a:pPr>
            <a:endParaRPr lang="en-US" dirty="0">
              <a:effectLst/>
              <a:latin typeface="Helvetica" pitchFamily="2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Helvetica" pitchFamily="2" charset="0"/>
              </a:rPr>
              <a:t>﻿﻿﻿ </a:t>
            </a:r>
            <a:r>
              <a:rPr lang="en-US" u="sng" dirty="0">
                <a:effectLst/>
                <a:latin typeface="Helvetica" pitchFamily="2" charset="0"/>
              </a:rPr>
              <a:t>N</a:t>
            </a:r>
            <a:r>
              <a:rPr lang="ko-KR" altLang="en-US" u="sng" dirty="0">
                <a:effectLst/>
                <a:latin typeface="Helvetica" pitchFamily="2" charset="0"/>
              </a:rPr>
              <a:t>의 </a:t>
            </a:r>
            <a:r>
              <a:rPr lang="ko-KR" altLang="en-US" u="sng" dirty="0" err="1">
                <a:effectLst/>
                <a:latin typeface="Helvetica" pitchFamily="2" charset="0"/>
              </a:rPr>
              <a:t>오일러</a:t>
            </a:r>
            <a:r>
              <a:rPr lang="ko-KR" altLang="en-US" u="sng" dirty="0">
                <a:effectLst/>
                <a:latin typeface="Helvetica" pitchFamily="2" charset="0"/>
              </a:rPr>
              <a:t> 피 함수</a:t>
            </a:r>
            <a:r>
              <a:rPr lang="en-US" altLang="ko-KR" u="sng" dirty="0">
                <a:effectLst/>
                <a:latin typeface="Helvetica" pitchFamily="2" charset="0"/>
              </a:rPr>
              <a:t> </a:t>
            </a:r>
            <a:r>
              <a:rPr lang="ko-KR" altLang="en-US" u="sng" dirty="0">
                <a:effectLst/>
                <a:latin typeface="Helvetica" pitchFamily="2" charset="0"/>
              </a:rPr>
              <a:t>값</a:t>
            </a:r>
            <a:r>
              <a:rPr lang="ko-KR" altLang="en-US" dirty="0">
                <a:effectLst/>
                <a:latin typeface="Helvetica" pitchFamily="2" charset="0"/>
              </a:rPr>
              <a:t>을 계산한다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  <a:br>
              <a:rPr lang="en-US" altLang="ko-KR" dirty="0">
                <a:effectLst/>
                <a:latin typeface="Helvetica" pitchFamily="2" charset="0"/>
              </a:rPr>
            </a:br>
            <a:r>
              <a:rPr lang="en-US" altLang="ko-KR" dirty="0">
                <a:effectLst/>
                <a:latin typeface="Helvetica" pitchFamily="2" charset="0"/>
              </a:rPr>
              <a:t>    </a:t>
            </a:r>
            <a:r>
              <a:rPr lang="el-GR" sz="1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effectLst/>
                <a:latin typeface="Helvetica" pitchFamily="2" charset="0"/>
              </a:rPr>
              <a:t>(N) : </a:t>
            </a:r>
            <a:r>
              <a:rPr lang="ko-KR" altLang="en-US" dirty="0">
                <a:effectLst/>
                <a:latin typeface="Helvetica" pitchFamily="2" charset="0"/>
              </a:rPr>
              <a:t>  </a:t>
            </a:r>
            <a:r>
              <a:rPr lang="en-US" sz="1600" dirty="0">
                <a:effectLst/>
                <a:latin typeface="Helvetica" pitchFamily="2" charset="0"/>
              </a:rPr>
              <a:t>N</a:t>
            </a:r>
            <a:r>
              <a:rPr lang="ko-KR" altLang="en-US" sz="1600" dirty="0">
                <a:effectLst/>
                <a:latin typeface="Helvetica" pitchFamily="2" charset="0"/>
              </a:rPr>
              <a:t>이하의 자연수 중에서</a:t>
            </a:r>
          </a:p>
          <a:p>
            <a:r>
              <a:rPr lang="en-US" sz="1600" dirty="0">
                <a:effectLst/>
                <a:latin typeface="Helvetica" pitchFamily="2" charset="0"/>
              </a:rPr>
              <a:t>	  N</a:t>
            </a:r>
            <a:r>
              <a:rPr lang="ko-KR" altLang="en-US" sz="1600" dirty="0">
                <a:effectLst/>
                <a:latin typeface="Helvetica" pitchFamily="2" charset="0"/>
              </a:rPr>
              <a:t>과 서로소인 수의 </a:t>
            </a:r>
            <a:r>
              <a:rPr lang="ko-KR" altLang="en-US" sz="1600" dirty="0" err="1">
                <a:effectLst/>
                <a:latin typeface="Helvetica" pitchFamily="2" charset="0"/>
              </a:rPr>
              <a:t>갯수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endParaRPr lang="ko-KR" alt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	N=</a:t>
            </a:r>
            <a:r>
              <a:rPr lang="en-US" dirty="0" err="1">
                <a:effectLst/>
                <a:latin typeface="Helvetica" pitchFamily="2" charset="0"/>
              </a:rPr>
              <a:t>pq</a:t>
            </a:r>
            <a:r>
              <a:rPr lang="en-US" dirty="0">
                <a:effectLst/>
                <a:latin typeface="Helvetica" pitchFamily="2" charset="0"/>
              </a:rPr>
              <a:t> (</a:t>
            </a:r>
            <a:r>
              <a:rPr lang="en-US" dirty="0" err="1">
                <a:effectLst/>
                <a:latin typeface="Helvetica" pitchFamily="2" charset="0"/>
              </a:rPr>
              <a:t>p,q</a:t>
            </a:r>
            <a:r>
              <a:rPr lang="ko-KR" altLang="en-US" dirty="0">
                <a:effectLst/>
                <a:latin typeface="Helvetica" pitchFamily="2" charset="0"/>
              </a:rPr>
              <a:t>는 소수</a:t>
            </a:r>
            <a:r>
              <a:rPr lang="en-US" altLang="ko-KR" dirty="0">
                <a:effectLst/>
                <a:latin typeface="Helvetica" pitchFamily="2" charset="0"/>
              </a:rPr>
              <a:t>)</a:t>
            </a:r>
          </a:p>
          <a:p>
            <a:r>
              <a:rPr lang="en-US" sz="1800" b="0" i="0" dirty="0">
                <a:effectLst/>
                <a:latin typeface="Roboto" panose="02000000000000000000" pitchFamily="2" charset="0"/>
              </a:rPr>
              <a:t>	</a:t>
            </a:r>
            <a:r>
              <a:rPr lang="el-GR" sz="1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effectLst/>
                <a:latin typeface="Helvetica" pitchFamily="2" charset="0"/>
              </a:rPr>
              <a:t>(N) = (p-1)(q-1)</a:t>
            </a:r>
          </a:p>
          <a:p>
            <a:endParaRPr lang="en-US" dirty="0">
              <a:effectLst/>
              <a:latin typeface="Helvetica" pitchFamily="2" charset="0"/>
            </a:endParaRPr>
          </a:p>
          <a:p>
            <a:r>
              <a:rPr lang="en-US" dirty="0">
                <a:effectLst/>
                <a:latin typeface="Helvetica" pitchFamily="2" charset="0"/>
              </a:rPr>
              <a:t>4. </a:t>
            </a:r>
            <a:r>
              <a:rPr lang="ko-KR" altLang="en-US" dirty="0">
                <a:effectLst/>
                <a:latin typeface="Helvetica" pitchFamily="2" charset="0"/>
              </a:rPr>
              <a:t>다음을 만족하는 수를 </a:t>
            </a:r>
            <a:r>
              <a:rPr lang="en-US" altLang="ko-KR" dirty="0">
                <a:solidFill>
                  <a:srgbClr val="2E75B6"/>
                </a:solidFill>
                <a:effectLst/>
                <a:latin typeface="Helvetica" pitchFamily="2" charset="0"/>
              </a:rPr>
              <a:t>e</a:t>
            </a:r>
            <a:r>
              <a:rPr lang="ko-KR" altLang="en-US" dirty="0">
                <a:effectLst/>
                <a:latin typeface="Helvetica" pitchFamily="2" charset="0"/>
              </a:rPr>
              <a:t>로 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  <a:br>
              <a:rPr lang="en-US" altLang="ko-KR" dirty="0">
                <a:effectLst/>
                <a:latin typeface="Helvetica" pitchFamily="2" charset="0"/>
              </a:rPr>
            </a:br>
            <a:r>
              <a:rPr lang="en-US" altLang="ko-KR" dirty="0">
                <a:effectLst/>
                <a:latin typeface="Helvetica" pitchFamily="2" charset="0"/>
              </a:rPr>
              <a:t>    </a:t>
            </a:r>
            <a:r>
              <a:rPr lang="el-GR" sz="1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effectLst/>
                <a:latin typeface="Helvetica" pitchFamily="2" charset="0"/>
              </a:rPr>
              <a:t>(N)</a:t>
            </a:r>
            <a:r>
              <a:rPr lang="ko-KR" altLang="en-US" sz="1600" dirty="0">
                <a:effectLst/>
                <a:latin typeface="Helvetica" pitchFamily="2" charset="0"/>
              </a:rPr>
              <a:t>보다 작고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el-GR" sz="1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effectLst/>
                <a:latin typeface="Helvetica" pitchFamily="2" charset="0"/>
              </a:rPr>
              <a:t>(N)</a:t>
            </a:r>
            <a:r>
              <a:rPr lang="ko-KR" altLang="en-US" sz="1600" dirty="0">
                <a:effectLst/>
                <a:latin typeface="Helvetica" pitchFamily="2" charset="0"/>
              </a:rPr>
              <a:t>과 서로소인 자연수</a:t>
            </a:r>
            <a:endParaRPr lang="en-US" altLang="ko-KR" sz="1600" dirty="0">
              <a:effectLst/>
              <a:latin typeface="Helvetica" pitchFamily="2" charset="0"/>
            </a:endParaRPr>
          </a:p>
          <a:p>
            <a:endParaRPr lang="ko-KR" altLang="en-US" dirty="0">
              <a:effectLst/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5.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ko-KR" altLang="en-US" dirty="0">
                <a:effectLst/>
                <a:latin typeface="Helvetica" pitchFamily="2" charset="0"/>
              </a:rPr>
              <a:t>다음을 만족하는 수를 </a:t>
            </a:r>
            <a:r>
              <a:rPr lang="en-US" altLang="ko-KR" dirty="0">
                <a:solidFill>
                  <a:srgbClr val="2E75B6"/>
                </a:solidFill>
                <a:effectLst/>
                <a:latin typeface="Helvetica" pitchFamily="2" charset="0"/>
              </a:rPr>
              <a:t>d</a:t>
            </a:r>
            <a:r>
              <a:rPr lang="ko-KR" altLang="en-US" dirty="0">
                <a:effectLst/>
                <a:latin typeface="Helvetica" pitchFamily="2" charset="0"/>
              </a:rPr>
              <a:t>로 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  <a:br>
              <a:rPr lang="en-US" altLang="ko-KR" dirty="0">
                <a:effectLst/>
                <a:latin typeface="Helvetica" pitchFamily="2" charset="0"/>
              </a:rPr>
            </a:br>
            <a:r>
              <a:rPr lang="en-US" altLang="ko-KR" dirty="0">
                <a:effectLst/>
                <a:latin typeface="Helvetica" pitchFamily="2" charset="0"/>
              </a:rPr>
              <a:t>	</a:t>
            </a:r>
            <a:r>
              <a:rPr lang="en-US" dirty="0">
                <a:effectLst/>
                <a:latin typeface="Helvetica" pitchFamily="2" charset="0"/>
              </a:rPr>
              <a:t>ed</a:t>
            </a:r>
            <a:r>
              <a:rPr lang="ko-KR" altLang="en-US" sz="1600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l-GR" sz="1800" b="0" i="0" dirty="0">
                <a:effectLst/>
                <a:latin typeface="Roboto" panose="02000000000000000000" pitchFamily="2" charset="0"/>
              </a:rPr>
              <a:t>φ</a:t>
            </a:r>
            <a:r>
              <a:rPr lang="en-US" dirty="0">
                <a:effectLst/>
                <a:latin typeface="Helvetica" pitchFamily="2" charset="0"/>
              </a:rPr>
              <a:t>(N)</a:t>
            </a:r>
            <a:r>
              <a:rPr lang="ko-KR" altLang="en-US" sz="1600" dirty="0" err="1">
                <a:effectLst/>
                <a:latin typeface="Helvetica" pitchFamily="2" charset="0"/>
              </a:rPr>
              <a:t>으로</a:t>
            </a:r>
            <a:r>
              <a:rPr lang="ko-KR" altLang="en-US" sz="1600" dirty="0">
                <a:effectLst/>
                <a:latin typeface="Helvetica" pitchFamily="2" charset="0"/>
              </a:rPr>
              <a:t> 나누었을 때</a:t>
            </a:r>
            <a:r>
              <a:rPr lang="en-US" altLang="ko-KR" sz="1600" dirty="0">
                <a:effectLst/>
                <a:latin typeface="Helvetica" pitchFamily="2" charset="0"/>
              </a:rPr>
              <a:t>, </a:t>
            </a:r>
          </a:p>
          <a:p>
            <a:r>
              <a:rPr lang="en-US" altLang="ko-KR" sz="1600" dirty="0">
                <a:effectLst/>
                <a:latin typeface="Helvetica" pitchFamily="2" charset="0"/>
              </a:rPr>
              <a:t>	</a:t>
            </a:r>
            <a:r>
              <a:rPr lang="ko-KR" altLang="en-US" sz="1600" dirty="0">
                <a:effectLst/>
                <a:latin typeface="Helvetica" pitchFamily="2" charset="0"/>
              </a:rPr>
              <a:t>나머지가 </a:t>
            </a:r>
            <a:r>
              <a:rPr lang="en-US" altLang="ko-KR" sz="1600" dirty="0">
                <a:effectLst/>
                <a:latin typeface="Helvetica" pitchFamily="2" charset="0"/>
              </a:rPr>
              <a:t>1</a:t>
            </a:r>
            <a:r>
              <a:rPr lang="ko-KR" altLang="en-US" sz="1600" dirty="0">
                <a:effectLst/>
                <a:latin typeface="Helvetica" pitchFamily="2" charset="0"/>
              </a:rPr>
              <a:t>이 된다</a:t>
            </a:r>
            <a:r>
              <a:rPr lang="en-US" altLang="ko-KR" sz="1600" dirty="0">
                <a:effectLst/>
                <a:latin typeface="Helvetica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4C99EB6-D2B1-3A13-7774-62F17C4EE6B4}"/>
              </a:ext>
            </a:extLst>
          </p:cNvPr>
          <p:cNvSpPr/>
          <p:nvPr/>
        </p:nvSpPr>
        <p:spPr>
          <a:xfrm>
            <a:off x="1066800" y="3220720"/>
            <a:ext cx="2621280" cy="9652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73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237-CB5E-5017-39B0-DCE7C8AD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</a:t>
            </a:r>
            <a:r>
              <a:rPr lang="ko-KR" altLang="en-US" dirty="0"/>
              <a:t>키 </a:t>
            </a:r>
            <a:r>
              <a:rPr lang="ko-KR" altLang="en-US" dirty="0" err="1"/>
              <a:t>암・복호화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A64F-3D0E-F416-1450-C3D797CC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2779077" cy="15500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공개키 </a:t>
            </a:r>
            <a:r>
              <a:rPr lang="en-US" altLang="ko-KR" dirty="0">
                <a:latin typeface="Helvetica" pitchFamily="2" charset="0"/>
              </a:rPr>
              <a:t>&lt;33, 3&gt;</a:t>
            </a:r>
          </a:p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개인키 </a:t>
            </a:r>
            <a:r>
              <a:rPr lang="en-US" altLang="ko-KR" dirty="0">
                <a:latin typeface="Helvetica" pitchFamily="2" charset="0"/>
              </a:rPr>
              <a:t>&lt;33,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7&gt;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dirty="0"/>
              <a:t>원문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FDD1C-492E-7941-C3E3-38D4252BAB02}"/>
              </a:ext>
            </a:extLst>
          </p:cNvPr>
          <p:cNvSpPr txBox="1"/>
          <p:nvPr/>
        </p:nvSpPr>
        <p:spPr>
          <a:xfrm>
            <a:off x="411163" y="3105834"/>
            <a:ext cx="5527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발신자 원문 공개 키로 암호화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암호 문 송신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수신자 원문 개인 키로 복호화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CD73-D831-7283-D818-E067EDD71D35}"/>
              </a:ext>
            </a:extLst>
          </p:cNvPr>
          <p:cNvSpPr txBox="1"/>
          <p:nvPr/>
        </p:nvSpPr>
        <p:spPr>
          <a:xfrm>
            <a:off x="411163" y="4200525"/>
            <a:ext cx="636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7</a:t>
            </a:r>
            <a:r>
              <a:rPr lang="en-US" altLang="ko-KR" baseline="30000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33 = 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X = 13 ) </a:t>
            </a:r>
          </a:p>
          <a:p>
            <a:pPr marL="342900" indent="-342900">
              <a:buAutoNum type="arabicPeriod"/>
            </a:pPr>
            <a:r>
              <a:rPr lang="en-US" dirty="0"/>
              <a:t>X </a:t>
            </a:r>
            <a:r>
              <a:rPr lang="ko-KR" altLang="en-US" dirty="0"/>
              <a:t>송신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/>
              <a:t>X</a:t>
            </a:r>
            <a:r>
              <a:rPr lang="en-US" baseline="30000" dirty="0"/>
              <a:t>7</a:t>
            </a:r>
            <a:r>
              <a:rPr lang="en-US" dirty="0"/>
              <a:t> mod 33 = Y ( Y = 7 )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528D1-4D5E-65A0-2191-24BC66C60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19"/>
          <a:stretch/>
        </p:blipFill>
        <p:spPr>
          <a:xfrm>
            <a:off x="7762050" y="1602670"/>
            <a:ext cx="2165453" cy="1219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7ED4B4-0F6F-C384-C69A-D101F27F4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430" y="4335740"/>
            <a:ext cx="2777193" cy="1234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9036C3-C623-DC2D-18A1-EB63ABA9C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623" y="4335740"/>
            <a:ext cx="2711431" cy="1234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69A627-E726-96E9-7F88-A46DBE8A8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500" y="1602670"/>
            <a:ext cx="1300550" cy="1219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88037-1D2C-F82A-A435-A4047E6796C1}"/>
              </a:ext>
            </a:extLst>
          </p:cNvPr>
          <p:cNvSpPr txBox="1"/>
          <p:nvPr/>
        </p:nvSpPr>
        <p:spPr>
          <a:xfrm>
            <a:off x="7566587" y="1070042"/>
            <a:ext cx="215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암호화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18F63-025E-EF79-8FEF-159818EC9FAA}"/>
              </a:ext>
            </a:extLst>
          </p:cNvPr>
          <p:cNvSpPr txBox="1"/>
          <p:nvPr/>
        </p:nvSpPr>
        <p:spPr>
          <a:xfrm>
            <a:off x="7324293" y="3734744"/>
            <a:ext cx="1860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복호화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1F8EF1-C8E8-FFFA-1A99-14D8A49BD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469" y="1365264"/>
            <a:ext cx="677095" cy="1720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A6D79D-65AB-2B83-CB6A-A15C2B1C8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3660" y="4113870"/>
            <a:ext cx="695904" cy="1720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49E372-F5C3-52F3-DD64-F4B502281032}"/>
              </a:ext>
            </a:extLst>
          </p:cNvPr>
          <p:cNvSpPr txBox="1"/>
          <p:nvPr/>
        </p:nvSpPr>
        <p:spPr>
          <a:xfrm>
            <a:off x="4553989" y="1806273"/>
            <a:ext cx="1032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effectLst/>
                <a:latin typeface="Annai MN" pitchFamily="2" charset="77"/>
              </a:rPr>
              <a:t>7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2021BC9-CE1C-D477-07E1-D6781FECAD56}"/>
              </a:ext>
            </a:extLst>
          </p:cNvPr>
          <p:cNvSpPr/>
          <p:nvPr/>
        </p:nvSpPr>
        <p:spPr>
          <a:xfrm>
            <a:off x="5428742" y="2018134"/>
            <a:ext cx="79764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F36F9C4-935E-7F4F-03DE-1E95EDF7D6BF}"/>
              </a:ext>
            </a:extLst>
          </p:cNvPr>
          <p:cNvSpPr/>
          <p:nvPr/>
        </p:nvSpPr>
        <p:spPr>
          <a:xfrm rot="5400000">
            <a:off x="10468716" y="3449895"/>
            <a:ext cx="79764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655C521-88A0-0297-4B04-A22C86A5BE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7263" y="1439374"/>
            <a:ext cx="1300550" cy="1778913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B5D73238-B734-D6D3-F91A-E549FE95A661}"/>
              </a:ext>
            </a:extLst>
          </p:cNvPr>
          <p:cNvSpPr/>
          <p:nvPr/>
        </p:nvSpPr>
        <p:spPr>
          <a:xfrm flipH="1">
            <a:off x="5298356" y="4684238"/>
            <a:ext cx="79764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8514DD-97F9-0519-76F1-0BB5A1C45D3B}"/>
              </a:ext>
            </a:extLst>
          </p:cNvPr>
          <p:cNvSpPr txBox="1"/>
          <p:nvPr/>
        </p:nvSpPr>
        <p:spPr>
          <a:xfrm>
            <a:off x="4470547" y="4445062"/>
            <a:ext cx="1032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effectLst/>
                <a:latin typeface="Annai MN" pitchFamily="2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8250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C237-CB5E-5017-39B0-DCE7C8AD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전자서명의 생성과 검증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A64F-3D0E-F416-1450-C3D797CC40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2779077" cy="15500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공개키 </a:t>
            </a:r>
            <a:r>
              <a:rPr lang="en-US" altLang="ko-KR" dirty="0">
                <a:latin typeface="Helvetica" pitchFamily="2" charset="0"/>
              </a:rPr>
              <a:t>&lt;33, 3&gt;</a:t>
            </a:r>
          </a:p>
          <a:p>
            <a:pPr marL="0" indent="0">
              <a:buNone/>
            </a:pPr>
            <a:r>
              <a:rPr lang="ko-KR" altLang="en-US" dirty="0">
                <a:latin typeface="Helvetica" pitchFamily="2" charset="0"/>
              </a:rPr>
              <a:t>개인키 </a:t>
            </a:r>
            <a:r>
              <a:rPr lang="en-US" altLang="ko-KR" dirty="0">
                <a:latin typeface="Helvetica" pitchFamily="2" charset="0"/>
              </a:rPr>
              <a:t>&lt;33,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7&gt;</a:t>
            </a:r>
            <a:endParaRPr lang="en-US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dirty="0"/>
              <a:t>원문 </a:t>
            </a:r>
            <a:r>
              <a:rPr lang="en-US" altLang="ko-KR" dirty="0"/>
              <a:t>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FDD1C-492E-7941-C3E3-38D4252BAB02}"/>
              </a:ext>
            </a:extLst>
          </p:cNvPr>
          <p:cNvSpPr txBox="1"/>
          <p:nvPr/>
        </p:nvSpPr>
        <p:spPr>
          <a:xfrm>
            <a:off x="411163" y="3105834"/>
            <a:ext cx="6595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발신자 </a:t>
            </a:r>
            <a:r>
              <a:rPr lang="en-US" altLang="ko-KR" dirty="0"/>
              <a:t>:</a:t>
            </a:r>
            <a:r>
              <a:rPr lang="ko-KR" altLang="en-US" dirty="0"/>
              <a:t> 원문을 해시 함수로 해시화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해시를 발신자 개인 키로 암호화하여 서명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수신자에게 원문 </a:t>
            </a:r>
            <a:r>
              <a:rPr lang="en-US" altLang="ko-KR" dirty="0"/>
              <a:t>+</a:t>
            </a:r>
            <a:r>
              <a:rPr lang="ko-KR" altLang="en-US" dirty="0"/>
              <a:t> 서명 전송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수신자 </a:t>
            </a:r>
            <a:r>
              <a:rPr lang="en-US" altLang="ko-KR" dirty="0"/>
              <a:t>:</a:t>
            </a:r>
            <a:r>
              <a:rPr lang="ko-KR" altLang="en-US" dirty="0"/>
              <a:t> 서명 공개 키로 복호화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원문을 해시 함수로 해시화 후 복호화 된 서명과 비교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CD73-D831-7283-D818-E067EDD71D35}"/>
              </a:ext>
            </a:extLst>
          </p:cNvPr>
          <p:cNvSpPr txBox="1"/>
          <p:nvPr/>
        </p:nvSpPr>
        <p:spPr>
          <a:xfrm>
            <a:off x="411163" y="4709437"/>
            <a:ext cx="636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7</a:t>
            </a:r>
            <a:r>
              <a:rPr lang="en-US" baseline="30000" dirty="0"/>
              <a:t>7</a:t>
            </a:r>
            <a:r>
              <a:rPr lang="ko-KR" altLang="en-US" dirty="0"/>
              <a:t> </a:t>
            </a:r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33 = X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X = 13 ) </a:t>
            </a:r>
          </a:p>
          <a:p>
            <a:pPr marL="342900" indent="-342900">
              <a:buAutoNum type="arabicPeriod"/>
            </a:pPr>
            <a:r>
              <a:rPr lang="en-US" dirty="0"/>
              <a:t>X </a:t>
            </a:r>
            <a:r>
              <a:rPr lang="ko-KR" altLang="en-US" dirty="0"/>
              <a:t>송신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dirty="0"/>
              <a:t>X</a:t>
            </a:r>
            <a:r>
              <a:rPr lang="en-US" altLang="ko-KR" baseline="30000" dirty="0"/>
              <a:t>3</a:t>
            </a:r>
            <a:r>
              <a:rPr lang="en-US" dirty="0"/>
              <a:t> mod 33 = Y ( Y = 7 )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8037-1D2C-F82A-A435-A4047E6796C1}"/>
              </a:ext>
            </a:extLst>
          </p:cNvPr>
          <p:cNvSpPr txBox="1"/>
          <p:nvPr/>
        </p:nvSpPr>
        <p:spPr>
          <a:xfrm>
            <a:off x="9696994" y="1332832"/>
            <a:ext cx="133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서명 생성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18F63-025E-EF79-8FEF-159818EC9FAA}"/>
              </a:ext>
            </a:extLst>
          </p:cNvPr>
          <p:cNvSpPr txBox="1"/>
          <p:nvPr/>
        </p:nvSpPr>
        <p:spPr>
          <a:xfrm>
            <a:off x="8397155" y="3860941"/>
            <a:ext cx="121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서명 검증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1F8EF1-C8E8-FFFA-1A99-14D8A49B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469" y="1365264"/>
            <a:ext cx="677095" cy="17209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A6D79D-65AB-2B83-CB6A-A15C2B1C8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69" y="4765545"/>
            <a:ext cx="695904" cy="172095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49E372-F5C3-52F3-DD64-F4B502281032}"/>
              </a:ext>
            </a:extLst>
          </p:cNvPr>
          <p:cNvSpPr txBox="1"/>
          <p:nvPr/>
        </p:nvSpPr>
        <p:spPr>
          <a:xfrm>
            <a:off x="4553989" y="1806273"/>
            <a:ext cx="10327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000000"/>
                </a:solidFill>
                <a:effectLst/>
                <a:latin typeface="Annai MN" pitchFamily="2" charset="77"/>
              </a:rPr>
              <a:t>7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D2021BC9-CE1C-D477-07E1-D6781FECAD56}"/>
              </a:ext>
            </a:extLst>
          </p:cNvPr>
          <p:cNvSpPr/>
          <p:nvPr/>
        </p:nvSpPr>
        <p:spPr>
          <a:xfrm>
            <a:off x="5428742" y="2018135"/>
            <a:ext cx="38243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B5D73238-B734-D6D3-F91A-E549FE95A661}"/>
              </a:ext>
            </a:extLst>
          </p:cNvPr>
          <p:cNvSpPr/>
          <p:nvPr/>
        </p:nvSpPr>
        <p:spPr>
          <a:xfrm flipH="1">
            <a:off x="5398700" y="5334979"/>
            <a:ext cx="797644" cy="439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9A051-000E-3582-0B00-FCEB90BBB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533" y="5806453"/>
            <a:ext cx="675040" cy="84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A2F6B-9FC1-C913-C75E-2AFBED58F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0805" y="2069062"/>
            <a:ext cx="1592377" cy="762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96F5B2-C326-F9E1-310D-BBCF54CD7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8801" y="2069063"/>
            <a:ext cx="1425983" cy="7621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9EECE2-2A54-E85E-7176-14595B25CE7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14"/>
          <a:stretch/>
        </p:blipFill>
        <p:spPr>
          <a:xfrm>
            <a:off x="9003532" y="4611735"/>
            <a:ext cx="1020116" cy="62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AD3CB6-58DD-8E16-D0E4-C39456B5E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532" y="4611735"/>
            <a:ext cx="1094196" cy="6281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8B0622-70A6-3F90-348D-1A605C597C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7522" y="1616087"/>
            <a:ext cx="702605" cy="1363472"/>
          </a:xfrm>
          <a:prstGeom prst="rect">
            <a:avLst/>
          </a:prstGeom>
        </p:spPr>
      </p:pic>
      <p:sp>
        <p:nvSpPr>
          <p:cNvPr id="26" name="Right Arrow 25">
            <a:extLst>
              <a:ext uri="{FF2B5EF4-FFF2-40B4-BE49-F238E27FC236}">
                <a16:creationId xmlns:a16="http://schemas.microsoft.com/office/drawing/2014/main" id="{CD565FCE-B852-1482-535E-3D3967D7AB52}"/>
              </a:ext>
            </a:extLst>
          </p:cNvPr>
          <p:cNvSpPr/>
          <p:nvPr/>
        </p:nvSpPr>
        <p:spPr>
          <a:xfrm>
            <a:off x="6461726" y="2027798"/>
            <a:ext cx="38243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FD70241-1FEC-1418-535A-F0BEEFDBD3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7503" y="1869135"/>
            <a:ext cx="1400892" cy="770491"/>
          </a:xfrm>
          <a:prstGeom prst="rect">
            <a:avLst/>
          </a:prstGeom>
        </p:spPr>
      </p:pic>
      <p:sp>
        <p:nvSpPr>
          <p:cNvPr id="33" name="Right Arrow 32">
            <a:extLst>
              <a:ext uri="{FF2B5EF4-FFF2-40B4-BE49-F238E27FC236}">
                <a16:creationId xmlns:a16="http://schemas.microsoft.com/office/drawing/2014/main" id="{7D7C5BE1-DCFA-9861-E5C5-0F9C8E7DC5A8}"/>
              </a:ext>
            </a:extLst>
          </p:cNvPr>
          <p:cNvSpPr/>
          <p:nvPr/>
        </p:nvSpPr>
        <p:spPr>
          <a:xfrm>
            <a:off x="8296102" y="2005727"/>
            <a:ext cx="38243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95A70FF-DD61-0298-A440-1B77B5C6A3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9004" y="5934064"/>
            <a:ext cx="1108142" cy="62022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CF401A6-176C-E079-730B-B1D3C48443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161" y="5726922"/>
            <a:ext cx="675040" cy="9233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4EE8C1-6B3C-B49D-37D7-8E3D0E1B2763}"/>
              </a:ext>
            </a:extLst>
          </p:cNvPr>
          <p:cNvSpPr txBox="1"/>
          <p:nvPr/>
        </p:nvSpPr>
        <p:spPr>
          <a:xfrm>
            <a:off x="862951" y="5961104"/>
            <a:ext cx="23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E1BB4F-3E30-DDD2-6AC0-CD1094F69469}"/>
              </a:ext>
            </a:extLst>
          </p:cNvPr>
          <p:cNvSpPr txBox="1"/>
          <p:nvPr/>
        </p:nvSpPr>
        <p:spPr>
          <a:xfrm>
            <a:off x="2134258" y="5961104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082DFB4-DF5A-892E-2F7C-8139D49E1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93" y="2979559"/>
            <a:ext cx="999797" cy="12497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53A913-DE9F-67DC-01F7-9DB90B9173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48886" y="1242550"/>
            <a:ext cx="1108142" cy="62022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146F5CE-2B02-B811-26FA-957896E51F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77497" y="1830134"/>
            <a:ext cx="675040" cy="92333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56F2556-C80E-8158-AD7C-00572F6BCBF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5636" y="2143594"/>
            <a:ext cx="471183" cy="644492"/>
          </a:xfrm>
          <a:prstGeom prst="rect">
            <a:avLst/>
          </a:prstGeom>
        </p:spPr>
      </p:pic>
      <p:sp>
        <p:nvSpPr>
          <p:cNvPr id="43" name="Right Arrow 42">
            <a:extLst>
              <a:ext uri="{FF2B5EF4-FFF2-40B4-BE49-F238E27FC236}">
                <a16:creationId xmlns:a16="http://schemas.microsoft.com/office/drawing/2014/main" id="{F636A6A0-BF22-6294-B9D0-A0197A11A026}"/>
              </a:ext>
            </a:extLst>
          </p:cNvPr>
          <p:cNvSpPr/>
          <p:nvPr/>
        </p:nvSpPr>
        <p:spPr>
          <a:xfrm rot="5400000">
            <a:off x="11257399" y="4222579"/>
            <a:ext cx="38243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0A9E8D0C-A1BF-696A-96E3-744EC0C45E6C}"/>
              </a:ext>
            </a:extLst>
          </p:cNvPr>
          <p:cNvSpPr/>
          <p:nvPr/>
        </p:nvSpPr>
        <p:spPr>
          <a:xfrm flipH="1">
            <a:off x="10142723" y="5845000"/>
            <a:ext cx="36742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72C480F-6EA8-7632-55F9-86DCBBFC2E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526362" y="5427350"/>
            <a:ext cx="695904" cy="13634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AA82448-4551-A2E8-8A78-E5E45E1C0D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9725" y="5459274"/>
            <a:ext cx="856830" cy="117198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C5AD0FB-BB3A-E621-5FB5-60CB8F33BC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37720" y="4709437"/>
            <a:ext cx="1108142" cy="620229"/>
          </a:xfrm>
          <a:prstGeom prst="rect">
            <a:avLst/>
          </a:prstGeom>
        </p:spPr>
      </p:pic>
      <p:sp>
        <p:nvSpPr>
          <p:cNvPr id="51" name="Right Arrow 50">
            <a:extLst>
              <a:ext uri="{FF2B5EF4-FFF2-40B4-BE49-F238E27FC236}">
                <a16:creationId xmlns:a16="http://schemas.microsoft.com/office/drawing/2014/main" id="{29F9B733-76D6-8D34-97BB-0FF44E6D122B}"/>
              </a:ext>
            </a:extLst>
          </p:cNvPr>
          <p:cNvSpPr/>
          <p:nvPr/>
        </p:nvSpPr>
        <p:spPr>
          <a:xfrm flipH="1">
            <a:off x="10165669" y="4765545"/>
            <a:ext cx="36742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171DDAB-DDFB-40FF-EAD8-7923ADFC7A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824" y="4550285"/>
            <a:ext cx="1400892" cy="77049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8A0A034-E55A-466B-7E94-ABADAF9A90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8824" y="5751732"/>
            <a:ext cx="1400892" cy="770491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A72C803-FC15-AEEC-B010-F91F89315503}"/>
              </a:ext>
            </a:extLst>
          </p:cNvPr>
          <p:cNvSpPr txBox="1"/>
          <p:nvPr/>
        </p:nvSpPr>
        <p:spPr>
          <a:xfrm>
            <a:off x="6566800" y="5427350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C619EE-7FC0-6A43-96B2-6B8B0B782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62" y="5049370"/>
            <a:ext cx="796718" cy="995897"/>
          </a:xfrm>
          <a:prstGeom prst="rect">
            <a:avLst/>
          </a:prstGeom>
        </p:spPr>
      </p:pic>
      <p:sp>
        <p:nvSpPr>
          <p:cNvPr id="57" name="Right Arrow 56">
            <a:extLst>
              <a:ext uri="{FF2B5EF4-FFF2-40B4-BE49-F238E27FC236}">
                <a16:creationId xmlns:a16="http://schemas.microsoft.com/office/drawing/2014/main" id="{3E08C77D-EAB6-9ED2-397C-CA44AA66625D}"/>
              </a:ext>
            </a:extLst>
          </p:cNvPr>
          <p:cNvSpPr/>
          <p:nvPr/>
        </p:nvSpPr>
        <p:spPr>
          <a:xfrm flipH="1">
            <a:off x="7477102" y="5895808"/>
            <a:ext cx="36742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31270A14-CD8C-EF4A-18F1-D85A1A2F38DB}"/>
              </a:ext>
            </a:extLst>
          </p:cNvPr>
          <p:cNvSpPr/>
          <p:nvPr/>
        </p:nvSpPr>
        <p:spPr>
          <a:xfrm flipH="1">
            <a:off x="7477102" y="4681941"/>
            <a:ext cx="367420" cy="3958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12390C8-EFFB-449D-7E3C-EC586112EC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7605" y="5936460"/>
            <a:ext cx="469569" cy="3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726</Words>
  <Application>Microsoft Macintosh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Annai MN</vt:lpstr>
      <vt:lpstr>Arial</vt:lpstr>
      <vt:lpstr>Helvetica</vt:lpstr>
      <vt:lpstr>Roboto</vt:lpstr>
      <vt:lpstr>CryptoCraft 테마</vt:lpstr>
      <vt:lpstr>제목 테마</vt:lpstr>
      <vt:lpstr>전자서명(Digital Signature)</vt:lpstr>
      <vt:lpstr>PowerPoint Presentation</vt:lpstr>
      <vt:lpstr>전자서명이란</vt:lpstr>
      <vt:lpstr>RSA키 생성</vt:lpstr>
      <vt:lpstr>RSA키 생성 예시</vt:lpstr>
      <vt:lpstr>RSA키 암・복호화</vt:lpstr>
      <vt:lpstr>전자서명의 생성과 검증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64</cp:revision>
  <dcterms:created xsi:type="dcterms:W3CDTF">2019-03-05T04:29:07Z</dcterms:created>
  <dcterms:modified xsi:type="dcterms:W3CDTF">2023-02-19T14:03:08Z</dcterms:modified>
</cp:coreProperties>
</file>