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420" r:id="rId2"/>
    <p:sldId id="275" r:id="rId3"/>
    <p:sldId id="433" r:id="rId4"/>
    <p:sldId id="431" r:id="rId5"/>
    <p:sldId id="438" r:id="rId6"/>
    <p:sldId id="439" r:id="rId7"/>
    <p:sldId id="437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0000"/>
    <a:srgbClr val="ACA1D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6520"/>
  </p:normalViewPr>
  <p:slideViewPr>
    <p:cSldViewPr snapToGrid="0">
      <p:cViewPr varScale="1">
        <p:scale>
          <a:sx n="123" d="100"/>
          <a:sy n="123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5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6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4W_2eVx5RY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youtu.be/adFDIwLUbu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5795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4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</a:t>
            </a:r>
            <a:r>
              <a:rPr kumimoji="1" lang="en-US" altLang="ko-KR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알려진 </a:t>
            </a:r>
            <a:r>
              <a:rPr kumimoji="1" lang="ko-KR" altLang="en-US" sz="44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r>
              <a:rPr kumimoji="1" lang="en-US" altLang="ko-KR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501455"/>
            <a:ext cx="12192001" cy="1655762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</a:t>
            </a:r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sz="3200" b="1" dirty="0">
              <a:latin typeface="Apple SD Gothic Neo" panose="02000300000000000000" pitchFamily="2" charset="-127"/>
              <a:ea typeface="Apple SD Gothic Neo" panose="02000300000000000000" pitchFamily="2" charset="-127"/>
              <a:hlinkClick r:id="rId3"/>
            </a:endParaRPr>
          </a:p>
          <a:p>
            <a:r>
              <a:rPr kumimoji="1" lang="en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4"/>
              </a:rPr>
              <a:t>https://youtu.be/</a:t>
            </a:r>
            <a:r>
              <a:rPr kumimoji="1" lang="en" altLang="ko-KR" sz="3200">
                <a:latin typeface="Apple SD Gothic Neo" panose="02000300000000000000" pitchFamily="2" charset="-127"/>
                <a:ea typeface="Apple SD Gothic Neo" panose="02000300000000000000" pitchFamily="2" charset="-127"/>
                <a:hlinkClick r:id="rId4"/>
              </a:rPr>
              <a:t>adFDIwLUbuw</a:t>
            </a:r>
            <a:endParaRPr kumimoji="1" lang="en" altLang="ko-KR" sz="32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30AE6-5F9A-F0E1-1863-023BEE545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713" y="5558144"/>
            <a:ext cx="417411" cy="9757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" y="4414164"/>
            <a:ext cx="1331097" cy="1754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7E6158-E3BA-EBA8-0247-43C75CD09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77" y="4392260"/>
            <a:ext cx="2272011" cy="21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GoogLeNet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개선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 평가 및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암호 분석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(CNN,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MLP)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AE1857-6C64-F806-2803-B7E8BF812066}"/>
              </a:ext>
            </a:extLst>
          </p:cNvPr>
          <p:cNvSpPr/>
          <p:nvPr/>
        </p:nvSpPr>
        <p:spPr>
          <a:xfrm>
            <a:off x="3588153" y="3840954"/>
            <a:ext cx="7743463" cy="192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GoogLeNet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GoogLeNet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논문에서 제안한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1x1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컨볼루션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(kernel = 1)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개선 모델에 적용함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입력데이터의 너비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채널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필터의 너비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채널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1x1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컨볼루션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네트워크에 비선형성을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더해줌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채널 수 조절 가능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연산량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AA554C8-28CC-1A96-4A12-14C40EEF5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42" y="5042733"/>
            <a:ext cx="3098800" cy="8001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40852E-FED6-DF92-109F-BFAA49794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5" y="5042733"/>
            <a:ext cx="3086100" cy="800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EABF37-50B3-E198-7B91-96D2939E00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1"/>
          <a:stretch/>
        </p:blipFill>
        <p:spPr>
          <a:xfrm>
            <a:off x="3697553" y="2111863"/>
            <a:ext cx="4328809" cy="25634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8D9D5A-940E-FA35-0D8A-D80966A025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25"/>
          <a:stretch/>
        </p:blipFill>
        <p:spPr>
          <a:xfrm>
            <a:off x="7695055" y="2111863"/>
            <a:ext cx="4085025" cy="3184323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4EF48AC-8A65-C1F2-205D-4FE8A854B435}"/>
              </a:ext>
            </a:extLst>
          </p:cNvPr>
          <p:cNvSpPr/>
          <p:nvPr/>
        </p:nvSpPr>
        <p:spPr>
          <a:xfrm>
            <a:off x="410404" y="5042733"/>
            <a:ext cx="6429037" cy="48940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FB80B-818E-5736-4A76-3011770869A1}"/>
              </a:ext>
            </a:extLst>
          </p:cNvPr>
          <p:cNvSpPr txBox="1"/>
          <p:nvPr/>
        </p:nvSpPr>
        <p:spPr>
          <a:xfrm>
            <a:off x="1332131" y="589960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Kernel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3CD91-CFB7-D830-7585-6990B1FF7977}"/>
              </a:ext>
            </a:extLst>
          </p:cNvPr>
          <p:cNvSpPr txBox="1"/>
          <p:nvPr/>
        </p:nvSpPr>
        <p:spPr>
          <a:xfrm>
            <a:off x="4668718" y="589960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Kernel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개선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개선사항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모델은 그대로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추가된 모델도 구조는 이전과 동일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Batch size 32 -&gt; 128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변경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Conv1D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최적의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Kernel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탐색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변경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Conv2D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Kernel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수가 적은 경우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8CAEB-50A2-82E8-8EE1-885E392CC08C}"/>
              </a:ext>
            </a:extLst>
          </p:cNvPr>
          <p:cNvGrpSpPr/>
          <p:nvPr/>
        </p:nvGrpSpPr>
        <p:grpSpPr>
          <a:xfrm>
            <a:off x="6096000" y="1498600"/>
            <a:ext cx="5994400" cy="4546600"/>
            <a:chOff x="411162" y="2131637"/>
            <a:chExt cx="5483363" cy="42624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6F35D44-8268-02ED-4668-84AC8A700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162" y="2131637"/>
              <a:ext cx="5483363" cy="4262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EBAFF-F89F-7F4F-20F1-7A1A387F9168}"/>
                </a:ext>
              </a:extLst>
            </p:cNvPr>
            <p:cNvSpPr txBox="1"/>
            <p:nvPr/>
          </p:nvSpPr>
          <p:spPr>
            <a:xfrm>
              <a:off x="2207508" y="5748171"/>
              <a:ext cx="1682893" cy="36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Skip connection</a:t>
              </a:r>
              <a:endParaRPr kumimoji="1" lang="ko-Kore-KR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개선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CNN1D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CNN2D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Conv1D (128, kernel, padding=‘same’)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Conv2D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(128, kernel, padding=‘same’)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바꾸면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2D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데이터 차원 변경 필요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4D9779-127C-AE68-8BA3-21416F358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04"/>
          <a:stretch/>
        </p:blipFill>
        <p:spPr>
          <a:xfrm>
            <a:off x="1256375" y="3014895"/>
            <a:ext cx="4265693" cy="276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FF79B1-B828-61FA-7408-240560D49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05"/>
          <a:stretch/>
        </p:blipFill>
        <p:spPr>
          <a:xfrm>
            <a:off x="5773894" y="2879553"/>
            <a:ext cx="4263744" cy="30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성능 평가 및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모델의 정확도가 평균적으로 높음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공간을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8-9bit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설정했을 때는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CNN1D(k=11)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CNN2D(k=3)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좋은 성능을 보임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3B84BD-F6A5-4FE6-321D-4CA02DCC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488"/>
              </p:ext>
            </p:extLst>
          </p:nvPr>
        </p:nvGraphicFramePr>
        <p:xfrm>
          <a:off x="1421895" y="2595292"/>
          <a:ext cx="9348209" cy="2172240"/>
        </p:xfrm>
        <a:graphic>
          <a:graphicData uri="http://schemas.openxmlformats.org/drawingml/2006/table">
            <a:tbl>
              <a:tblPr/>
              <a:tblGrid>
                <a:gridCol w="492011">
                  <a:extLst>
                    <a:ext uri="{9D8B030D-6E8A-4147-A177-3AD203B41FA5}">
                      <a16:colId xmlns:a16="http://schemas.microsoft.com/office/drawing/2014/main" val="2582879363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510270876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14708555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136276124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6357384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878868917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092458549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09152430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064405020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18049123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625934632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393847018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467112063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4284065245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863724775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062647477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3898319194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3163127460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6335209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Model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Key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1st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2nd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3rd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7th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8th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9th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10th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11th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12th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13th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AVG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0995"/>
                  </a:ext>
                </a:extLst>
              </a:tr>
              <a:tr h="240030">
                <a:tc rowSpan="2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1D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(k=11)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2033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pPr algn="ctr"/>
                      <a:endParaRPr lang="en" sz="1100" dirty="0">
                        <a:effectLst/>
                        <a:latin typeface="Helvetica" pitchFamily="2" charset="0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95049"/>
                  </a:ext>
                </a:extLst>
              </a:tr>
              <a:tr h="240030">
                <a:tc rowSpan="2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CNN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2D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(k=3)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43470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823372"/>
                  </a:ext>
                </a:extLst>
              </a:tr>
              <a:tr h="240030">
                <a:tc rowSpan="2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CNN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2D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(k=1)</a:t>
                      </a:r>
                      <a:endParaRPr lang="en-US" sz="105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21305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54585"/>
                  </a:ext>
                </a:extLst>
              </a:tr>
              <a:tr h="240030">
                <a:tc rowSpan="2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MLP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88118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4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2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성능 평가 및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1D(kernel=1)</a:t>
            </a:r>
            <a:r>
              <a:rPr kumimoji="1"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사용했을 때 전체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16bit key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12bit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 공격 성공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커널 최적화를 수행한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CNN 1D, 2D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모델에 대해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16bit key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중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14bit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까지 공격 성공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9,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10,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11bit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취약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13bit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안전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9,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10,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11bit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도 취약한 편이지만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7bit</a:t>
            </a:r>
            <a:r>
              <a:rPr kumimoji="1" lang="ko-KR" altLang="en-US" sz="16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 가장</a:t>
            </a:r>
            <a:r>
              <a:rPr kumimoji="1" lang="en-US" altLang="ko-KR" sz="16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취약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(14bit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까지 공격에 성공하면서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7bit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공격확률에 대한 데이터가 많이 생김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en-US" altLang="ko-KR" sz="16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5bit</a:t>
            </a:r>
            <a:r>
              <a:rPr kumimoji="1" lang="ko-KR" altLang="en-US" sz="16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 가장 안전</a:t>
            </a:r>
            <a:r>
              <a:rPr kumimoji="1" lang="en-US" altLang="ko-KR" sz="16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이전에는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MLP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경우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5bit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공격확률을 확인할 수 없었음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3B84BD-F6A5-4FE6-321D-4CA02DCC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42159"/>
              </p:ext>
            </p:extLst>
          </p:nvPr>
        </p:nvGraphicFramePr>
        <p:xfrm>
          <a:off x="1421895" y="2917141"/>
          <a:ext cx="9348209" cy="3924000"/>
        </p:xfrm>
        <a:graphic>
          <a:graphicData uri="http://schemas.openxmlformats.org/drawingml/2006/table">
            <a:tbl>
              <a:tblPr/>
              <a:tblGrid>
                <a:gridCol w="492011">
                  <a:extLst>
                    <a:ext uri="{9D8B030D-6E8A-4147-A177-3AD203B41FA5}">
                      <a16:colId xmlns:a16="http://schemas.microsoft.com/office/drawing/2014/main" val="2582879363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510270876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14708555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136276124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6357384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878868917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092458549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09152430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064405020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18049123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625934632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393847018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467112063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4284065245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863724775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2062647477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3898319194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3163127460"/>
                    </a:ext>
                  </a:extLst>
                </a:gridCol>
                <a:gridCol w="492011">
                  <a:extLst>
                    <a:ext uri="{9D8B030D-6E8A-4147-A177-3AD203B41FA5}">
                      <a16:colId xmlns:a16="http://schemas.microsoft.com/office/drawing/2014/main" val="16335209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Model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Key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1st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2nd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3rd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7th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8th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9th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10th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11th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12th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13th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AVG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0995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1D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(k=11)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03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" sz="1100" dirty="0">
                        <a:effectLst/>
                        <a:latin typeface="Helvetica" pitchFamily="2" charset="0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38357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" sz="1100" dirty="0">
                        <a:effectLst/>
                        <a:latin typeface="Helvetica" pitchFamily="2" charset="0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12-bit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1152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" sz="1100" dirty="0">
                        <a:effectLst/>
                        <a:latin typeface="Helvetica" pitchFamily="2" charset="0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13-bit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640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" sz="1100" dirty="0">
                        <a:effectLst/>
                        <a:latin typeface="Helvetica" pitchFamily="2" charset="0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14-bit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95049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CNN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2D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(k=3)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4347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2108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18155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823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14-bit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823372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CNN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2D</a:t>
                      </a:r>
                    </a:p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(k=1)</a:t>
                      </a:r>
                      <a:endParaRPr lang="en-US" sz="1050" dirty="0"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213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0.58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0.69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4838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0.64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8566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065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14-bit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</a:t>
                      </a:r>
                    </a:p>
                  </a:txBody>
                  <a:tcPr marL="9525" marR="9525" marT="9525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54585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MLP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8811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0.67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40911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3A36FC7-6BE9-7538-17DB-626A55A598DB}"/>
              </a:ext>
            </a:extLst>
          </p:cNvPr>
          <p:cNvSpPr/>
          <p:nvPr/>
        </p:nvSpPr>
        <p:spPr>
          <a:xfrm rot="5400000">
            <a:off x="2641091" y="4627301"/>
            <a:ext cx="3938276" cy="48940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1265DD7-E85B-93D1-8490-5D477B590D4E}"/>
              </a:ext>
            </a:extLst>
          </p:cNvPr>
          <p:cNvSpPr/>
          <p:nvPr/>
        </p:nvSpPr>
        <p:spPr>
          <a:xfrm rot="5400000">
            <a:off x="3642095" y="4634439"/>
            <a:ext cx="3938276" cy="48940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002060"/>
                </a:solidFill>
              </a:rPr>
              <a:t>감사합니다</a:t>
            </a:r>
            <a:r>
              <a:rPr kumimoji="1" lang="en-US" altLang="ko-KR" sz="3600" b="1" dirty="0">
                <a:solidFill>
                  <a:srgbClr val="002060"/>
                </a:solidFill>
              </a:rPr>
              <a:t>.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200" y="2574806"/>
            <a:ext cx="4635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29460</TotalTime>
  <Words>857</Words>
  <Application>Microsoft Macintosh PowerPoint</Application>
  <PresentationFormat>와이드스크린</PresentationFormat>
  <Paragraphs>556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나눔스퀘어_ac</vt:lpstr>
      <vt:lpstr>Apple SD Gothic Neo</vt:lpstr>
      <vt:lpstr>맑은 고딕</vt:lpstr>
      <vt:lpstr>NanumGothic</vt:lpstr>
      <vt:lpstr>Arial</vt:lpstr>
      <vt:lpstr>Courier New</vt:lpstr>
      <vt:lpstr>Helvetica</vt:lpstr>
      <vt:lpstr>Times New Roman</vt:lpstr>
      <vt:lpstr>Wingdings</vt:lpstr>
      <vt:lpstr>제목 테마</vt:lpstr>
      <vt:lpstr>딥러닝을 통한 S-PRESENT 알려진 평문 공격 개선</vt:lpstr>
      <vt:lpstr>PowerPoint 프레젠테이션</vt:lpstr>
      <vt:lpstr>01. GoogLeNet</vt:lpstr>
      <vt:lpstr>02. 모델 개선</vt:lpstr>
      <vt:lpstr>02. 모델 개선</vt:lpstr>
      <vt:lpstr>03. 성능 평가 및 분석</vt:lpstr>
      <vt:lpstr>03. 성능 평가 및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임세진</cp:lastModifiedBy>
  <cp:revision>568</cp:revision>
  <dcterms:created xsi:type="dcterms:W3CDTF">2019-03-05T04:29:07Z</dcterms:created>
  <dcterms:modified xsi:type="dcterms:W3CDTF">2022-10-13T08:13:17Z</dcterms:modified>
</cp:coreProperties>
</file>