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21"/>
  </p:notesMasterIdLst>
  <p:handoutMasterIdLst>
    <p:handoutMasterId r:id="rId22"/>
  </p:handoutMasterIdLst>
  <p:sldIdLst>
    <p:sldId id="281" r:id="rId2"/>
    <p:sldId id="313" r:id="rId3"/>
    <p:sldId id="318" r:id="rId4"/>
    <p:sldId id="319" r:id="rId5"/>
    <p:sldId id="314" r:id="rId6"/>
    <p:sldId id="320" r:id="rId7"/>
    <p:sldId id="330" r:id="rId8"/>
    <p:sldId id="321" r:id="rId9"/>
    <p:sldId id="315" r:id="rId10"/>
    <p:sldId id="322" r:id="rId11"/>
    <p:sldId id="323" r:id="rId12"/>
    <p:sldId id="324" r:id="rId13"/>
    <p:sldId id="325" r:id="rId14"/>
    <p:sldId id="331" r:id="rId15"/>
    <p:sldId id="326" r:id="rId16"/>
    <p:sldId id="332" r:id="rId17"/>
    <p:sldId id="329" r:id="rId18"/>
    <p:sldId id="307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2FF"/>
    <a:srgbClr val="9999D9"/>
    <a:srgbClr val="FFC7FF"/>
    <a:srgbClr val="B4B4FF"/>
    <a:srgbClr val="2E75B6"/>
    <a:srgbClr val="9090CC"/>
    <a:srgbClr val="CC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93" autoAdjust="0"/>
    <p:restoredTop sz="87978" autoAdjust="0"/>
  </p:normalViewPr>
  <p:slideViewPr>
    <p:cSldViewPr snapToGrid="0">
      <p:cViewPr varScale="1">
        <p:scale>
          <a:sx n="100" d="100"/>
          <a:sy n="100" d="100"/>
        </p:scale>
        <p:origin x="1164" y="84"/>
      </p:cViewPr>
      <p:guideLst>
        <p:guide orient="horz" pos="2183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0517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97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098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629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782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799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552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092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9119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6346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80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x, y, z</a:t>
            </a:r>
            <a:r>
              <a:rPr lang="ko-KR" altLang="en-US" dirty="0"/>
              <a:t>는 제곱하면 모두 </a:t>
            </a:r>
            <a:r>
              <a:rPr lang="en-US" altLang="ko-KR" dirty="0"/>
              <a:t>I</a:t>
            </a:r>
            <a:r>
              <a:rPr lang="ko-KR" altLang="en-US" dirty="0"/>
              <a:t> 행렬</a:t>
            </a:r>
            <a:r>
              <a:rPr lang="en-US" altLang="ko-KR" dirty="0"/>
              <a:t>(</a:t>
            </a:r>
            <a:r>
              <a:rPr lang="ko-KR" altLang="en-US" dirty="0" err="1"/>
              <a:t>항등행렬</a:t>
            </a:r>
            <a:r>
              <a:rPr lang="en-US" altLang="ko-KR" dirty="0"/>
              <a:t>)</a:t>
            </a:r>
            <a:r>
              <a:rPr lang="ko-KR" altLang="en-US" dirty="0"/>
              <a:t>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829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+</a:t>
                </a:r>
                <a:r>
                  <a:rPr lang="ko-KR" altLang="en-US" dirty="0"/>
                  <a:t>에는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게이트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에는 </a:t>
                </a:r>
                <a:r>
                  <a:rPr lang="en-US" altLang="ko-KR" dirty="0"/>
                  <a:t>T</a:t>
                </a:r>
                <a14:m>
                  <m:oMath xmlns:m="http://schemas.openxmlformats.org/officeDocument/2006/math">
                    <m:r>
                      <a:rPr lang="en-US" altLang="ko-KR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†</m:t>
                    </m:r>
                  </m:oMath>
                </a14:m>
                <a:r>
                  <a:rPr lang="ko-KR" altLang="en-US" dirty="0"/>
                  <a:t>게이트 적용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+</a:t>
                </a:r>
                <a:r>
                  <a:rPr lang="ko-KR" altLang="en-US" dirty="0"/>
                  <a:t>에는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게이트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에는 </a:t>
                </a:r>
                <a:r>
                  <a:rPr lang="en-US" altLang="ko-KR" dirty="0"/>
                  <a:t>T</a:t>
                </a:r>
                <a:r>
                  <a:rPr lang="en-US" altLang="ko-KR" i="0" baseline="300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†</a:t>
                </a:r>
                <a:r>
                  <a:rPr lang="ko-KR" altLang="en-US" dirty="0"/>
                  <a:t>게이트 적용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9650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+</a:t>
                </a:r>
                <a:r>
                  <a:rPr lang="ko-KR" altLang="en-US" dirty="0"/>
                  <a:t>에는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게이트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에는 </a:t>
                </a:r>
                <a:r>
                  <a:rPr lang="en-US" altLang="ko-KR" dirty="0"/>
                  <a:t>T</a:t>
                </a:r>
                <a14:m>
                  <m:oMath xmlns:m="http://schemas.openxmlformats.org/officeDocument/2006/math">
                    <m:r>
                      <a:rPr lang="en-US" altLang="ko-KR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†</m:t>
                    </m:r>
                  </m:oMath>
                </a14:m>
                <a:r>
                  <a:rPr lang="ko-KR" altLang="en-US" dirty="0"/>
                  <a:t>게이트 적용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+</a:t>
                </a:r>
                <a:r>
                  <a:rPr lang="ko-KR" altLang="en-US" dirty="0"/>
                  <a:t>에는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게이트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-</a:t>
                </a:r>
                <a:r>
                  <a:rPr lang="ko-KR" altLang="en-US" dirty="0"/>
                  <a:t>에는 </a:t>
                </a:r>
                <a:r>
                  <a:rPr lang="en-US" altLang="ko-KR" dirty="0"/>
                  <a:t>T</a:t>
                </a:r>
                <a:r>
                  <a:rPr lang="en-US" altLang="ko-KR" i="0" baseline="300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†</a:t>
                </a:r>
                <a:r>
                  <a:rPr lang="ko-KR" altLang="en-US" dirty="0"/>
                  <a:t>게이트 적용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577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49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다중 제어 게이트에 대한 응용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ko-KR" sz="1200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†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–gate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는</a:t>
                </a:r>
                <a:r>
                  <a:rPr lang="en-US" altLang="ko-KR" sz="12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qubit</a:t>
                </a:r>
                <a:r>
                  <a:rPr lang="ko-KR" altLang="en-US" sz="12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의 위상을 </a:t>
                </a:r>
                <a:r>
                  <a:rPr lang="en-US" altLang="ko-KR" sz="12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-90</a:t>
                </a:r>
                <a:r>
                  <a:rPr lang="ko-KR" altLang="en-US" sz="12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도</a:t>
                </a:r>
                <a:r>
                  <a:rPr lang="en-US" altLang="ko-KR" sz="12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SeoulNamsan L" panose="02020403020101020101" pitchFamily="18" charset="-127"/>
                      </a:rPr>
                      <m:t>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ko-KR" sz="12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)</a:t>
                </a:r>
                <a:r>
                  <a:rPr lang="ko-KR" altLang="en-US" sz="12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회전시켜주는 위상 게이트</a:t>
                </a:r>
                <a:r>
                  <a:rPr lang="en-US" altLang="ko-KR" sz="12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.</a:t>
                </a:r>
                <a:endParaRPr lang="en-US" altLang="ko-KR" sz="1200" dirty="0">
                  <a:solidFill>
                    <a:schemeClr val="tx1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endParaRP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다중 제어 게이트에 대한 응용</a:t>
                </a:r>
                <a:endParaRPr lang="en-US" altLang="ko-KR" dirty="0"/>
              </a:p>
              <a:p>
                <a:endParaRPr lang="en-US" altLang="ko-KR" dirty="0"/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S</a:t>
                </a:r>
                <a:r>
                  <a:rPr lang="en-US" altLang="ko-KR" sz="1200" i="0" baseline="300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†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–gate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는</a:t>
                </a:r>
                <a:r>
                  <a:rPr lang="en-US" altLang="ko-KR" sz="12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qubit</a:t>
                </a:r>
                <a:r>
                  <a:rPr lang="ko-KR" altLang="en-US" sz="12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의 위상을 </a:t>
                </a:r>
                <a:r>
                  <a:rPr lang="en-US" altLang="ko-KR" sz="12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-90</a:t>
                </a:r>
                <a:r>
                  <a:rPr lang="ko-KR" altLang="en-US" sz="12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도</a:t>
                </a:r>
                <a:r>
                  <a:rPr lang="en-US" altLang="ko-KR" sz="12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(</a:t>
                </a:r>
                <a:r>
                  <a:rPr lang="en-US" altLang="ko-KR" sz="1200" b="0" i="0">
                    <a:latin typeface="Cambria Math" panose="02040503050406030204" pitchFamily="18" charset="0"/>
                    <a:ea typeface="SeoulNamsan L" panose="02020403020101020101" pitchFamily="18" charset="-127"/>
                  </a:rPr>
                  <a:t>−</a:t>
                </a:r>
                <a:r>
                  <a:rPr lang="en-US" altLang="ko-KR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𝜋/2</a:t>
                </a:r>
                <a:r>
                  <a:rPr lang="en-US" altLang="ko-KR" sz="12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)</a:t>
                </a:r>
                <a:r>
                  <a:rPr lang="ko-KR" altLang="en-US" sz="12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회전시켜주는 위상 게이트</a:t>
                </a:r>
                <a:r>
                  <a:rPr lang="en-US" altLang="ko-KR" sz="12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.</a:t>
                </a:r>
                <a:endParaRPr lang="en-US" altLang="ko-KR" sz="1200" dirty="0">
                  <a:solidFill>
                    <a:schemeClr val="tx1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endParaRP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58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3869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274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36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7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36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5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041400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논문 리뷰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</a:t>
            </a:r>
            <a:endParaRPr lang="en-US" altLang="ko-KR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링크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https://youtu.be/eIlmnduDeAY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C5EA3-49DD-F021-8F40-72162B5A78D5}"/>
              </a:ext>
            </a:extLst>
          </p:cNvPr>
          <p:cNvSpPr txBox="1"/>
          <p:nvPr/>
        </p:nvSpPr>
        <p:spPr>
          <a:xfrm>
            <a:off x="0" y="293630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EB" panose="02020503020101020101" pitchFamily="18" charset="-127"/>
                <a:ea typeface="서울남산체 EB" panose="02020503020101020101" pitchFamily="18" charset="-127"/>
                <a:cs typeface="함초롬돋움" panose="020B0604000101010101" pitchFamily="50" charset="-127"/>
              </a:rPr>
              <a:t>Quantum circuits of T-depth one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10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3-1. doubly-controlled </a:t>
                </a:r>
                <a14:m>
                  <m:oMath xmlns:m="http://schemas.openxmlformats.org/officeDocument/2006/math">
                    <m:r>
                      <a:rPr lang="en-US" altLang="ko-KR" sz="3200" b="0" i="0" dirty="0" smtClean="0">
                        <a:latin typeface="Cambria Math" panose="02040503050406030204" pitchFamily="18" charset="0"/>
                        <a:ea typeface="서울남산체 B" panose="02020503020101020101" pitchFamily="18" charset="-127"/>
                      </a:rPr>
                      <m:t>(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서울남산체 B" panose="02020503020101020101" pitchFamily="18" charset="-127"/>
                      </a:rPr>
                      <m:t>−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서울남산체 B" panose="02020503020101020101" pitchFamily="18" charset="-127"/>
                      </a:rPr>
                      <m:t>𝑖𝑍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서울남산체 B" panose="02020503020101020101" pitchFamily="18" charset="-127"/>
                      </a:rPr>
                      <m:t>)</m:t>
                    </m:r>
                  </m:oMath>
                </a14:m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-gate (1)</a:t>
                </a:r>
                <a:endParaRPr lang="ko-KR" altLang="en-US" sz="3200" dirty="0">
                  <a:latin typeface="서울남산체 B" panose="02020503020101020101" pitchFamily="18" charset="-127"/>
                  <a:ea typeface="서울남산체 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39" t="-1639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1831F2C-AB40-8DB6-09C9-0FDAF6B9CDA4}"/>
              </a:ext>
            </a:extLst>
          </p:cNvPr>
          <p:cNvSpPr txBox="1"/>
          <p:nvPr/>
        </p:nvSpPr>
        <p:spPr>
          <a:xfrm>
            <a:off x="1767349" y="4141230"/>
            <a:ext cx="3109450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T-count: 4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T-depth: 1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the number of gates: 12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the number of ancillas: 1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total depth: 5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6CF9622-7952-E486-A817-C0DB010CAC04}"/>
              </a:ext>
            </a:extLst>
          </p:cNvPr>
          <p:cNvGrpSpPr/>
          <p:nvPr/>
        </p:nvGrpSpPr>
        <p:grpSpPr>
          <a:xfrm>
            <a:off x="1889525" y="1569315"/>
            <a:ext cx="7772400" cy="2294909"/>
            <a:chOff x="1898578" y="1720758"/>
            <a:chExt cx="7772400" cy="229490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92B7388-3CC2-68AC-CD9C-74F1FFD18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8578" y="1866080"/>
              <a:ext cx="7772400" cy="2149587"/>
            </a:xfrm>
            <a:prstGeom prst="rect">
              <a:avLst/>
            </a:prstGeom>
          </p:spPr>
        </p:pic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2D4DD986-EEA7-ABCD-5D6D-268496FA0E39}"/>
                </a:ext>
              </a:extLst>
            </p:cNvPr>
            <p:cNvCxnSpPr>
              <a:cxnSpLocks/>
            </p:cNvCxnSpPr>
            <p:nvPr/>
          </p:nvCxnSpPr>
          <p:spPr>
            <a:xfrm>
              <a:off x="5145682" y="1720758"/>
              <a:ext cx="0" cy="18000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3B5967B3-77A2-15ED-301F-08063C616BCD}"/>
                </a:ext>
              </a:extLst>
            </p:cNvPr>
            <p:cNvCxnSpPr>
              <a:cxnSpLocks/>
            </p:cNvCxnSpPr>
            <p:nvPr/>
          </p:nvCxnSpPr>
          <p:spPr>
            <a:xfrm>
              <a:off x="5868353" y="1720758"/>
              <a:ext cx="0" cy="18000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D69996CE-D2E3-8C71-FE06-BAA629B96756}"/>
                </a:ext>
              </a:extLst>
            </p:cNvPr>
            <p:cNvCxnSpPr>
              <a:cxnSpLocks/>
            </p:cNvCxnSpPr>
            <p:nvPr/>
          </p:nvCxnSpPr>
          <p:spPr>
            <a:xfrm>
              <a:off x="7515257" y="1720758"/>
              <a:ext cx="0" cy="18000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B24BA9C6-505C-F13C-858D-FCAD53035BE4}"/>
                </a:ext>
              </a:extLst>
            </p:cNvPr>
            <p:cNvCxnSpPr>
              <a:cxnSpLocks/>
            </p:cNvCxnSpPr>
            <p:nvPr/>
          </p:nvCxnSpPr>
          <p:spPr>
            <a:xfrm>
              <a:off x="8218263" y="1723356"/>
              <a:ext cx="0" cy="18000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76DAEF28-F69C-99BC-EA24-C9A3B8DF2F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675" r="23622"/>
          <a:stretch/>
        </p:blipFill>
        <p:spPr>
          <a:xfrm>
            <a:off x="7846788" y="4064318"/>
            <a:ext cx="2211605" cy="22890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E05609-384A-AD95-8D96-FA38C94CBC5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067"/>
          <a:stretch/>
        </p:blipFill>
        <p:spPr>
          <a:xfrm>
            <a:off x="4831600" y="4207042"/>
            <a:ext cx="28956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8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BFF18CD-B1FF-DE18-C14E-2243017FD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53" y="1675182"/>
            <a:ext cx="7772400" cy="1894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3-2. doubly-controlled </a:t>
                </a:r>
                <a14:m>
                  <m:oMath xmlns:m="http://schemas.openxmlformats.org/officeDocument/2006/math">
                    <m:r>
                      <a:rPr lang="en-US" altLang="ko-KR" sz="3200" b="0" i="0" dirty="0" smtClean="0">
                        <a:latin typeface="Cambria Math" panose="02040503050406030204" pitchFamily="18" charset="0"/>
                        <a:ea typeface="서울남산체 B" panose="02020503020101020101" pitchFamily="18" charset="-127"/>
                      </a:rPr>
                      <m:t>(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서울남산체 B" panose="02020503020101020101" pitchFamily="18" charset="-127"/>
                      </a:rPr>
                      <m:t>−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서울남산체 B" panose="02020503020101020101" pitchFamily="18" charset="-127"/>
                      </a:rPr>
                      <m:t>𝑖𝑍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서울남산체 B" panose="02020503020101020101" pitchFamily="18" charset="-127"/>
                      </a:rPr>
                      <m:t>)</m:t>
                    </m:r>
                  </m:oMath>
                </a14:m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-gate (2)</a:t>
                </a:r>
                <a:endParaRPr lang="ko-KR" altLang="en-US" sz="3200" dirty="0">
                  <a:latin typeface="서울남산체 B" panose="02020503020101020101" pitchFamily="18" charset="-127"/>
                  <a:ea typeface="서울남산체 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339" t="-1639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1831F2C-AB40-8DB6-09C9-0FDAF6B9CDA4}"/>
              </a:ext>
            </a:extLst>
          </p:cNvPr>
          <p:cNvSpPr txBox="1"/>
          <p:nvPr/>
        </p:nvSpPr>
        <p:spPr>
          <a:xfrm>
            <a:off x="1767349" y="4141230"/>
            <a:ext cx="3109450" cy="2135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T-count: 4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T-depth: 2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the number of gates: 9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the number of ancillas: 0</a:t>
            </a: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total depth: 7</a:t>
            </a:r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D4DD986-EEA7-ABCD-5D6D-268496FA0E39}"/>
              </a:ext>
            </a:extLst>
          </p:cNvPr>
          <p:cNvCxnSpPr>
            <a:cxnSpLocks/>
          </p:cNvCxnSpPr>
          <p:nvPr/>
        </p:nvCxnSpPr>
        <p:spPr>
          <a:xfrm>
            <a:off x="5145682" y="1769409"/>
            <a:ext cx="0" cy="1800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3B5967B3-77A2-15ED-301F-08063C616BCD}"/>
              </a:ext>
            </a:extLst>
          </p:cNvPr>
          <p:cNvCxnSpPr>
            <a:cxnSpLocks/>
          </p:cNvCxnSpPr>
          <p:nvPr/>
        </p:nvCxnSpPr>
        <p:spPr>
          <a:xfrm>
            <a:off x="4803978" y="1769409"/>
            <a:ext cx="0" cy="1800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B24BA9C6-505C-F13C-858D-FCAD53035BE4}"/>
              </a:ext>
            </a:extLst>
          </p:cNvPr>
          <p:cNvCxnSpPr>
            <a:cxnSpLocks/>
          </p:cNvCxnSpPr>
          <p:nvPr/>
        </p:nvCxnSpPr>
        <p:spPr>
          <a:xfrm>
            <a:off x="6779988" y="1769409"/>
            <a:ext cx="0" cy="1800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CC235E4D-1828-AF16-9EF3-55ECA481A41D}"/>
              </a:ext>
            </a:extLst>
          </p:cNvPr>
          <p:cNvCxnSpPr>
            <a:cxnSpLocks/>
          </p:cNvCxnSpPr>
          <p:nvPr/>
        </p:nvCxnSpPr>
        <p:spPr>
          <a:xfrm>
            <a:off x="7151463" y="1769409"/>
            <a:ext cx="0" cy="1800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DB64FD02-1503-2AFB-67F6-8AC33AC312DB}"/>
              </a:ext>
            </a:extLst>
          </p:cNvPr>
          <p:cNvCxnSpPr>
            <a:cxnSpLocks/>
          </p:cNvCxnSpPr>
          <p:nvPr/>
        </p:nvCxnSpPr>
        <p:spPr>
          <a:xfrm>
            <a:off x="7522938" y="1769409"/>
            <a:ext cx="0" cy="1800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2799F8F3-61E2-A07B-A498-F272A76A07C7}"/>
              </a:ext>
            </a:extLst>
          </p:cNvPr>
          <p:cNvCxnSpPr>
            <a:cxnSpLocks/>
          </p:cNvCxnSpPr>
          <p:nvPr/>
        </p:nvCxnSpPr>
        <p:spPr>
          <a:xfrm>
            <a:off x="8618313" y="1762293"/>
            <a:ext cx="0" cy="18000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11400F9D-DDC2-8D52-B94B-9BFB269923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8679"/>
          <a:stretch/>
        </p:blipFill>
        <p:spPr>
          <a:xfrm>
            <a:off x="4695825" y="4084181"/>
            <a:ext cx="3086100" cy="180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C80CE00-05B0-C931-FD49-DB167C8F56C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6937"/>
          <a:stretch/>
        </p:blipFill>
        <p:spPr>
          <a:xfrm>
            <a:off x="8011955" y="4053079"/>
            <a:ext cx="3086100" cy="23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3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1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3-3. </a:t>
                </a:r>
                <a:r>
                  <a:rPr lang="en-US" altLang="ko-KR" sz="31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doubly-controlled (</a:t>
                </a:r>
                <a14:m>
                  <m:oMath xmlns:m="http://schemas.openxmlformats.org/officeDocument/2006/math">
                    <m:r>
                      <a:rPr lang="en-US" altLang="ko-KR" sz="3100" i="1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−</m:t>
                    </m:r>
                    <m:r>
                      <a:rPr lang="en-US" altLang="ko-KR" sz="3100" i="1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𝑖𝑋</m:t>
                    </m:r>
                  </m:oMath>
                </a14:m>
                <a:r>
                  <a:rPr lang="en-US" altLang="ko-KR" sz="31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)-gate, </a:t>
                </a:r>
                <a:r>
                  <a:rPr lang="en-US" altLang="ko-KR" sz="31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doubly-controlled </a:t>
                </a:r>
                <a14:m>
                  <m:oMath xmlns:m="http://schemas.openxmlformats.org/officeDocument/2006/math">
                    <m:r>
                      <a:rPr lang="en-US" altLang="ko-KR" sz="3100" i="1" dirty="0" smtClean="0">
                        <a:latin typeface="Cambria Math" panose="02040503050406030204" pitchFamily="18" charset="0"/>
                        <a:ea typeface="서울남산체 B" panose="02020503020101020101" pitchFamily="18" charset="-127"/>
                      </a:rPr>
                      <m:t>𝐺</m:t>
                    </m:r>
                  </m:oMath>
                </a14:m>
                <a:r>
                  <a:rPr lang="en-US" altLang="ko-KR" sz="31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-gate</a:t>
                </a:r>
                <a:endParaRPr lang="ko-KR" altLang="en-US" sz="3100" dirty="0">
                  <a:latin typeface="서울남산체 B" panose="02020503020101020101" pitchFamily="18" charset="-127"/>
                  <a:ea typeface="서울남산체 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228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097F59-F713-6A28-405B-DC31877C6F87}"/>
                  </a:ext>
                </a:extLst>
              </p:cNvPr>
              <p:cNvSpPr txBox="1"/>
              <p:nvPr/>
            </p:nvSpPr>
            <p:spPr>
              <a:xfrm>
                <a:off x="1402188" y="1114574"/>
                <a:ext cx="9322961" cy="1013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controlled quantum gate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𝐺</m:t>
                    </m:r>
                  </m:oMath>
                </a14:m>
                <a:r>
                  <a:rPr lang="ko-KR" altLang="en-US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의 </a:t>
                </a:r>
                <a:r>
                  <a:rPr lang="en-US" altLang="ko-KR" dirty="0" err="1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Clifford+T</a:t>
                </a:r>
                <a:r>
                  <a:rPr lang="ko-KR" altLang="en-US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표현이 있다고 가정하였을 때</a:t>
                </a:r>
                <a:r>
                  <a:rPr lang="en-US" altLang="ko-KR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,</a:t>
                </a:r>
              </a:p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24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doubly-controlled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𝐺</m:t>
                    </m:r>
                  </m:oMath>
                </a14:m>
                <a:r>
                  <a:rPr lang="en-US" altLang="ko-KR" sz="24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-gate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097F59-F713-6A28-405B-DC31877C6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188" y="1114574"/>
                <a:ext cx="9322961" cy="1013932"/>
              </a:xfrm>
              <a:prstGeom prst="rect">
                <a:avLst/>
              </a:prstGeom>
              <a:blipFill>
                <a:blip r:embed="rId4"/>
                <a:stretch>
                  <a:fillRect b="-13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1E36EE-4248-BDC7-6E22-DDAAC56A8224}"/>
                  </a:ext>
                </a:extLst>
              </p:cNvPr>
              <p:cNvSpPr txBox="1"/>
              <p:nvPr/>
            </p:nvSpPr>
            <p:spPr>
              <a:xfrm>
                <a:off x="4450189" y="4236834"/>
                <a:ext cx="4091721" cy="514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20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doubly-controlled 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𝑖𝑋</m:t>
                    </m:r>
                  </m:oMath>
                </a14:m>
                <a:r>
                  <a:rPr lang="en-US" altLang="ko-KR" sz="20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)-gate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1E36EE-4248-BDC7-6E22-DDAAC56A8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189" y="4236834"/>
                <a:ext cx="4091721" cy="514051"/>
              </a:xfrm>
              <a:prstGeom prst="rect">
                <a:avLst/>
              </a:prstGeom>
              <a:blipFill>
                <a:blip r:embed="rId5"/>
                <a:stretch>
                  <a:fillRect b="-21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35A6EED2-343D-A5A6-AEDF-2305C5E71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180" y="4793265"/>
            <a:ext cx="6162675" cy="119164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32EACE-A5E7-5C36-B098-12D0D299025E}"/>
              </a:ext>
            </a:extLst>
          </p:cNvPr>
          <p:cNvSpPr/>
          <p:nvPr/>
        </p:nvSpPr>
        <p:spPr>
          <a:xfrm>
            <a:off x="3000375" y="4297896"/>
            <a:ext cx="6553200" cy="1687013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3F9850B-E277-152A-2662-CE99186B7D99}"/>
              </a:ext>
            </a:extLst>
          </p:cNvPr>
          <p:cNvGrpSpPr/>
          <p:nvPr/>
        </p:nvGrpSpPr>
        <p:grpSpPr>
          <a:xfrm>
            <a:off x="2419350" y="2132670"/>
            <a:ext cx="5984421" cy="1979689"/>
            <a:chOff x="2419350" y="2132670"/>
            <a:chExt cx="5984421" cy="197968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38343B5-5EF2-4B7E-2AC2-37F740A47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23004"/>
            <a:stretch/>
          </p:blipFill>
          <p:spPr>
            <a:xfrm>
              <a:off x="2419350" y="2132670"/>
              <a:ext cx="5984421" cy="1979689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455F2D9-F1E1-7326-7ADF-66D316E2FB2D}"/>
                </a:ext>
              </a:extLst>
            </p:cNvPr>
            <p:cNvSpPr/>
            <p:nvPr/>
          </p:nvSpPr>
          <p:spPr>
            <a:xfrm>
              <a:off x="6054143" y="3168326"/>
              <a:ext cx="546682" cy="289249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080C0AA-E2B5-7FA5-76A7-1EAFB625737B}"/>
                </a:ext>
              </a:extLst>
            </p:cNvPr>
            <p:cNvSpPr/>
            <p:nvPr/>
          </p:nvSpPr>
          <p:spPr>
            <a:xfrm>
              <a:off x="6638925" y="3555276"/>
              <a:ext cx="352425" cy="289249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80EC89-B22E-4B51-FFD9-693DC3AE50CD}"/>
                  </a:ext>
                </a:extLst>
              </p:cNvPr>
              <p:cNvSpPr txBox="1"/>
              <p:nvPr/>
            </p:nvSpPr>
            <p:spPr>
              <a:xfrm>
                <a:off x="8541910" y="2396979"/>
                <a:ext cx="2708718" cy="1302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𝑛</m:t>
                    </m:r>
                  </m:oMath>
                </a14:m>
                <a:r>
                  <a:rPr lang="en-US" altLang="ko-KR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:</a:t>
                </a:r>
                <a:r>
                  <a:rPr lang="ko-KR" altLang="en-US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  <a:r>
                  <a:rPr lang="en-US" altLang="ko-KR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control qubit</a:t>
                </a:r>
                <a:r>
                  <a:rPr lang="ko-KR" altLang="en-US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개수</a:t>
                </a:r>
                <a:endParaRPr lang="en-US" altLang="ko-KR" dirty="0"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  <a:p>
                <a:pPr marR="0" lvl="0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T-count:</a:t>
                </a:r>
                <a:r>
                  <a:rPr lang="en-US" altLang="ko-KR" b="0" dirty="0">
                    <a:ea typeface="서울남산체 M" panose="020205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8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𝑛</m:t>
                    </m:r>
                  </m:oMath>
                </a14:m>
                <a:r>
                  <a:rPr lang="en-US" altLang="ko-KR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</a:t>
                </a:r>
              </a:p>
              <a:p>
                <a:pPr marR="0" lvl="0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T-depth: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2</m:t>
                    </m:r>
                    <m:d>
                      <m:dPr>
                        <m:begChr m:val="⌊"/>
                        <m:endChr m:val="⌋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503020101020101" pitchFamily="18" charset="-127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𝑛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+1</m:t>
                        </m:r>
                      </m:e>
                    </m:d>
                  </m:oMath>
                </a14:m>
                <a:endParaRPr lang="en-US" altLang="ko-KR" dirty="0"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80EC89-B22E-4B51-FFD9-693DC3AE5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910" y="2396979"/>
                <a:ext cx="2708718" cy="1302921"/>
              </a:xfrm>
              <a:prstGeom prst="rect">
                <a:avLst/>
              </a:prstGeom>
              <a:blipFill>
                <a:blip r:embed="rId8"/>
                <a:stretch>
                  <a:fillRect l="-1860" b="-67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68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3-4. </a:t>
                </a:r>
                <a:r>
                  <a:rPr lang="en-US" altLang="ko-KR" sz="32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doubly-controlled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𝐺</m:t>
                    </m:r>
                  </m:oMath>
                </a14:m>
                <a:r>
                  <a:rPr lang="en-US" altLang="ko-KR" sz="32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-gate (1)</a:t>
                </a:r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 </a:t>
                </a:r>
                <a:endParaRPr lang="ko-KR" altLang="en-US" sz="3200" dirty="0">
                  <a:latin typeface="서울남산체 B" panose="02020503020101020101" pitchFamily="18" charset="-127"/>
                  <a:ea typeface="서울남산체 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39" t="-1639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35A6EED2-343D-A5A6-AEDF-2305C5E712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756"/>
          <a:stretch/>
        </p:blipFill>
        <p:spPr>
          <a:xfrm>
            <a:off x="6286082" y="1465345"/>
            <a:ext cx="4883578" cy="119164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32EACE-A5E7-5C36-B098-12D0D299025E}"/>
              </a:ext>
            </a:extLst>
          </p:cNvPr>
          <p:cNvSpPr/>
          <p:nvPr/>
        </p:nvSpPr>
        <p:spPr>
          <a:xfrm>
            <a:off x="6263642" y="1525355"/>
            <a:ext cx="4991744" cy="113163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19783A-382E-49C1-6303-BA4642005E6B}"/>
              </a:ext>
            </a:extLst>
          </p:cNvPr>
          <p:cNvGrpSpPr/>
          <p:nvPr/>
        </p:nvGrpSpPr>
        <p:grpSpPr>
          <a:xfrm>
            <a:off x="1806183" y="2968420"/>
            <a:ext cx="7772400" cy="2149587"/>
            <a:chOff x="1932931" y="3366595"/>
            <a:chExt cx="7772400" cy="21495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45CD042-D6F9-9FF4-E7DD-E8E098B26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2931" y="3366595"/>
              <a:ext cx="7772400" cy="214958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7E2CE2-8626-F930-1FF9-4C3590B819DF}"/>
                </a:ext>
              </a:extLst>
            </p:cNvPr>
            <p:cNvSpPr/>
            <p:nvPr/>
          </p:nvSpPr>
          <p:spPr>
            <a:xfrm>
              <a:off x="4839416" y="3511259"/>
              <a:ext cx="353070" cy="141997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2E5AD3-2FBF-9881-DDA4-FCD67B16A52B}"/>
                </a:ext>
              </a:extLst>
            </p:cNvPr>
            <p:cNvSpPr/>
            <p:nvPr/>
          </p:nvSpPr>
          <p:spPr>
            <a:xfrm>
              <a:off x="8228932" y="3511259"/>
              <a:ext cx="353070" cy="14199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2B21C9-CF01-07E8-56B4-A7E060739257}"/>
              </a:ext>
            </a:extLst>
          </p:cNvPr>
          <p:cNvGrpSpPr/>
          <p:nvPr/>
        </p:nvGrpSpPr>
        <p:grpSpPr>
          <a:xfrm>
            <a:off x="912774" y="1367557"/>
            <a:ext cx="4245805" cy="1447230"/>
            <a:chOff x="411920" y="1669870"/>
            <a:chExt cx="4245805" cy="14472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38343B5-5EF2-4B7E-2AC2-37F740A47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5275"/>
            <a:stretch/>
          </p:blipFill>
          <p:spPr>
            <a:xfrm>
              <a:off x="411920" y="1669870"/>
              <a:ext cx="4245805" cy="144723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FDF1021-31D5-25DE-832C-D6CFA011BD7B}"/>
                </a:ext>
              </a:extLst>
            </p:cNvPr>
            <p:cNvSpPr/>
            <p:nvPr/>
          </p:nvSpPr>
          <p:spPr>
            <a:xfrm>
              <a:off x="3075733" y="2423489"/>
              <a:ext cx="401475" cy="232625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0BCCBC3-3162-900D-5DED-DFF4A86624E7}"/>
                </a:ext>
              </a:extLst>
            </p:cNvPr>
            <p:cNvSpPr/>
            <p:nvPr/>
          </p:nvSpPr>
          <p:spPr>
            <a:xfrm>
              <a:off x="3026229" y="2389220"/>
              <a:ext cx="505409" cy="2886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BB83D4-2044-67C6-3AF7-A397AB2F8FE5}"/>
                </a:ext>
              </a:extLst>
            </p:cNvPr>
            <p:cNvSpPr/>
            <p:nvPr/>
          </p:nvSpPr>
          <p:spPr>
            <a:xfrm>
              <a:off x="3733802" y="2391196"/>
              <a:ext cx="505409" cy="288666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A9B1BB-376C-0C3F-C32D-3930AADB85A0}"/>
                  </a:ext>
                </a:extLst>
              </p:cNvPr>
              <p:cNvSpPr txBox="1"/>
              <p:nvPr/>
            </p:nvSpPr>
            <p:spPr>
              <a:xfrm>
                <a:off x="1306785" y="4813297"/>
                <a:ext cx="9913713" cy="1719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(9)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의 게이트 </a:t>
                </a:r>
                <a:r>
                  <a:rPr lang="en-US" altLang="ko-KR" b="1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12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+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H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게이트 </a:t>
                </a:r>
                <a:r>
                  <a:rPr lang="en-US" altLang="ko-KR" b="1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2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)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b="1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x 2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= 28</a:t>
                </a:r>
                <a:endParaRPr lang="en-US" altLang="ko-KR" dirty="0">
                  <a:latin typeface="Cambria Math" panose="02040503050406030204" pitchFamily="18" charset="0"/>
                  <a:ea typeface="SeoulNamsan L" panose="0202040302010102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oulNamsan L" panose="02020403020101020101" pitchFamily="18" charset="-127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oulNamsan L" panose="020204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SeoulNamsan L" panose="02020403020101020101" pitchFamily="18" charset="-127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상태에 있는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ancilla</a:t>
                </a:r>
                <a:r>
                  <a:rPr lang="ko-KR" altLang="en-US" dirty="0" err="1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를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clean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하지 않고 유지시킴으로써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CNOT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게이트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2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개 절약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(28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-&gt;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26)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T-depth: 2, total depth: 15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G gate</a:t>
                </a:r>
                <a:r>
                  <a:rPr lang="ko-KR" altLang="en-US" dirty="0" err="1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를</a:t>
                </a:r>
                <a:r>
                  <a:rPr lang="ko-KR" altLang="en-US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계산하는 동안 </a:t>
                </a:r>
                <a:r>
                  <a:rPr lang="en-US" altLang="ko-KR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ancilla</a:t>
                </a:r>
                <a:r>
                  <a:rPr lang="ko-KR" altLang="en-US" dirty="0" err="1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를</a:t>
                </a:r>
                <a:r>
                  <a:rPr lang="ko-KR" altLang="en-US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그대로 가져가야 하기 때문에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trade-off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가 존재함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.</a:t>
                </a:r>
                <a:endParaRPr lang="en-US" altLang="ko-KR" dirty="0">
                  <a:solidFill>
                    <a:schemeClr val="tx1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A9B1BB-376C-0C3F-C32D-3930AADB8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785" y="4813297"/>
                <a:ext cx="9913713" cy="1719702"/>
              </a:xfrm>
              <a:prstGeom prst="rect">
                <a:avLst/>
              </a:prstGeom>
              <a:blipFill>
                <a:blip r:embed="rId7"/>
                <a:stretch>
                  <a:fillRect l="-384"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733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3-4. </a:t>
                </a:r>
                <a:r>
                  <a:rPr lang="en-US" altLang="ko-KR" sz="32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doubly-controlled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𝐺</m:t>
                    </m:r>
                  </m:oMath>
                </a14:m>
                <a:r>
                  <a:rPr lang="en-US" altLang="ko-KR" sz="32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-gate (1)</a:t>
                </a:r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 </a:t>
                </a:r>
                <a:endParaRPr lang="ko-KR" altLang="en-US" sz="3200" dirty="0">
                  <a:latin typeface="서울남산체 B" panose="02020503020101020101" pitchFamily="18" charset="-127"/>
                  <a:ea typeface="서울남산체 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39" t="-1639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35A6EED2-343D-A5A6-AEDF-2305C5E712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0756"/>
          <a:stretch/>
        </p:blipFill>
        <p:spPr>
          <a:xfrm>
            <a:off x="6286082" y="1465345"/>
            <a:ext cx="4883578" cy="119164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32EACE-A5E7-5C36-B098-12D0D299025E}"/>
              </a:ext>
            </a:extLst>
          </p:cNvPr>
          <p:cNvSpPr/>
          <p:nvPr/>
        </p:nvSpPr>
        <p:spPr>
          <a:xfrm>
            <a:off x="6263642" y="1525355"/>
            <a:ext cx="4991744" cy="113163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19783A-382E-49C1-6303-BA4642005E6B}"/>
              </a:ext>
            </a:extLst>
          </p:cNvPr>
          <p:cNvGrpSpPr/>
          <p:nvPr/>
        </p:nvGrpSpPr>
        <p:grpSpPr>
          <a:xfrm>
            <a:off x="1806183" y="2968420"/>
            <a:ext cx="7772400" cy="2149587"/>
            <a:chOff x="1932931" y="3366595"/>
            <a:chExt cx="7772400" cy="21495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45CD042-D6F9-9FF4-E7DD-E8E098B26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2931" y="3366595"/>
              <a:ext cx="7772400" cy="214958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37E2CE2-8626-F930-1FF9-4C3590B819DF}"/>
                </a:ext>
              </a:extLst>
            </p:cNvPr>
            <p:cNvSpPr/>
            <p:nvPr/>
          </p:nvSpPr>
          <p:spPr>
            <a:xfrm>
              <a:off x="4839416" y="3511259"/>
              <a:ext cx="353070" cy="141997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72E5AD3-2FBF-9881-DDA4-FCD67B16A52B}"/>
                </a:ext>
              </a:extLst>
            </p:cNvPr>
            <p:cNvSpPr/>
            <p:nvPr/>
          </p:nvSpPr>
          <p:spPr>
            <a:xfrm>
              <a:off x="8228932" y="3511259"/>
              <a:ext cx="353070" cy="14199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C2B21C9-CF01-07E8-56B4-A7E060739257}"/>
              </a:ext>
            </a:extLst>
          </p:cNvPr>
          <p:cNvGrpSpPr/>
          <p:nvPr/>
        </p:nvGrpSpPr>
        <p:grpSpPr>
          <a:xfrm>
            <a:off x="912774" y="1367557"/>
            <a:ext cx="4245805" cy="1447230"/>
            <a:chOff x="411920" y="1669870"/>
            <a:chExt cx="4245805" cy="144723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38343B5-5EF2-4B7E-2AC2-37F740A47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5275"/>
            <a:stretch/>
          </p:blipFill>
          <p:spPr>
            <a:xfrm>
              <a:off x="411920" y="1669870"/>
              <a:ext cx="4245805" cy="144723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FDF1021-31D5-25DE-832C-D6CFA011BD7B}"/>
                </a:ext>
              </a:extLst>
            </p:cNvPr>
            <p:cNvSpPr/>
            <p:nvPr/>
          </p:nvSpPr>
          <p:spPr>
            <a:xfrm>
              <a:off x="3075733" y="2423489"/>
              <a:ext cx="401475" cy="232625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0BCCBC3-3162-900D-5DED-DFF4A86624E7}"/>
                </a:ext>
              </a:extLst>
            </p:cNvPr>
            <p:cNvSpPr/>
            <p:nvPr/>
          </p:nvSpPr>
          <p:spPr>
            <a:xfrm>
              <a:off x="3026229" y="2389220"/>
              <a:ext cx="505409" cy="2886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2BB83D4-2044-67C6-3AF7-A397AB2F8FE5}"/>
                </a:ext>
              </a:extLst>
            </p:cNvPr>
            <p:cNvSpPr/>
            <p:nvPr/>
          </p:nvSpPr>
          <p:spPr>
            <a:xfrm>
              <a:off x="3733802" y="2391196"/>
              <a:ext cx="505409" cy="288666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A9B1BB-376C-0C3F-C32D-3930AADB85A0}"/>
                  </a:ext>
                </a:extLst>
              </p:cNvPr>
              <p:cNvSpPr txBox="1"/>
              <p:nvPr/>
            </p:nvSpPr>
            <p:spPr>
              <a:xfrm>
                <a:off x="1306785" y="4813297"/>
                <a:ext cx="9913713" cy="1719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(</a:t>
                </a:r>
                <a:r>
                  <a:rPr lang="ko-KR" altLang="en-US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(9)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의 게이트 </a:t>
                </a:r>
                <a:r>
                  <a:rPr lang="en-US" altLang="ko-KR" b="1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12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+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H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게이트 </a:t>
                </a:r>
                <a:r>
                  <a:rPr lang="en-US" altLang="ko-KR" b="1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2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)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b="1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x 2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= 28</a:t>
                </a:r>
                <a:endParaRPr lang="en-US" altLang="ko-KR" dirty="0">
                  <a:latin typeface="Cambria Math" panose="02040503050406030204" pitchFamily="18" charset="0"/>
                  <a:ea typeface="SeoulNamsan L" panose="0202040302010102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oulNamsan L" panose="02020403020101020101" pitchFamily="18" charset="-127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oulNamsan L" panose="020204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SeoulNamsan L" panose="02020403020101020101" pitchFamily="18" charset="-127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상태에 있는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ancilla</a:t>
                </a:r>
                <a:r>
                  <a:rPr lang="ko-KR" altLang="en-US" dirty="0" err="1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를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clean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하지 않고 유지시킴으로써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CNOT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게이트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2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개 절약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(28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-&gt;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26)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T-depth: 2, total depth: 15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G gate</a:t>
                </a:r>
                <a:r>
                  <a:rPr lang="ko-KR" altLang="en-US" dirty="0" err="1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를</a:t>
                </a:r>
                <a:r>
                  <a:rPr lang="ko-KR" altLang="en-US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계산하는 동안 </a:t>
                </a:r>
                <a:r>
                  <a:rPr lang="en-US" altLang="ko-KR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ancilla</a:t>
                </a:r>
                <a:r>
                  <a:rPr lang="ko-KR" altLang="en-US" dirty="0" err="1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를</a:t>
                </a:r>
                <a:r>
                  <a:rPr lang="ko-KR" altLang="en-US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그대로 가져가야 하기 때문에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trade-off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가 존재함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.</a:t>
                </a:r>
                <a:endParaRPr lang="en-US" altLang="ko-KR" dirty="0">
                  <a:solidFill>
                    <a:schemeClr val="tx1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A9B1BB-376C-0C3F-C32D-3930AADB8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785" y="4813297"/>
                <a:ext cx="9913713" cy="1719702"/>
              </a:xfrm>
              <a:prstGeom prst="rect">
                <a:avLst/>
              </a:prstGeom>
              <a:blipFill>
                <a:blip r:embed="rId7"/>
                <a:stretch>
                  <a:fillRect l="-384"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0185A5ED-BD51-98D6-AE65-40064E92BC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9080" y="1669870"/>
            <a:ext cx="29210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26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369F425-DBF4-FFA6-F4A3-8113F4A86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253" y="3124541"/>
            <a:ext cx="7772400" cy="1894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3-5. </a:t>
                </a:r>
                <a:r>
                  <a:rPr lang="en-US" altLang="ko-KR" sz="32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doubly-controlled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𝐺</m:t>
                    </m:r>
                  </m:oMath>
                </a14:m>
                <a:r>
                  <a:rPr lang="en-US" altLang="ko-KR" sz="32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-gate (2)</a:t>
                </a:r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 </a:t>
                </a:r>
                <a:endParaRPr lang="ko-KR" altLang="en-US" sz="3200" dirty="0">
                  <a:latin typeface="서울남산체 B" panose="02020503020101020101" pitchFamily="18" charset="-127"/>
                  <a:ea typeface="서울남산체 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339" t="-1639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38343B5-5EF2-4B7E-2AC2-37F740A473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275"/>
          <a:stretch/>
        </p:blipFill>
        <p:spPr>
          <a:xfrm>
            <a:off x="1106811" y="1644630"/>
            <a:ext cx="4245805" cy="14472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A6EED2-343D-A5A6-AEDF-2305C5E712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756"/>
          <a:stretch/>
        </p:blipFill>
        <p:spPr>
          <a:xfrm>
            <a:off x="5841571" y="1797662"/>
            <a:ext cx="4883578" cy="119164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32EACE-A5E7-5C36-B098-12D0D299025E}"/>
              </a:ext>
            </a:extLst>
          </p:cNvPr>
          <p:cNvSpPr/>
          <p:nvPr/>
        </p:nvSpPr>
        <p:spPr>
          <a:xfrm>
            <a:off x="5819131" y="1857672"/>
            <a:ext cx="4991744" cy="113163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DF1021-31D5-25DE-832C-D6CFA011BD7B}"/>
              </a:ext>
            </a:extLst>
          </p:cNvPr>
          <p:cNvSpPr/>
          <p:nvPr/>
        </p:nvSpPr>
        <p:spPr>
          <a:xfrm>
            <a:off x="3770624" y="2398249"/>
            <a:ext cx="401475" cy="23262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9B1BB-376C-0C3F-C32D-3930AADB85A0}"/>
              </a:ext>
            </a:extLst>
          </p:cNvPr>
          <p:cNvSpPr txBox="1"/>
          <p:nvPr/>
        </p:nvSpPr>
        <p:spPr>
          <a:xfrm>
            <a:off x="1106811" y="4948896"/>
            <a:ext cx="9913713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schemeClr val="tx1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(10)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의 게이트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9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+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H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게이트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2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)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x 2 = 22</a:t>
            </a:r>
            <a:endParaRPr lang="en-US" altLang="ko-KR" i="1" dirty="0">
              <a:latin typeface="Cambria Math" panose="02040503050406030204" pitchFamily="18" charset="0"/>
              <a:ea typeface="SeoulNamsan L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1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개의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ancilla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qubit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사용됨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schemeClr val="tx1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T-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depth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와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total depth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가 각각 증가함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.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(2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4, 15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18) </a:t>
            </a:r>
            <a:endParaRPr lang="en-US" altLang="ko-KR" dirty="0">
              <a:solidFill>
                <a:schemeClr val="tx1"/>
              </a:solidFill>
              <a:latin typeface="SeoulNamsan L" panose="02020403020101020101" pitchFamily="18" charset="-127"/>
              <a:ea typeface="SeoulNamsan L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7791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369F425-DBF4-FFA6-F4A3-8113F4A86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253" y="3124541"/>
            <a:ext cx="7772400" cy="1894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3-5. </a:t>
                </a:r>
                <a:r>
                  <a:rPr lang="en-US" altLang="ko-KR" sz="32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doubly-controlled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𝐺</m:t>
                    </m:r>
                  </m:oMath>
                </a14:m>
                <a:r>
                  <a:rPr lang="en-US" altLang="ko-KR" sz="32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-gate (2)</a:t>
                </a:r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 </a:t>
                </a:r>
                <a:endParaRPr lang="ko-KR" altLang="en-US" sz="3200" dirty="0">
                  <a:latin typeface="서울남산체 B" panose="02020503020101020101" pitchFamily="18" charset="-127"/>
                  <a:ea typeface="서울남산체 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339" t="-1639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38343B5-5EF2-4B7E-2AC2-37F740A473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275"/>
          <a:stretch/>
        </p:blipFill>
        <p:spPr>
          <a:xfrm>
            <a:off x="1106811" y="1644630"/>
            <a:ext cx="4245805" cy="144723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5A6EED2-343D-A5A6-AEDF-2305C5E7120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20756"/>
          <a:stretch/>
        </p:blipFill>
        <p:spPr>
          <a:xfrm>
            <a:off x="5841571" y="1797662"/>
            <a:ext cx="4883578" cy="119164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32EACE-A5E7-5C36-B098-12D0D299025E}"/>
              </a:ext>
            </a:extLst>
          </p:cNvPr>
          <p:cNvSpPr/>
          <p:nvPr/>
        </p:nvSpPr>
        <p:spPr>
          <a:xfrm>
            <a:off x="5819131" y="1857672"/>
            <a:ext cx="4991744" cy="1131635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DF1021-31D5-25DE-832C-D6CFA011BD7B}"/>
              </a:ext>
            </a:extLst>
          </p:cNvPr>
          <p:cNvSpPr/>
          <p:nvPr/>
        </p:nvSpPr>
        <p:spPr>
          <a:xfrm>
            <a:off x="3770624" y="2398249"/>
            <a:ext cx="401475" cy="23262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A9B1BB-376C-0C3F-C32D-3930AADB85A0}"/>
              </a:ext>
            </a:extLst>
          </p:cNvPr>
          <p:cNvSpPr txBox="1"/>
          <p:nvPr/>
        </p:nvSpPr>
        <p:spPr>
          <a:xfrm>
            <a:off x="1106811" y="4948896"/>
            <a:ext cx="9913713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schemeClr val="tx1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(10)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의 게이트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9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+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H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게이트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2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)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x 2 = 22</a:t>
            </a:r>
            <a:endParaRPr lang="en-US" altLang="ko-KR" i="1" dirty="0">
              <a:latin typeface="Cambria Math" panose="02040503050406030204" pitchFamily="18" charset="0"/>
              <a:ea typeface="SeoulNamsan L" panose="020204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1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개의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ancilla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qubit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사용됨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schemeClr val="tx1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T-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depth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와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total depth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가 각각 증가함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.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(2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4, 15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18) </a:t>
            </a:r>
            <a:endParaRPr lang="en-US" altLang="ko-KR" dirty="0">
              <a:solidFill>
                <a:schemeClr val="tx1"/>
              </a:solidFill>
              <a:latin typeface="SeoulNamsan L" panose="02020403020101020101" pitchFamily="18" charset="-127"/>
              <a:ea typeface="SeoulNamsan L" panose="020204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E4B2D2-B2E3-47BF-B281-314E0F27A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7343" y="1797662"/>
            <a:ext cx="28575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281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3-6. </a:t>
                </a:r>
                <a:r>
                  <a:rPr lang="en-US" altLang="ko-KR" sz="32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controlled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𝑇</m:t>
                    </m:r>
                  </m:oMath>
                </a14:m>
                <a:r>
                  <a:rPr lang="en-US" altLang="ko-KR" sz="3200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-gate</a:t>
                </a:r>
                <a:endParaRPr lang="ko-KR" altLang="en-US" sz="3200" dirty="0">
                  <a:latin typeface="서울남산체 B" panose="02020503020101020101" pitchFamily="18" charset="-127"/>
                  <a:ea typeface="서울남산체 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39" t="-1639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87F855DC-8C11-7F63-7705-4D1E6AD0A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933" y="1412219"/>
            <a:ext cx="6923313" cy="1821924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FF249694-F9EF-2891-857A-7C8B3B303BBC}"/>
              </a:ext>
            </a:extLst>
          </p:cNvPr>
          <p:cNvGrpSpPr/>
          <p:nvPr/>
        </p:nvGrpSpPr>
        <p:grpSpPr>
          <a:xfrm>
            <a:off x="2360250" y="3558638"/>
            <a:ext cx="3609899" cy="2637694"/>
            <a:chOff x="1482645" y="3828431"/>
            <a:chExt cx="3609899" cy="263769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8AB071F-FE1B-10D1-B416-5CBE4B21EF2D}"/>
                </a:ext>
              </a:extLst>
            </p:cNvPr>
            <p:cNvSpPr/>
            <p:nvPr/>
          </p:nvSpPr>
          <p:spPr>
            <a:xfrm>
              <a:off x="1482645" y="4154882"/>
              <a:ext cx="3609899" cy="2311243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439B4D4-18DA-82B9-F0BC-70656B88E5B5}"/>
                </a:ext>
              </a:extLst>
            </p:cNvPr>
            <p:cNvSpPr/>
            <p:nvPr/>
          </p:nvSpPr>
          <p:spPr>
            <a:xfrm>
              <a:off x="2403774" y="4028251"/>
              <a:ext cx="1748535" cy="218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5D7BF6-73D2-1A42-AB12-2F0D95E252D1}"/>
                </a:ext>
              </a:extLst>
            </p:cNvPr>
            <p:cNvSpPr txBox="1"/>
            <p:nvPr/>
          </p:nvSpPr>
          <p:spPr>
            <a:xfrm>
              <a:off x="1580389" y="4246911"/>
              <a:ext cx="3414409" cy="21352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T-count: 9</a:t>
              </a:r>
            </a:p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T-depth: 3</a:t>
              </a:r>
            </a:p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the number of gates: 29 -&gt; 27</a:t>
              </a:r>
            </a:p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total depth: 15</a:t>
              </a:r>
            </a:p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the number of ancillas: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929901-46ED-189F-83EC-950D805384A0}"/>
                </a:ext>
              </a:extLst>
            </p:cNvPr>
            <p:cNvSpPr txBox="1"/>
            <p:nvPr/>
          </p:nvSpPr>
          <p:spPr>
            <a:xfrm>
              <a:off x="2287411" y="3828431"/>
              <a:ext cx="2032248" cy="473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&lt;(9) </a:t>
              </a:r>
              <a:r>
                <a:rPr lang="ko-KR" altLang="en-US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회로 사용</a:t>
              </a: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&gt;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4B2DC74-C55E-4F1F-DEE2-9D98F2E2CDB2}"/>
                </a:ext>
              </a:extLst>
            </p:cNvPr>
            <p:cNvSpPr/>
            <p:nvPr/>
          </p:nvSpPr>
          <p:spPr>
            <a:xfrm>
              <a:off x="2421880" y="3846537"/>
              <a:ext cx="1748535" cy="473206"/>
            </a:xfrm>
            <a:prstGeom prst="rect">
              <a:avLst/>
            </a:prstGeom>
            <a:solidFill>
              <a:srgbClr val="FF000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0BCC36F-A66C-044E-8D89-B63A991264A9}"/>
              </a:ext>
            </a:extLst>
          </p:cNvPr>
          <p:cNvGrpSpPr/>
          <p:nvPr/>
        </p:nvGrpSpPr>
        <p:grpSpPr>
          <a:xfrm>
            <a:off x="6137684" y="3558638"/>
            <a:ext cx="3609899" cy="2637694"/>
            <a:chOff x="6587290" y="3828431"/>
            <a:chExt cx="3609899" cy="2637694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8D5ECC4-BAFC-09E6-BF00-AD1C589A5811}"/>
                </a:ext>
              </a:extLst>
            </p:cNvPr>
            <p:cNvSpPr/>
            <p:nvPr/>
          </p:nvSpPr>
          <p:spPr>
            <a:xfrm>
              <a:off x="6587290" y="4154882"/>
              <a:ext cx="3609899" cy="2311243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C51EFA3-6CA3-5230-20A1-7AD1A8344B3D}"/>
                </a:ext>
              </a:extLst>
            </p:cNvPr>
            <p:cNvSpPr/>
            <p:nvPr/>
          </p:nvSpPr>
          <p:spPr>
            <a:xfrm>
              <a:off x="7508419" y="4028251"/>
              <a:ext cx="1748535" cy="2186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8582A2-2DC8-F93B-FD09-45800136BCAE}"/>
                </a:ext>
              </a:extLst>
            </p:cNvPr>
            <p:cNvSpPr txBox="1"/>
            <p:nvPr/>
          </p:nvSpPr>
          <p:spPr>
            <a:xfrm>
              <a:off x="6685034" y="4246911"/>
              <a:ext cx="3414409" cy="21352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T-count: 9</a:t>
              </a:r>
            </a:p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T-depth: 5</a:t>
              </a:r>
            </a:p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the number of gates: </a:t>
              </a:r>
              <a:r>
                <a:rPr lang="en-US" altLang="ko-KR" strike="sngStrike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27</a:t>
              </a: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 23</a:t>
              </a:r>
            </a:p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total depth: 19</a:t>
              </a:r>
            </a:p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the number of ancillas: 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E1D9E3-FB68-8891-AACE-3F109813A508}"/>
                </a:ext>
              </a:extLst>
            </p:cNvPr>
            <p:cNvSpPr txBox="1"/>
            <p:nvPr/>
          </p:nvSpPr>
          <p:spPr>
            <a:xfrm>
              <a:off x="7392056" y="3828431"/>
              <a:ext cx="2032248" cy="473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&lt;(10) </a:t>
              </a:r>
              <a:r>
                <a:rPr lang="ko-KR" altLang="en-US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회로 사용</a:t>
              </a:r>
              <a:r>
                <a:rPr lang="en-US" altLang="ko-KR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&gt;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FF71634-A223-F53B-F158-F7B21CA7A8F8}"/>
                </a:ext>
              </a:extLst>
            </p:cNvPr>
            <p:cNvSpPr/>
            <p:nvPr/>
          </p:nvSpPr>
          <p:spPr>
            <a:xfrm>
              <a:off x="7526525" y="3855590"/>
              <a:ext cx="1748535" cy="473206"/>
            </a:xfrm>
            <a:prstGeom prst="rect">
              <a:avLst/>
            </a:prstGeom>
            <a:solidFill>
              <a:srgbClr val="0070C0">
                <a:alpha val="1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CD020B63-028C-F1D2-15E2-C153E0826C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819" y="3429000"/>
            <a:ext cx="1686685" cy="276733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4E5CE67-E0FE-2FB1-A4D6-18851A48A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5327" y="3429000"/>
            <a:ext cx="1690746" cy="2767332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A7B8E16F-9B93-26DA-4491-AEB10D48A474}"/>
              </a:ext>
            </a:extLst>
          </p:cNvPr>
          <p:cNvSpPr/>
          <p:nvPr/>
        </p:nvSpPr>
        <p:spPr>
          <a:xfrm>
            <a:off x="6033498" y="2601819"/>
            <a:ext cx="727476" cy="33497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7928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Conclusion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48B11-E015-F10D-3E8A-F4811D2E7992}"/>
              </a:ext>
            </a:extLst>
          </p:cNvPr>
          <p:cNvSpPr txBox="1"/>
          <p:nvPr/>
        </p:nvSpPr>
        <p:spPr>
          <a:xfrm>
            <a:off x="907635" y="1571953"/>
            <a:ext cx="9913713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본 논문에서는 </a:t>
            </a:r>
            <a:r>
              <a:rPr lang="en-US" altLang="ko-KR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ancillas</a:t>
            </a:r>
            <a:r>
              <a:rPr lang="ko-KR" altLang="en-US" dirty="0" err="1">
                <a:latin typeface="SeoulNamsan M" panose="02020603020101020101" pitchFamily="18" charset="-127"/>
                <a:ea typeface="SeoulNamsan M" panose="02020603020101020101" pitchFamily="18" charset="-127"/>
              </a:rPr>
              <a:t>를</a:t>
            </a:r>
            <a:r>
              <a:rPr lang="ko-KR" altLang="en-US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 충분히 사용하여 </a:t>
            </a:r>
            <a:r>
              <a:rPr lang="en-US" altLang="ko-KR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T-depth</a:t>
            </a:r>
            <a:r>
              <a:rPr lang="ko-KR" altLang="en-US" dirty="0" err="1">
                <a:latin typeface="SeoulNamsan M" panose="02020603020101020101" pitchFamily="18" charset="-127"/>
                <a:ea typeface="SeoulNamsan M" panose="02020603020101020101" pitchFamily="18" charset="-127"/>
              </a:rPr>
              <a:t>를</a:t>
            </a:r>
            <a:r>
              <a:rPr lang="ko-KR" altLang="en-US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 </a:t>
            </a:r>
            <a:r>
              <a:rPr lang="en-US" altLang="ko-KR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1</a:t>
            </a:r>
            <a:r>
              <a:rPr lang="ko-KR" altLang="en-US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로 줄일 수 있는 회로를 찾아 제시하였음</a:t>
            </a:r>
            <a:r>
              <a:rPr lang="en-US" altLang="ko-KR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일부 회로는 </a:t>
            </a:r>
            <a:r>
              <a:rPr lang="en-US" altLang="ko-KR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T-depth</a:t>
            </a:r>
            <a:r>
              <a:rPr lang="ko-KR" altLang="en-US" dirty="0" err="1">
                <a:latin typeface="SeoulNamsan M" panose="02020603020101020101" pitchFamily="18" charset="-127"/>
                <a:ea typeface="SeoulNamsan M" panose="02020603020101020101" pitchFamily="18" charset="-127"/>
              </a:rPr>
              <a:t>를</a:t>
            </a:r>
            <a:r>
              <a:rPr lang="ko-KR" altLang="en-US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 </a:t>
            </a:r>
            <a:r>
              <a:rPr lang="en-US" altLang="ko-KR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1</a:t>
            </a:r>
            <a:r>
              <a:rPr lang="ko-KR" altLang="en-US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로 만들 수 없음을 보였음</a:t>
            </a:r>
            <a:r>
              <a:rPr lang="en-US" altLang="ko-KR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C3A8C-7340-3D1D-8C48-04C9AA21105F}"/>
              </a:ext>
            </a:extLst>
          </p:cNvPr>
          <p:cNvSpPr txBox="1"/>
          <p:nvPr/>
        </p:nvSpPr>
        <p:spPr>
          <a:xfrm>
            <a:off x="907635" y="4911173"/>
            <a:ext cx="9913713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err="1">
                <a:latin typeface="SeoulNamsan M" panose="02020603020101020101" pitchFamily="18" charset="-127"/>
                <a:ea typeface="SeoulNamsan M" panose="02020603020101020101" pitchFamily="18" charset="-127"/>
              </a:rPr>
              <a:t>Clifford+T</a:t>
            </a:r>
            <a:r>
              <a:rPr lang="ko-KR" altLang="en-US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 회로의 최소 </a:t>
            </a:r>
            <a:r>
              <a:rPr lang="en-US" altLang="ko-KR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T-depth</a:t>
            </a:r>
            <a:r>
              <a:rPr lang="ko-KR" altLang="en-US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와 </a:t>
            </a:r>
            <a:r>
              <a:rPr lang="en-US" altLang="ko-KR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T-count</a:t>
            </a:r>
            <a:r>
              <a:rPr lang="ko-KR" altLang="en-US" dirty="0" err="1">
                <a:latin typeface="SeoulNamsan M" panose="02020603020101020101" pitchFamily="18" charset="-127"/>
                <a:ea typeface="SeoulNamsan M" panose="02020603020101020101" pitchFamily="18" charset="-127"/>
              </a:rPr>
              <a:t>를</a:t>
            </a:r>
            <a:r>
              <a:rPr lang="ko-KR" altLang="en-US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 결정하는 방법은 아직 열린 문제로 남아있음</a:t>
            </a:r>
            <a:r>
              <a:rPr lang="en-US" altLang="ko-KR" dirty="0">
                <a:latin typeface="SeoulNamsan M" panose="02020603020101020101" pitchFamily="18" charset="-127"/>
                <a:ea typeface="SeoulNamsan M" panose="02020603020101020101" pitchFamily="18" charset="-127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2B3316-03F3-FA8C-B394-E67603FC8445}"/>
                  </a:ext>
                </a:extLst>
              </p:cNvPr>
              <p:cNvSpPr txBox="1"/>
              <p:nvPr/>
            </p:nvSpPr>
            <p:spPr>
              <a:xfrm>
                <a:off x="1247784" y="2533085"/>
                <a:ext cx="9913713" cy="19620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2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개의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T-stage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가 </a:t>
                </a:r>
                <a:r>
                  <a:rPr lang="en-US" altLang="ko-KR" i="1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almost classical</a:t>
                </a:r>
                <a:r>
                  <a:rPr lang="ko-KR" altLang="en-US" i="1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ko-KR" altLang="en-US" baseline="300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*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gate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에 의해서만 분리가 된다면 단일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T-stage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로 결합이 가능함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:endParaRPr lang="en-US" altLang="ko-KR" sz="1050" dirty="0">
                  <a:latin typeface="SeoulNamsan L" panose="02020403020101020101" pitchFamily="18" charset="-127"/>
                  <a:ea typeface="SeoulNamsan L" panose="02020403020101020101" pitchFamily="18" charset="-127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그러나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,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ko-KR" altLang="en-US" dirty="0" err="1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단일큐비트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연산자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THT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는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oulNamsan L" panose="02020403020101020101" pitchFamily="18" charset="-127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oulNamsan L" panose="020204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SeoulNamsan L" panose="02020403020101020101" pitchFamily="18" charset="-127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SeoulNamsan L" panose="02020403020101020101" pitchFamily="18" charset="-127"/>
                      </a:rPr>
                      <m:t> </m:t>
                    </m:r>
                  </m:oMath>
                </a14:m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로 초기화된 임의의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ancillas</a:t>
                </a:r>
                <a:r>
                  <a:rPr lang="ko-KR" altLang="en-US" dirty="0" err="1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를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사용하여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T-depth 1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인 </a:t>
                </a:r>
                <a:r>
                  <a:rPr lang="en-US" altLang="ko-KR" dirty="0" err="1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Clifford+T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회로를 구현할 수 없음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계산이 끝날 때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,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ancilla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가 초기상태로 돌아갈 필요가 없는 경우에도 구현 불가능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2B3316-03F3-FA8C-B394-E67603FC8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784" y="2533085"/>
                <a:ext cx="9913713" cy="1962076"/>
              </a:xfrm>
              <a:prstGeom prst="rect">
                <a:avLst/>
              </a:prstGeom>
              <a:blipFill>
                <a:blip r:embed="rId3"/>
                <a:stretch>
                  <a:fillRect l="-512" r="-640" b="-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BD1189F-D9A5-84D8-6838-11B65C2C7CA6}"/>
              </a:ext>
            </a:extLst>
          </p:cNvPr>
          <p:cNvSpPr txBox="1"/>
          <p:nvPr/>
        </p:nvSpPr>
        <p:spPr>
          <a:xfrm>
            <a:off x="154771" y="6267728"/>
            <a:ext cx="10304438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*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classical operator x diagonal operator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형태로 표현할 수 있는 연산자를 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almost classical 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하다고 말함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426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서울남산체 EB" panose="02020503020101020101" pitchFamily="18" charset="-127"/>
              <a:ea typeface="서울남산체 EB" panose="02020503020101020101" pitchFamily="18" charset="-127"/>
              <a:cs typeface="+mn-cs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Introduction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4D3C3-5A72-A08E-0448-BFFF42BF9C3B}"/>
              </a:ext>
            </a:extLst>
          </p:cNvPr>
          <p:cNvSpPr txBox="1"/>
          <p:nvPr/>
        </p:nvSpPr>
        <p:spPr>
          <a:xfrm>
            <a:off x="845975" y="1212057"/>
            <a:ext cx="9591870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비용 함수로는 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“gate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 수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”,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“T-gate 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수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”,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“circuit depth”,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“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사용된 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ancillas 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수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”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 가 있음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Amyet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. al.</a:t>
            </a:r>
            <a:r>
              <a:rPr lang="en-US" altLang="ko-KR" baseline="30000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[1]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은 새로운 비용 함수로 </a:t>
            </a:r>
            <a:r>
              <a:rPr lang="en-US" altLang="ko-KR" b="1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T-depth</a:t>
            </a:r>
            <a:r>
              <a:rPr lang="ko-KR" altLang="en-US" dirty="0" err="1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를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 제안함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58CCFBF-0EC8-4398-7DAA-5C8B7F7BDAD8}"/>
              </a:ext>
            </a:extLst>
          </p:cNvPr>
          <p:cNvGrpSpPr/>
          <p:nvPr/>
        </p:nvGrpSpPr>
        <p:grpSpPr>
          <a:xfrm>
            <a:off x="989433" y="2342909"/>
            <a:ext cx="5228254" cy="915722"/>
            <a:chOff x="1135222" y="3637650"/>
            <a:chExt cx="5228254" cy="9157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577ABE-8AB8-A13D-2B67-147B5A5B14DE}"/>
                </a:ext>
              </a:extLst>
            </p:cNvPr>
            <p:cNvSpPr txBox="1"/>
            <p:nvPr/>
          </p:nvSpPr>
          <p:spPr>
            <a:xfrm>
              <a:off x="1135222" y="3637650"/>
              <a:ext cx="1356049" cy="473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dirty="0"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T-stage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14747EC-A941-0F7B-991D-C7B25E677350}"/>
                    </a:ext>
                  </a:extLst>
                </p:cNvPr>
                <p:cNvSpPr txBox="1"/>
                <p:nvPr/>
              </p:nvSpPr>
              <p:spPr>
                <a:xfrm>
                  <a:off x="1321835" y="4081448"/>
                  <a:ext cx="5041641" cy="4719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  <a:defRPr/>
                  </a:pPr>
                  <a:r>
                    <a:rPr lang="ko-KR" altLang="en-US" dirty="0">
                      <a:solidFill>
                        <a:schemeClr val="tx1"/>
                      </a:solidFill>
                      <a:latin typeface="SeoulNamsan L" panose="02020403020101020101" pitchFamily="18" charset="-127"/>
                      <a:ea typeface="SeoulNamsan L" panose="02020403020101020101" pitchFamily="18" charset="-127"/>
                    </a:rPr>
                    <a:t>동시에 수행할 수 있는 하나 이상의 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SeoulNamsan L" panose="02020403020101020101" pitchFamily="18" charset="-127"/>
                      <a:ea typeface="SeoulNamsan L" panose="02020403020101020101" pitchFamily="18" charset="-127"/>
                    </a:rPr>
                    <a:t>T/T</a:t>
                  </a:r>
                  <a14:m>
                    <m:oMath xmlns:m="http://schemas.openxmlformats.org/officeDocument/2006/math">
                      <m:r>
                        <a:rPr lang="en-US" altLang="ko-KR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†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  <a:latin typeface="SeoulNamsan L" panose="02020403020101020101" pitchFamily="18" charset="-127"/>
                      <a:ea typeface="SeoulNamsan L" panose="02020403020101020101" pitchFamily="18" charset="-127"/>
                    </a:rPr>
                    <a:t>–gate </a:t>
                  </a:r>
                  <a:r>
                    <a:rPr lang="ko-KR" altLang="en-US" dirty="0">
                      <a:solidFill>
                        <a:schemeClr val="tx1"/>
                      </a:solidFill>
                      <a:latin typeface="SeoulNamsan L" panose="02020403020101020101" pitchFamily="18" charset="-127"/>
                      <a:ea typeface="SeoulNamsan L" panose="02020403020101020101" pitchFamily="18" charset="-127"/>
                    </a:rPr>
                    <a:t>그룹</a:t>
                  </a:r>
                  <a:r>
                    <a:rPr lang="en-US" altLang="ko-KR" dirty="0">
                      <a:solidFill>
                        <a:schemeClr val="tx1"/>
                      </a:solidFill>
                      <a:latin typeface="SeoulNamsan L" panose="02020403020101020101" pitchFamily="18" charset="-127"/>
                      <a:ea typeface="SeoulNamsan L" panose="02020403020101020101" pitchFamily="18" charset="-127"/>
                    </a:rPr>
                    <a:t>.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14747EC-A941-0F7B-991D-C7B25E677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1835" y="4081448"/>
                  <a:ext cx="5041641" cy="471924"/>
                </a:xfrm>
                <a:prstGeom prst="rect">
                  <a:avLst/>
                </a:prstGeom>
                <a:blipFill>
                  <a:blip r:embed="rId3"/>
                  <a:stretch>
                    <a:fillRect l="-1256" r="-1005" b="-2105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2C03BCD-3843-30A4-30A8-F76C0E4700AD}"/>
              </a:ext>
            </a:extLst>
          </p:cNvPr>
          <p:cNvGrpSpPr/>
          <p:nvPr/>
        </p:nvGrpSpPr>
        <p:grpSpPr>
          <a:xfrm>
            <a:off x="2209800" y="3279434"/>
            <a:ext cx="7772400" cy="1671030"/>
            <a:chOff x="1920551" y="2505791"/>
            <a:chExt cx="7772400" cy="1671030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0B816B76-1F71-4B96-F129-8D0B64253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20551" y="2505791"/>
              <a:ext cx="7772400" cy="1438340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D523EBD-48AD-68C1-183E-C5ED3EAC4D37}"/>
                </a:ext>
              </a:extLst>
            </p:cNvPr>
            <p:cNvSpPr/>
            <p:nvPr/>
          </p:nvSpPr>
          <p:spPr>
            <a:xfrm>
              <a:off x="6820678" y="2920482"/>
              <a:ext cx="457200" cy="821094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B2825D-9653-9FD5-A343-E5564DFAA38C}"/>
                </a:ext>
              </a:extLst>
            </p:cNvPr>
            <p:cNvSpPr txBox="1"/>
            <p:nvPr/>
          </p:nvSpPr>
          <p:spPr>
            <a:xfrm>
              <a:off x="6371253" y="3703615"/>
              <a:ext cx="1356049" cy="4732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dirty="0">
                  <a:solidFill>
                    <a:srgbClr val="FF0000"/>
                  </a:solidFill>
                  <a:latin typeface="SeoulNamsan M" panose="02020603020101020101" pitchFamily="18" charset="-127"/>
                  <a:ea typeface="SeoulNamsan M" panose="02020603020101020101" pitchFamily="18" charset="-127"/>
                </a:rPr>
                <a:t>T-stage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3626415-8D1E-1903-A80A-F979D1786A7F}"/>
              </a:ext>
            </a:extLst>
          </p:cNvPr>
          <p:cNvSpPr txBox="1"/>
          <p:nvPr/>
        </p:nvSpPr>
        <p:spPr>
          <a:xfrm>
            <a:off x="3379237" y="5105101"/>
            <a:ext cx="5638800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T-count: 7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T-depth: 6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F0D56C0-8B55-791F-ED73-B2294A0B6F5F}"/>
              </a:ext>
            </a:extLst>
          </p:cNvPr>
          <p:cNvSpPr/>
          <p:nvPr/>
        </p:nvSpPr>
        <p:spPr>
          <a:xfrm>
            <a:off x="4973216" y="4129089"/>
            <a:ext cx="326572" cy="28924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BFC826-7BBF-507F-4BAA-9CCE1DF95209}"/>
              </a:ext>
            </a:extLst>
          </p:cNvPr>
          <p:cNvSpPr/>
          <p:nvPr/>
        </p:nvSpPr>
        <p:spPr>
          <a:xfrm>
            <a:off x="5714124" y="4129089"/>
            <a:ext cx="326572" cy="28924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5D702D-0A38-8214-DB1F-8E148715105C}"/>
              </a:ext>
            </a:extLst>
          </p:cNvPr>
          <p:cNvSpPr/>
          <p:nvPr/>
        </p:nvSpPr>
        <p:spPr>
          <a:xfrm>
            <a:off x="6448909" y="4138970"/>
            <a:ext cx="326572" cy="28924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53BF68-F2C8-1AB9-B3C9-AD958A91A249}"/>
              </a:ext>
            </a:extLst>
          </p:cNvPr>
          <p:cNvSpPr/>
          <p:nvPr/>
        </p:nvSpPr>
        <p:spPr>
          <a:xfrm>
            <a:off x="7180003" y="3767113"/>
            <a:ext cx="326572" cy="28924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23F9C0B-51A1-A19D-D28B-BB0A639DA785}"/>
              </a:ext>
            </a:extLst>
          </p:cNvPr>
          <p:cNvSpPr/>
          <p:nvPr/>
        </p:nvSpPr>
        <p:spPr>
          <a:xfrm>
            <a:off x="7175240" y="4129597"/>
            <a:ext cx="326572" cy="28924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B606BB-186E-FA72-920D-36DCB971D1B3}"/>
              </a:ext>
            </a:extLst>
          </p:cNvPr>
          <p:cNvSpPr/>
          <p:nvPr/>
        </p:nvSpPr>
        <p:spPr>
          <a:xfrm>
            <a:off x="7992642" y="3775962"/>
            <a:ext cx="326572" cy="28924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B8A0BDF-58B8-FF91-67A2-7EB9514CBD95}"/>
              </a:ext>
            </a:extLst>
          </p:cNvPr>
          <p:cNvSpPr/>
          <p:nvPr/>
        </p:nvSpPr>
        <p:spPr>
          <a:xfrm>
            <a:off x="8730829" y="3391096"/>
            <a:ext cx="326572" cy="289249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EADA3D-7C49-A35F-C1AC-C4F7CAFD3261}"/>
              </a:ext>
            </a:extLst>
          </p:cNvPr>
          <p:cNvSpPr txBox="1"/>
          <p:nvPr/>
        </p:nvSpPr>
        <p:spPr>
          <a:xfrm>
            <a:off x="-41358" y="6596390"/>
            <a:ext cx="10485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[1]</a:t>
            </a:r>
            <a:r>
              <a:rPr kumimoji="1" lang="ko-KR" altLang="en-US" sz="11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kumimoji="1" lang="en" altLang="ko-KR" sz="11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M. Amy, D. </a:t>
            </a:r>
            <a:r>
              <a:rPr kumimoji="1" lang="en" altLang="ko-KR" sz="1100" dirty="0" err="1">
                <a:latin typeface="SeoulNamsan L" panose="02020403020101020101" pitchFamily="18" charset="-127"/>
                <a:ea typeface="SeoulNamsan L" panose="02020403020101020101" pitchFamily="18" charset="-127"/>
              </a:rPr>
              <a:t>Maslov</a:t>
            </a:r>
            <a:r>
              <a:rPr kumimoji="1" lang="en" altLang="ko-KR" sz="11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, M. </a:t>
            </a:r>
            <a:r>
              <a:rPr kumimoji="1" lang="en" altLang="ko-KR" sz="1100" dirty="0" err="1">
                <a:latin typeface="SeoulNamsan L" panose="02020403020101020101" pitchFamily="18" charset="-127"/>
                <a:ea typeface="SeoulNamsan L" panose="02020403020101020101" pitchFamily="18" charset="-127"/>
              </a:rPr>
              <a:t>Mosca</a:t>
            </a:r>
            <a:r>
              <a:rPr kumimoji="1" lang="en" altLang="ko-KR" sz="11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, and M. </a:t>
            </a:r>
            <a:r>
              <a:rPr kumimoji="1" lang="en" altLang="ko-KR" sz="1100" dirty="0" err="1">
                <a:latin typeface="SeoulNamsan L" panose="02020403020101020101" pitchFamily="18" charset="-127"/>
                <a:ea typeface="SeoulNamsan L" panose="02020403020101020101" pitchFamily="18" charset="-127"/>
              </a:rPr>
              <a:t>Roetteler</a:t>
            </a:r>
            <a:r>
              <a:rPr kumimoji="1" lang="en" altLang="ko-KR" sz="11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. A meet-in-the-middle algorithm for fast synthesis of depth-optimal quantum circuits. arXiv:1206.0758, 2012.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223DB0-4860-1F63-C2F9-F1C3D9CC282A}"/>
              </a:ext>
            </a:extLst>
          </p:cNvPr>
          <p:cNvSpPr/>
          <p:nvPr/>
        </p:nvSpPr>
        <p:spPr>
          <a:xfrm>
            <a:off x="1176045" y="2456354"/>
            <a:ext cx="976605" cy="28924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4650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Introduction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26415-8D1E-1903-A80A-F979D1786A7F}"/>
              </a:ext>
            </a:extLst>
          </p:cNvPr>
          <p:cNvSpPr txBox="1"/>
          <p:nvPr/>
        </p:nvSpPr>
        <p:spPr>
          <a:xfrm>
            <a:off x="3158613" y="4952095"/>
            <a:ext cx="5638800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T-count: 7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T-depth: 6 → 4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0A7974-F7D6-62A6-933B-E35D59531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813" y="3429000"/>
            <a:ext cx="7772400" cy="15230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099378-BFBA-FEF8-70A3-7E0FBCAFC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813" y="1824583"/>
            <a:ext cx="7772400" cy="1438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AC6B2A-9F89-4EE8-CE82-1F9BB95DC653}"/>
              </a:ext>
            </a:extLst>
          </p:cNvPr>
          <p:cNvSpPr txBox="1"/>
          <p:nvPr/>
        </p:nvSpPr>
        <p:spPr>
          <a:xfrm>
            <a:off x="3968821" y="3181602"/>
            <a:ext cx="4018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trivial communication </a:t>
            </a:r>
            <a:r>
              <a:rPr lang="ko-KR" altLang="en-US" dirty="0">
                <a:solidFill>
                  <a:srgbClr val="FF0000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이용</a:t>
            </a:r>
            <a:endParaRPr lang="en-US" altLang="ko-KR" dirty="0">
              <a:solidFill>
                <a:srgbClr val="FF0000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D6BEFC5B-FBB7-596B-AFB6-22B53DB6B525}"/>
              </a:ext>
            </a:extLst>
          </p:cNvPr>
          <p:cNvSpPr/>
          <p:nvPr/>
        </p:nvSpPr>
        <p:spPr>
          <a:xfrm>
            <a:off x="5792956" y="3035884"/>
            <a:ext cx="370114" cy="720637"/>
          </a:xfrm>
          <a:prstGeom prst="downArrow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665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Introduction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4D3C3-5A72-A08E-0448-BFFF42BF9C3B}"/>
              </a:ext>
            </a:extLst>
          </p:cNvPr>
          <p:cNvSpPr txBox="1"/>
          <p:nvPr/>
        </p:nvSpPr>
        <p:spPr>
          <a:xfrm>
            <a:off x="845975" y="1212057"/>
            <a:ext cx="9591870" cy="1304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 err="1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Amyet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. al.</a:t>
            </a:r>
            <a:r>
              <a:rPr lang="en-US" altLang="ko-KR" baseline="30000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[1]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은 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Toffoli gate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의 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T-depth</a:t>
            </a:r>
            <a:r>
              <a:rPr lang="ko-KR" altLang="en-US" dirty="0" err="1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를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 추가 개선하였음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ancillas</a:t>
            </a:r>
            <a:r>
              <a:rPr lang="ko-KR" altLang="en-US" dirty="0" err="1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를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 사용하지 않은 회로 중 해당 회로가 가장 최적이라고 추측함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.</a:t>
            </a:r>
          </a:p>
          <a:p>
            <a:pPr marL="285750" marR="0" lvl="0" indent="-2857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T-gate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는 비싸고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,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ancillas</a:t>
            </a:r>
            <a:r>
              <a:rPr lang="ko-KR" altLang="en-US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는 저렴함</a:t>
            </a:r>
            <a:r>
              <a:rPr lang="en-US" altLang="ko-KR" dirty="0">
                <a:solidFill>
                  <a:prstClr val="black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26415-8D1E-1903-A80A-F979D1786A7F}"/>
              </a:ext>
            </a:extLst>
          </p:cNvPr>
          <p:cNvSpPr txBox="1"/>
          <p:nvPr/>
        </p:nvSpPr>
        <p:spPr>
          <a:xfrm>
            <a:off x="3276600" y="4559852"/>
            <a:ext cx="5638800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T-count: 7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T-depth: 4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→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B1B1BB-13F6-265A-23B0-D38D2C458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02996"/>
            <a:ext cx="7772400" cy="1652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F79EDB-DEC6-3012-FBF4-4992453A7178}"/>
              </a:ext>
            </a:extLst>
          </p:cNvPr>
          <p:cNvSpPr txBox="1"/>
          <p:nvPr/>
        </p:nvSpPr>
        <p:spPr>
          <a:xfrm>
            <a:off x="909866" y="5753405"/>
            <a:ext cx="10485562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→</a:t>
            </a: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[</a:t>
            </a:r>
            <a:r>
              <a:rPr lang="ko-KR" altLang="en-US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목적</a:t>
            </a:r>
            <a:r>
              <a:rPr lang="en-US" altLang="ko-KR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]</a:t>
            </a:r>
            <a:r>
              <a:rPr lang="ko-KR" altLang="en-US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Ancillas</a:t>
            </a:r>
            <a:r>
              <a:rPr lang="ko-KR" altLang="en-US" b="1" dirty="0" err="1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를</a:t>
            </a:r>
            <a:r>
              <a:rPr lang="ko-KR" altLang="en-US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 사용하여 </a:t>
            </a:r>
            <a:r>
              <a:rPr lang="en-US" altLang="ko-KR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Toffoli gate </a:t>
            </a:r>
            <a:r>
              <a:rPr lang="ko-KR" altLang="en-US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및 많은 회로의 </a:t>
            </a:r>
            <a:r>
              <a:rPr lang="en-US" altLang="ko-KR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T-depth</a:t>
            </a:r>
            <a:r>
              <a:rPr lang="ko-KR" altLang="en-US" b="1" dirty="0" err="1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를</a:t>
            </a:r>
            <a:r>
              <a:rPr lang="ko-KR" altLang="en-US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 </a:t>
            </a:r>
            <a:r>
              <a:rPr lang="en-US" altLang="ko-KR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1</a:t>
            </a:r>
            <a:r>
              <a:rPr lang="ko-KR" altLang="en-US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로 줄일 수 있음을 보이는 것</a:t>
            </a:r>
            <a:r>
              <a:rPr lang="en-US" altLang="ko-KR" b="1" dirty="0">
                <a:solidFill>
                  <a:prstClr val="black"/>
                </a:solidFill>
                <a:latin typeface="SeoulNamsan B" panose="02020603020101020101" pitchFamily="18" charset="-127"/>
                <a:ea typeface="SeoulNamsan B" panose="02020603020101020101" pitchFamily="18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DE362F-4C4E-FB2F-FA63-51BE786858C0}"/>
              </a:ext>
            </a:extLst>
          </p:cNvPr>
          <p:cNvSpPr txBox="1"/>
          <p:nvPr/>
        </p:nvSpPr>
        <p:spPr>
          <a:xfrm>
            <a:off x="-41358" y="6596390"/>
            <a:ext cx="104855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[1]</a:t>
            </a:r>
            <a:r>
              <a:rPr kumimoji="1" lang="ko-KR" altLang="en-US" sz="11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 </a:t>
            </a:r>
            <a:r>
              <a:rPr kumimoji="1" lang="en" altLang="ko-KR" sz="11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M. Amy, D. </a:t>
            </a:r>
            <a:r>
              <a:rPr kumimoji="1" lang="en" altLang="ko-KR" sz="1100" dirty="0" err="1">
                <a:latin typeface="SeoulNamsan L" panose="02020403020101020101" pitchFamily="18" charset="-127"/>
                <a:ea typeface="SeoulNamsan L" panose="02020403020101020101" pitchFamily="18" charset="-127"/>
              </a:rPr>
              <a:t>Maslov</a:t>
            </a:r>
            <a:r>
              <a:rPr kumimoji="1" lang="en" altLang="ko-KR" sz="11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, M. </a:t>
            </a:r>
            <a:r>
              <a:rPr kumimoji="1" lang="en" altLang="ko-KR" sz="1100" dirty="0" err="1">
                <a:latin typeface="SeoulNamsan L" panose="02020403020101020101" pitchFamily="18" charset="-127"/>
                <a:ea typeface="SeoulNamsan L" panose="02020403020101020101" pitchFamily="18" charset="-127"/>
              </a:rPr>
              <a:t>Mosca</a:t>
            </a:r>
            <a:r>
              <a:rPr kumimoji="1" lang="en" altLang="ko-KR" sz="11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, and M. </a:t>
            </a:r>
            <a:r>
              <a:rPr kumimoji="1" lang="en" altLang="ko-KR" sz="1100" dirty="0" err="1">
                <a:latin typeface="SeoulNamsan L" panose="02020403020101020101" pitchFamily="18" charset="-127"/>
                <a:ea typeface="SeoulNamsan L" panose="02020403020101020101" pitchFamily="18" charset="-127"/>
              </a:rPr>
              <a:t>Roetteler</a:t>
            </a:r>
            <a:r>
              <a:rPr kumimoji="1" lang="en" altLang="ko-KR" sz="1100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. A meet-in-the-middle algorithm for fast synthesis of depth-optimal quantum circuits. arXiv:1206.0758, 2012. </a:t>
            </a:r>
          </a:p>
        </p:txBody>
      </p:sp>
    </p:spTree>
    <p:extLst>
      <p:ext uri="{BB962C8B-B14F-4D97-AF65-F5344CB8AC3E}">
        <p14:creationId xmlns:p14="http://schemas.microsoft.com/office/powerpoint/2010/main" val="62264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A T-depth on representation of the Toffoli gate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D4974E-6D18-F07D-3189-A5A0700914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746"/>
          <a:stretch/>
        </p:blipFill>
        <p:spPr>
          <a:xfrm>
            <a:off x="1925807" y="3884361"/>
            <a:ext cx="7772400" cy="9059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01016-DF2A-4788-9129-A05A5C4491BD}"/>
              </a:ext>
            </a:extLst>
          </p:cNvPr>
          <p:cNvSpPr txBox="1"/>
          <p:nvPr/>
        </p:nvSpPr>
        <p:spPr>
          <a:xfrm>
            <a:off x="773338" y="1342399"/>
            <a:ext cx="7475926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schemeClr val="tx1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Clifford Group</a:t>
            </a:r>
            <a:r>
              <a:rPr lang="ko-KR" altLang="en-US" dirty="0">
                <a:solidFill>
                  <a:schemeClr val="tx1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은 </a:t>
            </a:r>
            <a:r>
              <a:rPr lang="en-US" altLang="ko-KR" dirty="0">
                <a:solidFill>
                  <a:schemeClr val="tx1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unit scalar</a:t>
            </a:r>
            <a:r>
              <a:rPr lang="ko-KR" altLang="en-US" dirty="0">
                <a:solidFill>
                  <a:schemeClr val="tx1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H, S, CNOT </a:t>
            </a:r>
            <a:r>
              <a:rPr lang="ko-KR" altLang="en-US" dirty="0">
                <a:solidFill>
                  <a:schemeClr val="tx1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게이트에 의해 생성됨</a:t>
            </a:r>
            <a:r>
              <a:rPr lang="en-US" altLang="ko-KR" dirty="0">
                <a:solidFill>
                  <a:schemeClr val="tx1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8AFF4E-5CAC-09B9-8160-D09CDE80BEA4}"/>
              </a:ext>
            </a:extLst>
          </p:cNvPr>
          <p:cNvSpPr/>
          <p:nvPr/>
        </p:nvSpPr>
        <p:spPr>
          <a:xfrm>
            <a:off x="2214604" y="3884363"/>
            <a:ext cx="7215673" cy="90597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B689427-D6B3-9E4D-25B0-3514B96203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32" r="16540" b="49107"/>
          <a:stretch/>
        </p:blipFill>
        <p:spPr>
          <a:xfrm>
            <a:off x="4723085" y="2815117"/>
            <a:ext cx="4428663" cy="9059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E0C02CC-20A7-5A24-8CE2-29C7E8F828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11"/>
          <a:stretch/>
        </p:blipFill>
        <p:spPr>
          <a:xfrm>
            <a:off x="2214604" y="2815117"/>
            <a:ext cx="2276315" cy="9059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C29378-9EB1-2235-4EF5-4933093401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53" b="1"/>
          <a:stretch/>
        </p:blipFill>
        <p:spPr>
          <a:xfrm>
            <a:off x="5329641" y="2101318"/>
            <a:ext cx="985597" cy="325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2A6EF2-8985-0309-C5DB-62C131CFFBF3}"/>
              </a:ext>
            </a:extLst>
          </p:cNvPr>
          <p:cNvSpPr txBox="1"/>
          <p:nvPr/>
        </p:nvSpPr>
        <p:spPr>
          <a:xfrm>
            <a:off x="4226729" y="4805793"/>
            <a:ext cx="3738542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srgbClr val="FF0000"/>
                </a:solidFill>
                <a:latin typeface="SeoulNamsan M" panose="02020603020101020101" pitchFamily="18" charset="-127"/>
                <a:ea typeface="SeoulNamsan M" panose="02020603020101020101" pitchFamily="18" charset="-127"/>
              </a:rPr>
              <a:t>Pauli operation</a:t>
            </a:r>
            <a:r>
              <a:rPr lang="ko-KR" altLang="en-US" dirty="0">
                <a:solidFill>
                  <a:srgbClr val="FF0000"/>
                </a:solidFill>
                <a:latin typeface="SeoulNamsan M" panose="02020603020101020101" pitchFamily="18" charset="-127"/>
                <a:ea typeface="SeoulNamsan M" panose="02020603020101020101" pitchFamily="18" charset="-127"/>
              </a:rPr>
              <a:t>에 대한 게이트 작성</a:t>
            </a:r>
            <a:endParaRPr lang="en-US" altLang="ko-KR" dirty="0">
              <a:solidFill>
                <a:srgbClr val="FF0000"/>
              </a:solidFill>
              <a:latin typeface="SeoulNamsan M" panose="02020603020101020101" pitchFamily="18" charset="-127"/>
              <a:ea typeface="SeoulNamsan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36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2-1. doubly-controlled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서울남산체 B" panose="02020503020101020101" pitchFamily="18" charset="-127"/>
                      </a:rPr>
                      <m:t>𝑍</m:t>
                    </m:r>
                  </m:oMath>
                </a14:m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-gate</a:t>
                </a:r>
                <a:endParaRPr lang="ko-KR" altLang="en-US" sz="3200" dirty="0">
                  <a:latin typeface="서울남산체 B" panose="02020503020101020101" pitchFamily="18" charset="-127"/>
                  <a:ea typeface="서울남산체 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39" t="-1639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D01016-DF2A-4788-9129-A05A5C4491BD}"/>
                  </a:ext>
                </a:extLst>
              </p:cNvPr>
              <p:cNvSpPr txBox="1"/>
              <p:nvPr/>
            </p:nvSpPr>
            <p:spPr>
              <a:xfrm>
                <a:off x="773337" y="1185153"/>
                <a:ext cx="8924869" cy="473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Toffo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li gate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는 기본변경을 통해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doubly-controlled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SeoulNamsan L" panose="02020403020101020101" pitchFamily="18" charset="-127"/>
                      </a:rPr>
                      <m:t>𝑍</m:t>
                    </m:r>
                  </m:oMath>
                </a14:m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-gate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로 표현할 수 있음</a:t>
                </a:r>
                <a:endParaRPr lang="en-US" altLang="ko-KR" dirty="0">
                  <a:solidFill>
                    <a:schemeClr val="tx1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D01016-DF2A-4788-9129-A05A5C44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37" y="1185153"/>
                <a:ext cx="8924869" cy="473206"/>
              </a:xfrm>
              <a:prstGeom prst="rect">
                <a:avLst/>
              </a:prstGeom>
              <a:blipFill>
                <a:blip r:embed="rId4"/>
                <a:stretch>
                  <a:fillRect l="-426"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7D459DC-B3E6-79E9-19FD-C3E6EE811A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311"/>
          <a:stretch/>
        </p:blipFill>
        <p:spPr>
          <a:xfrm>
            <a:off x="2683019" y="2432491"/>
            <a:ext cx="5492086" cy="1976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085628-47D4-B509-39AC-C563D4390F8C}"/>
                  </a:ext>
                </a:extLst>
              </p:cNvPr>
              <p:cNvSpPr txBox="1"/>
              <p:nvPr/>
            </p:nvSpPr>
            <p:spPr>
              <a:xfrm>
                <a:off x="5235771" y="1948179"/>
                <a:ext cx="308770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SeoulNamsan L" panose="02020403020101020101" pitchFamily="18" charset="-127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SeoulNamsan L" panose="020204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SeoulNamsan L" panose="02020403020101020101" pitchFamily="18" charset="-127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SeoulNamsan L" panose="02020403020101020101" pitchFamily="18" charset="-127"/>
                                </a:rPr>
                                <m:t>𝑦𝑧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⟼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𝑥𝑦𝑧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SeoulNamsan L" panose="020204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SeoulNamsan L" panose="020204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SeoulNamsan L" panose="02020403020101020101" pitchFamily="18" charset="-127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SeoulNamsan L" panose="02020403020101020101" pitchFamily="18" charset="-127"/>
                                    </a:rPr>
                                    <m:t>𝑦𝑧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085628-47D4-B509-39AC-C563D4390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771" y="1948179"/>
                <a:ext cx="3087705" cy="416845"/>
              </a:xfrm>
              <a:prstGeom prst="rect">
                <a:avLst/>
              </a:prstGeom>
              <a:blipFill>
                <a:blip r:embed="rId6"/>
                <a:stretch>
                  <a:fillRect l="-22131" t="-202941" r="-12705" b="-30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">
            <a:extLst>
              <a:ext uri="{FF2B5EF4-FFF2-40B4-BE49-F238E27FC236}">
                <a16:creationId xmlns:a16="http://schemas.microsoft.com/office/drawing/2014/main" id="{403F43D4-5C5C-AD4D-29AB-2E8CDD4B0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94" y="4476109"/>
            <a:ext cx="4279290" cy="131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97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2-1. doubly-controlled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서울남산체 B" panose="02020503020101020101" pitchFamily="18" charset="-127"/>
                      </a:rPr>
                      <m:t>𝑍</m:t>
                    </m:r>
                  </m:oMath>
                </a14:m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-gate</a:t>
                </a:r>
                <a:endParaRPr lang="ko-KR" altLang="en-US" sz="3200" dirty="0">
                  <a:latin typeface="서울남산체 B" panose="02020503020101020101" pitchFamily="18" charset="-127"/>
                  <a:ea typeface="서울남산체 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39" t="-1639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27D459DC-B3E6-79E9-19FD-C3E6EE811A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311"/>
          <a:stretch/>
        </p:blipFill>
        <p:spPr>
          <a:xfrm>
            <a:off x="1211030" y="1074589"/>
            <a:ext cx="4483826" cy="16133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6EB25B-E81F-B59B-AB65-F2FBCFBB5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87" y="2947961"/>
            <a:ext cx="7772400" cy="7398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5F2B969-DD16-5418-DAB3-5BCFF4344D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037"/>
          <a:stretch/>
        </p:blipFill>
        <p:spPr>
          <a:xfrm>
            <a:off x="8794750" y="3189660"/>
            <a:ext cx="2362757" cy="3209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979CE04-8DAE-6093-4277-4E4A343F9B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7620" y="4018790"/>
            <a:ext cx="2815335" cy="3410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40C6E71-E3C2-4BE5-BF40-661DA3FFC4C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5145" b="9741"/>
          <a:stretch/>
        </p:blipFill>
        <p:spPr>
          <a:xfrm>
            <a:off x="1299601" y="4458822"/>
            <a:ext cx="7772400" cy="10526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23D47C-F1F6-1A88-36E0-9289326E2909}"/>
              </a:ext>
            </a:extLst>
          </p:cNvPr>
          <p:cNvSpPr txBox="1"/>
          <p:nvPr/>
        </p:nvSpPr>
        <p:spPr>
          <a:xfrm>
            <a:off x="7690574" y="2615107"/>
            <a:ext cx="1487712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dirty="0">
                <a:solidFill>
                  <a:srgbClr val="00B050"/>
                </a:solidFill>
                <a:latin typeface="SeoulNamsan L" panose="02020403020101020101" pitchFamily="18" charset="-127"/>
                <a:ea typeface="SeoulNamsan L" panose="02020403020101020101" pitchFamily="18" charset="-127"/>
              </a:rPr>
              <a:t>증명가능</a:t>
            </a:r>
            <a:endParaRPr lang="en-US" altLang="ko-KR" dirty="0">
              <a:solidFill>
                <a:srgbClr val="00B050"/>
              </a:solidFill>
              <a:latin typeface="SeoulNamsan L" panose="02020403020101020101" pitchFamily="18" charset="-127"/>
              <a:ea typeface="SeoulNamsan L" panose="02020403020101020101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0131C0-C569-C55B-F138-47196C737681}"/>
              </a:ext>
            </a:extLst>
          </p:cNvPr>
          <p:cNvSpPr/>
          <p:nvPr/>
        </p:nvSpPr>
        <p:spPr>
          <a:xfrm>
            <a:off x="8794750" y="3181140"/>
            <a:ext cx="2444749" cy="329501"/>
          </a:xfrm>
          <a:prstGeom prst="rect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1E2FAB7F-3BDF-DB08-FBB7-98B8093FBDE2}"/>
              </a:ext>
            </a:extLst>
          </p:cNvPr>
          <p:cNvSpPr/>
          <p:nvPr/>
        </p:nvSpPr>
        <p:spPr>
          <a:xfrm rot="5400000">
            <a:off x="8429533" y="3165278"/>
            <a:ext cx="370114" cy="360319"/>
          </a:xfrm>
          <a:prstGeom prst="downArrow">
            <a:avLst/>
          </a:prstGeom>
          <a:solidFill>
            <a:srgbClr val="00B05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3E4EA7-A30C-6636-0A40-FA8BBF3086BA}"/>
              </a:ext>
            </a:extLst>
          </p:cNvPr>
          <p:cNvSpPr txBox="1"/>
          <p:nvPr/>
        </p:nvSpPr>
        <p:spPr>
          <a:xfrm>
            <a:off x="350529" y="3947786"/>
            <a:ext cx="1487712" cy="473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[</a:t>
            </a:r>
            <a:r>
              <a:rPr lang="ko-KR" altLang="en-US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가정</a:t>
            </a:r>
            <a:r>
              <a:rPr lang="en-US" altLang="ko-KR" dirty="0">
                <a:latin typeface="SeoulNamsan L" panose="02020403020101020101" pitchFamily="18" charset="-127"/>
                <a:ea typeface="SeoulNamsan L" panose="02020403020101020101" pitchFamily="18" charset="-127"/>
              </a:rPr>
              <a:t>]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0AB546E-748C-5515-97DA-5886A9BA3B9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10007"/>
          <a:stretch/>
        </p:blipFill>
        <p:spPr>
          <a:xfrm>
            <a:off x="1487619" y="5570169"/>
            <a:ext cx="2751785" cy="59371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1767D9-B748-D2F9-213B-81CAAC381614}"/>
              </a:ext>
            </a:extLst>
          </p:cNvPr>
          <p:cNvSpPr/>
          <p:nvPr/>
        </p:nvSpPr>
        <p:spPr>
          <a:xfrm>
            <a:off x="1487620" y="3952385"/>
            <a:ext cx="1748535" cy="473206"/>
          </a:xfrm>
          <a:prstGeom prst="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C842C5-8076-2137-5127-CE6615FBA80A}"/>
                  </a:ext>
                </a:extLst>
              </p:cNvPr>
              <p:cNvSpPr txBox="1"/>
              <p:nvPr/>
            </p:nvSpPr>
            <p:spPr>
              <a:xfrm>
                <a:off x="4485742" y="5656748"/>
                <a:ext cx="7117106" cy="471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b="1" dirty="0">
                    <a:latin typeface="SeoulNamsan B" panose="02020603020101020101" pitchFamily="18" charset="-127"/>
                    <a:ea typeface="SeoulNamsan B" panose="02020603020101020101" pitchFamily="18" charset="-127"/>
                  </a:rPr>
                  <a:t>doubly controlled Z-gate</a:t>
                </a:r>
                <a:r>
                  <a:rPr lang="ko-KR" altLang="en-US" b="1" dirty="0">
                    <a:latin typeface="SeoulNamsan B" panose="02020603020101020101" pitchFamily="18" charset="-127"/>
                    <a:ea typeface="SeoulNamsan B" panose="02020603020101020101" pitchFamily="18" charset="-127"/>
                  </a:rPr>
                  <a:t>는 </a:t>
                </a:r>
                <a:r>
                  <a:rPr lang="en-US" altLang="ko-KR" b="1" dirty="0">
                    <a:latin typeface="SeoulNamsan B" panose="02020603020101020101" pitchFamily="18" charset="-127"/>
                    <a:ea typeface="SeoulNamsan B" panose="02020603020101020101" pitchFamily="18" charset="-127"/>
                  </a:rPr>
                  <a:t>T/T</a:t>
                </a:r>
                <a14:m>
                  <m:oMath xmlns:m="http://schemas.openxmlformats.org/officeDocument/2006/math">
                    <m:r>
                      <a:rPr lang="en-US" altLang="ko-KR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†</m:t>
                    </m:r>
                  </m:oMath>
                </a14:m>
                <a:r>
                  <a:rPr lang="en-US" altLang="ko-KR" b="1" dirty="0">
                    <a:latin typeface="SeoulNamsan B" panose="02020603020101020101" pitchFamily="18" charset="-127"/>
                    <a:ea typeface="SeoulNamsan B" panose="02020603020101020101" pitchFamily="18" charset="-127"/>
                  </a:rPr>
                  <a:t>-gate</a:t>
                </a:r>
                <a:r>
                  <a:rPr lang="ko-KR" altLang="en-US" b="1" dirty="0" err="1">
                    <a:latin typeface="SeoulNamsan B" panose="02020603020101020101" pitchFamily="18" charset="-127"/>
                    <a:ea typeface="SeoulNamsan B" panose="02020603020101020101" pitchFamily="18" charset="-127"/>
                  </a:rPr>
                  <a:t>를</a:t>
                </a:r>
                <a:r>
                  <a:rPr lang="ko-KR" altLang="en-US" b="1" dirty="0">
                    <a:latin typeface="SeoulNamsan B" panose="02020603020101020101" pitchFamily="18" charset="-127"/>
                    <a:ea typeface="SeoulNamsan B" panose="02020603020101020101" pitchFamily="18" charset="-127"/>
                  </a:rPr>
                  <a:t> 이용하여 구현할 수 있음</a:t>
                </a:r>
                <a:r>
                  <a:rPr lang="en-US" altLang="ko-KR" b="1" dirty="0">
                    <a:latin typeface="SeoulNamsan B" panose="02020603020101020101" pitchFamily="18" charset="-127"/>
                    <a:ea typeface="SeoulNamsan B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C842C5-8076-2137-5127-CE6615FBA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742" y="5656748"/>
                <a:ext cx="7117106" cy="471924"/>
              </a:xfrm>
              <a:prstGeom prst="rect">
                <a:avLst/>
              </a:prstGeom>
              <a:blipFill>
                <a:blip r:embed="rId10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132A18-1093-0268-C371-DDE35CA75394}"/>
                  </a:ext>
                </a:extLst>
              </p:cNvPr>
              <p:cNvSpPr txBox="1"/>
              <p:nvPr/>
            </p:nvSpPr>
            <p:spPr>
              <a:xfrm>
                <a:off x="8844449" y="4742479"/>
                <a:ext cx="2935631" cy="471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b="1" dirty="0">
                    <a:solidFill>
                      <a:schemeClr val="accent2"/>
                    </a:solidFill>
                    <a:latin typeface="SeoulNamsan B" panose="02020603020101020101" pitchFamily="18" charset="-127"/>
                    <a:ea typeface="SeoulNamsan B" panose="02020603020101020101" pitchFamily="18" charset="-127"/>
                  </a:rPr>
                  <a:t>doubly controlled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SeoulNamsan B" panose="02020603020101020101" pitchFamily="18" charset="-127"/>
                      </a:rPr>
                      <m:t>𝒁</m:t>
                    </m:r>
                  </m:oMath>
                </a14:m>
                <a:r>
                  <a:rPr lang="en-US" altLang="ko-KR" b="1" dirty="0">
                    <a:solidFill>
                      <a:schemeClr val="accent2"/>
                    </a:solidFill>
                    <a:latin typeface="SeoulNamsan B" panose="02020603020101020101" pitchFamily="18" charset="-127"/>
                    <a:ea typeface="SeoulNamsan B" panose="02020603020101020101" pitchFamily="18" charset="-127"/>
                  </a:rPr>
                  <a:t>-gate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B132A18-1093-0268-C371-DDE35CA7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449" y="4742479"/>
                <a:ext cx="2935631" cy="471924"/>
              </a:xfrm>
              <a:prstGeom prst="rect">
                <a:avLst/>
              </a:prstGeom>
              <a:blipFill>
                <a:blip r:embed="rId11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35B17B-D628-2D04-80CF-205A02390F49}"/>
              </a:ext>
            </a:extLst>
          </p:cNvPr>
          <p:cNvSpPr/>
          <p:nvPr/>
        </p:nvSpPr>
        <p:spPr>
          <a:xfrm>
            <a:off x="1487619" y="4420734"/>
            <a:ext cx="6815836" cy="1090772"/>
          </a:xfrm>
          <a:prstGeom prst="rect">
            <a:avLst/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38F8D8-3EF5-A60E-BF04-B9C9EBB58B16}"/>
                  </a:ext>
                </a:extLst>
              </p:cNvPr>
              <p:cNvSpPr txBox="1"/>
              <p:nvPr/>
            </p:nvSpPr>
            <p:spPr>
              <a:xfrm>
                <a:off x="739428" y="2677230"/>
                <a:ext cx="7079937" cy="473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inclusion-exclusion style formula </a:t>
                </a:r>
                <a:r>
                  <a:rPr lang="en-US" altLang="ko-KR" sz="14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oulNamsan L" panose="02020403020101020101" pitchFamily="18" charset="-127"/>
                      </a:rPr>
                      <m:t>𝑥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oulNamsan L" panose="02020403020101020101" pitchFamily="18" charset="-127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oulNamsan L" panose="02020403020101020101" pitchFamily="18" charset="-127"/>
                      </a:rPr>
                      <m:t>𝑦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oulNamsan L" panose="02020403020101020101" pitchFamily="18" charset="-127"/>
                      </a:rPr>
                      <m:t>,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oulNamsan L" panose="02020403020101020101" pitchFamily="18" charset="-127"/>
                      </a:rPr>
                      <m:t>𝑧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 1}</m:t>
                    </m:r>
                  </m:oMath>
                </a14:m>
                <a:r>
                  <a:rPr lang="en-US" altLang="ko-KR" sz="1400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)</a:t>
                </a:r>
                <a:endParaRPr lang="en-US" altLang="ko-KR" dirty="0">
                  <a:latin typeface="SeoulNamsan L" panose="02020403020101020101" pitchFamily="18" charset="-127"/>
                  <a:ea typeface="SeoulNamsan L" panose="02020403020101020101" pitchFamily="18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238F8D8-3EF5-A60E-BF04-B9C9EBB58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28" y="2677230"/>
                <a:ext cx="7079937" cy="473206"/>
              </a:xfrm>
              <a:prstGeom prst="rect">
                <a:avLst/>
              </a:prstGeom>
              <a:blipFill>
                <a:blip r:embed="rId12"/>
                <a:stretch>
                  <a:fillRect l="-717" b="-179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085628-47D4-B509-39AC-C563D4390F8C}"/>
                  </a:ext>
                </a:extLst>
              </p:cNvPr>
              <p:cNvSpPr txBox="1"/>
              <p:nvPr/>
            </p:nvSpPr>
            <p:spPr>
              <a:xfrm>
                <a:off x="6617087" y="1579950"/>
                <a:ext cx="3087705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SeoulNamsan L" panose="02020403020101020101" pitchFamily="18" charset="-127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SeoulNamsan L" panose="020204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  <a:ea typeface="SeoulNamsan L" panose="02020403020101020101" pitchFamily="18" charset="-127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SeoulNamsan L" panose="02020403020101020101" pitchFamily="18" charset="-127"/>
                                </a:rPr>
                                <m:t>𝑦𝑧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⟼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𝑥𝑦𝑧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  <a:ea typeface="SeoulNamsan L" panose="020204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⟩"/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  <a:ea typeface="SeoulNamsan L" panose="020204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  <a:ea typeface="SeoulNamsan L" panose="02020403020101020101" pitchFamily="18" charset="-127"/>
                                    </a:rPr>
                                    <m:t>𝑥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  <a:ea typeface="SeoulNamsan L" panose="02020403020101020101" pitchFamily="18" charset="-127"/>
                                    </a:rPr>
                                    <m:t>𝑦𝑧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085628-47D4-B509-39AC-C563D4390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087" y="1579950"/>
                <a:ext cx="3087705" cy="416845"/>
              </a:xfrm>
              <a:prstGeom prst="rect">
                <a:avLst/>
              </a:prstGeom>
              <a:blipFill>
                <a:blip r:embed="rId13"/>
                <a:stretch>
                  <a:fillRect l="-21633" t="-200000" r="-12653" b="-30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19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D9AE772F-DB4C-B24F-AC3A-259FE849B5F5}"/>
              </a:ext>
            </a:extLst>
          </p:cNvPr>
          <p:cNvGrpSpPr/>
          <p:nvPr/>
        </p:nvGrpSpPr>
        <p:grpSpPr>
          <a:xfrm>
            <a:off x="2650479" y="2603593"/>
            <a:ext cx="7772400" cy="2690727"/>
            <a:chOff x="3017723" y="2434872"/>
            <a:chExt cx="7772400" cy="26907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CB97D05E-E48F-A538-C202-5730A4A69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17723" y="2434872"/>
              <a:ext cx="7772400" cy="2690727"/>
            </a:xfrm>
            <a:prstGeom prst="rect">
              <a:avLst/>
            </a:prstGeom>
          </p:spPr>
        </p:pic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442359EE-B209-556B-2B32-74125D137EC5}"/>
                </a:ext>
              </a:extLst>
            </p:cNvPr>
            <p:cNvCxnSpPr>
              <a:cxnSpLocks/>
            </p:cNvCxnSpPr>
            <p:nvPr/>
          </p:nvCxnSpPr>
          <p:spPr>
            <a:xfrm>
              <a:off x="5450482" y="2666171"/>
              <a:ext cx="0" cy="18000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23A3F349-9193-FA31-3D0C-E829F05A53F5}"/>
                </a:ext>
              </a:extLst>
            </p:cNvPr>
            <p:cNvCxnSpPr>
              <a:cxnSpLocks/>
            </p:cNvCxnSpPr>
            <p:nvPr/>
          </p:nvCxnSpPr>
          <p:spPr>
            <a:xfrm>
              <a:off x="6183907" y="2666171"/>
              <a:ext cx="0" cy="18000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87D7A7E0-4F22-CB98-94E2-155FF3AC70EE}"/>
                </a:ext>
              </a:extLst>
            </p:cNvPr>
            <p:cNvCxnSpPr>
              <a:cxnSpLocks/>
            </p:cNvCxnSpPr>
            <p:nvPr/>
          </p:nvCxnSpPr>
          <p:spPr>
            <a:xfrm>
              <a:off x="6917332" y="2666171"/>
              <a:ext cx="0" cy="18000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[R] 13">
              <a:extLst>
                <a:ext uri="{FF2B5EF4-FFF2-40B4-BE49-F238E27FC236}">
                  <a16:creationId xmlns:a16="http://schemas.microsoft.com/office/drawing/2014/main" id="{C8DB42E3-CD11-944D-93DD-2D20660111E1}"/>
                </a:ext>
              </a:extLst>
            </p:cNvPr>
            <p:cNvCxnSpPr>
              <a:cxnSpLocks/>
            </p:cNvCxnSpPr>
            <p:nvPr/>
          </p:nvCxnSpPr>
          <p:spPr>
            <a:xfrm>
              <a:off x="8031757" y="2666171"/>
              <a:ext cx="0" cy="18000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9008707E-D4DE-5680-A8B5-786B33F8FD41}"/>
                </a:ext>
              </a:extLst>
            </p:cNvPr>
            <p:cNvCxnSpPr>
              <a:cxnSpLocks/>
            </p:cNvCxnSpPr>
            <p:nvPr/>
          </p:nvCxnSpPr>
          <p:spPr>
            <a:xfrm>
              <a:off x="8784232" y="2666171"/>
              <a:ext cx="0" cy="18000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5BB50106-9DEB-154F-7A9D-3095530E1250}"/>
                </a:ext>
              </a:extLst>
            </p:cNvPr>
            <p:cNvCxnSpPr>
              <a:cxnSpLocks/>
            </p:cNvCxnSpPr>
            <p:nvPr/>
          </p:nvCxnSpPr>
          <p:spPr>
            <a:xfrm>
              <a:off x="9774832" y="2666171"/>
              <a:ext cx="0" cy="18000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2-2. doubly-controlled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서울남산체 B" panose="02020503020101020101" pitchFamily="18" charset="-127"/>
                      </a:rPr>
                      <m:t>𝑍</m:t>
                    </m:r>
                  </m:oMath>
                </a14:m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-gate</a:t>
                </a:r>
                <a:r>
                  <a:rPr lang="ko-KR" altLang="en-US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 </a:t>
                </a:r>
                <a:r>
                  <a:rPr lang="en-US" altLang="ko-KR" sz="3200" dirty="0">
                    <a:latin typeface="서울남산체 B" panose="02020503020101020101" pitchFamily="18" charset="-127"/>
                    <a:ea typeface="서울남산체 B" panose="02020503020101020101" pitchFamily="18" charset="-127"/>
                  </a:rPr>
                  <a:t>(T-depth = 1)</a:t>
                </a:r>
                <a:endParaRPr lang="ko-KR" altLang="en-US" sz="3200" dirty="0">
                  <a:latin typeface="서울남산체 B" panose="02020503020101020101" pitchFamily="18" charset="-127"/>
                  <a:ea typeface="서울남산체 B" panose="02020503020101020101" pitchFamily="18" charset="-127"/>
                </a:endParaRPr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1339" t="-1639"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D01016-DF2A-4788-9129-A05A5C4491BD}"/>
                  </a:ext>
                </a:extLst>
              </p:cNvPr>
              <p:cNvSpPr txBox="1"/>
              <p:nvPr/>
            </p:nvSpPr>
            <p:spPr>
              <a:xfrm>
                <a:off x="773337" y="1342399"/>
                <a:ext cx="9913713" cy="888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doubly-controlled Z-gate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는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4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개의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ancillas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와 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T/T</a:t>
                </a:r>
                <a14:m>
                  <m:oMath xmlns:m="http://schemas.openxmlformats.org/officeDocument/2006/math">
                    <m:r>
                      <a:rPr lang="en-US" altLang="ko-KR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†</m:t>
                    </m:r>
                  </m:oMath>
                </a14:m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-gate</a:t>
                </a:r>
                <a:r>
                  <a:rPr lang="ko-KR" altLang="en-US" dirty="0" err="1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를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이용하여 다음과 같이 구현할 수 있음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ko-KR" altLang="en-US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임의의 순서로 변경하고 병렬로 수행함으로써 </a:t>
                </a:r>
                <a:r>
                  <a:rPr lang="en-US" altLang="ko-KR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T-depth=1</a:t>
                </a:r>
                <a:r>
                  <a:rPr lang="ko-KR" altLang="en-US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로 줄일 수 있음</a:t>
                </a:r>
                <a:r>
                  <a:rPr lang="en-US" altLang="ko-KR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D01016-DF2A-4788-9129-A05A5C449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37" y="1342399"/>
                <a:ext cx="9913713" cy="888705"/>
              </a:xfrm>
              <a:prstGeom prst="rect">
                <a:avLst/>
              </a:prstGeom>
              <a:blipFill>
                <a:blip r:embed="rId5"/>
                <a:stretch>
                  <a:fillRect l="-384" b="-112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BAF4958-DA39-A46B-0ED5-FD7A2533144B}"/>
              </a:ext>
            </a:extLst>
          </p:cNvPr>
          <p:cNvSpPr txBox="1"/>
          <p:nvPr/>
        </p:nvSpPr>
        <p:spPr>
          <a:xfrm>
            <a:off x="4709281" y="5438484"/>
            <a:ext cx="2603090" cy="888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T-depth: 1</a:t>
            </a:r>
          </a:p>
          <a:p>
            <a:pPr marR="0" lvl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total depth: 7</a:t>
            </a:r>
            <a:r>
              <a:rPr lang="ko-KR" altLang="en-US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</a:t>
            </a:r>
            <a:endParaRPr lang="en-US" altLang="ko-KR" dirty="0">
              <a:solidFill>
                <a:prstClr val="black"/>
              </a:solidFill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C95F2E-EFF4-9E12-C1A8-637F738D108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11" r="42142"/>
          <a:stretch/>
        </p:blipFill>
        <p:spPr>
          <a:xfrm>
            <a:off x="1094042" y="2272194"/>
            <a:ext cx="2093374" cy="7879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414DB5-094A-384D-3C3D-D1E72829ED3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20" b="-603"/>
          <a:stretch/>
        </p:blipFill>
        <p:spPr>
          <a:xfrm>
            <a:off x="964743" y="3643084"/>
            <a:ext cx="1842895" cy="3007169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552462-1ED7-8ECB-8917-D4A5419EFB4C}"/>
              </a:ext>
            </a:extLst>
          </p:cNvPr>
          <p:cNvSpPr/>
          <p:nvPr/>
        </p:nvSpPr>
        <p:spPr>
          <a:xfrm>
            <a:off x="2493025" y="2330194"/>
            <a:ext cx="314908" cy="72995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8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An application to multiply-controlled gates</a:t>
            </a:r>
            <a:endParaRPr lang="ko-KR" altLang="en-US" sz="3200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888A88-6134-5F7E-CA8E-F41E09D6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0" y="1866081"/>
            <a:ext cx="6921500" cy="1651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0102E9-6DD9-9E7A-CC5D-9626756D37CD}"/>
                  </a:ext>
                </a:extLst>
              </p:cNvPr>
              <p:cNvSpPr txBox="1"/>
              <p:nvPr/>
            </p:nvSpPr>
            <p:spPr>
              <a:xfrm>
                <a:off x="3771900" y="1166119"/>
                <a:ext cx="4090219" cy="514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ko-KR" sz="2000" b="1" dirty="0">
                    <a:latin typeface="SeoulNamsan B" panose="02020603020101020101" pitchFamily="18" charset="-127"/>
                    <a:ea typeface="SeoulNamsan B" panose="02020603020101020101" pitchFamily="18" charset="-127"/>
                  </a:rPr>
                  <a:t>doubly-controlled (</a:t>
                </a:r>
                <a14:m>
                  <m:oMath xmlns:m="http://schemas.openxmlformats.org/officeDocument/2006/math"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−</m:t>
                    </m:r>
                    <m:r>
                      <a:rPr lang="en-US" altLang="ko-KR" sz="2000" b="1" i="0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𝐢𝐙</m:t>
                    </m:r>
                  </m:oMath>
                </a14:m>
                <a:r>
                  <a:rPr lang="en-US" altLang="ko-KR" sz="2000" b="1" dirty="0">
                    <a:latin typeface="SeoulNamsan B" panose="02020603020101020101" pitchFamily="18" charset="-127"/>
                    <a:ea typeface="SeoulNamsan B" panose="02020603020101020101" pitchFamily="18" charset="-127"/>
                  </a:rPr>
                  <a:t>)-gate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0102E9-6DD9-9E7A-CC5D-9626756D3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900" y="1166119"/>
                <a:ext cx="4090219" cy="514051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F531A9-0968-317F-9EEE-BA98814099DE}"/>
                  </a:ext>
                </a:extLst>
              </p:cNvPr>
              <p:cNvSpPr txBox="1"/>
              <p:nvPr/>
            </p:nvSpPr>
            <p:spPr>
              <a:xfrm>
                <a:off x="851994" y="3517081"/>
                <a:ext cx="10654205" cy="8887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doubly-controlled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𝑖𝑍</m:t>
                    </m:r>
                  </m:oMath>
                </a14:m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)-gate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는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b="1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doubly-controlled Z-gate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와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 </a:t>
                </a:r>
                <a:r>
                  <a:rPr lang="en-US" altLang="ko-KR" b="1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controlled </a:t>
                </a:r>
                <a:r>
                  <a:rPr lang="en-US" altLang="ko-KR" b="1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S</a:t>
                </a:r>
                <a14:m>
                  <m:oMath xmlns:m="http://schemas.openxmlformats.org/officeDocument/2006/math">
                    <m:r>
                      <a:rPr lang="en-US" altLang="ko-KR" b="1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†</m:t>
                    </m:r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–gate</a:t>
                </a:r>
                <a:r>
                  <a:rPr lang="ko-KR" altLang="en-US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의 조합으로 구성됨</a:t>
                </a:r>
                <a:r>
                  <a:rPr lang="en-US" altLang="ko-KR" dirty="0">
                    <a:latin typeface="SeoulNamsan L" panose="02020403020101020101" pitchFamily="18" charset="-127"/>
                    <a:ea typeface="SeoulNamsan L" panose="02020403020101020101" pitchFamily="18" charset="-127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  <a:defRPr/>
                </a:pPr>
                <a:endParaRPr lang="en-US" altLang="ko-KR" dirty="0">
                  <a:solidFill>
                    <a:schemeClr val="tx1"/>
                  </a:solidFill>
                  <a:latin typeface="SeoulNamsan L" panose="02020403020101020101" pitchFamily="18" charset="-127"/>
                  <a:ea typeface="SeoulNamsan L" panose="0202040302010102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F531A9-0968-317F-9EEE-BA9881409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94" y="3517081"/>
                <a:ext cx="10654205" cy="888705"/>
              </a:xfrm>
              <a:prstGeom prst="rect">
                <a:avLst/>
              </a:prstGeom>
              <a:blipFill>
                <a:blip r:embed="rId5"/>
                <a:stretch>
                  <a:fillRect l="-477" r="-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7A9A2B27-1F4F-C8DE-107E-53609B81A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2896" y="5168081"/>
            <a:ext cx="7772400" cy="7532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C9B1825-90CB-D5E0-3D55-1193CBA37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24" y="1182033"/>
            <a:ext cx="2606676" cy="106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B0E93C-8900-4D2E-72EE-121518697EAD}"/>
                  </a:ext>
                </a:extLst>
              </p:cNvPr>
              <p:cNvSpPr txBox="1"/>
              <p:nvPr/>
            </p:nvSpPr>
            <p:spPr>
              <a:xfrm>
                <a:off x="1114425" y="4129135"/>
                <a:ext cx="5630196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(−1)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𝑥𝑦𝑧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B0E93C-8900-4D2E-72EE-121518697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5" y="4129135"/>
                <a:ext cx="5630196" cy="284117"/>
              </a:xfrm>
              <a:prstGeom prst="rect">
                <a:avLst/>
              </a:prstGeom>
              <a:blipFill>
                <a:blip r:embed="rId8"/>
                <a:stretch>
                  <a:fillRect l="-676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78D99E-6D1B-B835-8A29-EC01CB65A179}"/>
                  </a:ext>
                </a:extLst>
              </p:cNvPr>
              <p:cNvSpPr txBox="1"/>
              <p:nvPr/>
            </p:nvSpPr>
            <p:spPr>
              <a:xfrm>
                <a:off x="1123950" y="4571521"/>
                <a:ext cx="2825710" cy="284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kumimoji="1"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78D99E-6D1B-B835-8A29-EC01CB65A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950" y="4571521"/>
                <a:ext cx="2825710" cy="284117"/>
              </a:xfrm>
              <a:prstGeom prst="rect">
                <a:avLst/>
              </a:prstGeom>
              <a:blipFill>
                <a:blip r:embed="rId9"/>
                <a:stretch>
                  <a:fillRect l="-2232" t="-4348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2F96142E-61E1-2BF3-1606-41424B619419}"/>
              </a:ext>
            </a:extLst>
          </p:cNvPr>
          <p:cNvCxnSpPr>
            <a:stCxn id="14" idx="1"/>
            <a:endCxn id="16" idx="1"/>
          </p:cNvCxnSpPr>
          <p:nvPr/>
        </p:nvCxnSpPr>
        <p:spPr>
          <a:xfrm rot="10800000" flipH="1" flipV="1">
            <a:off x="1114424" y="4271194"/>
            <a:ext cx="9525" cy="442386"/>
          </a:xfrm>
          <a:prstGeom prst="bentConnector3">
            <a:avLst>
              <a:gd name="adj1" fmla="val -1600000"/>
            </a:avLst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2413990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6492</TotalTime>
  <Words>1037</Words>
  <Application>Microsoft Office PowerPoint</Application>
  <PresentationFormat>와이드스크린</PresentationFormat>
  <Paragraphs>131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SeoulNamsan B</vt:lpstr>
      <vt:lpstr>SeoulNamsan L</vt:lpstr>
      <vt:lpstr>SeoulNamsan M</vt:lpstr>
      <vt:lpstr>맑은 고딕</vt:lpstr>
      <vt:lpstr>서울남산체 B</vt:lpstr>
      <vt:lpstr>서울남산체 EB</vt:lpstr>
      <vt:lpstr>서울남산체 M</vt:lpstr>
      <vt:lpstr>Arial</vt:lpstr>
      <vt:lpstr>Cambria Math</vt:lpstr>
      <vt:lpstr>제목 테마</vt:lpstr>
      <vt:lpstr>논문 리뷰</vt:lpstr>
      <vt:lpstr>1. Introduction</vt:lpstr>
      <vt:lpstr>1. Introduction</vt:lpstr>
      <vt:lpstr>1. Introduction</vt:lpstr>
      <vt:lpstr>2. A T-depth on representation of the Toffoli gate</vt:lpstr>
      <vt:lpstr>2-1. doubly-controlled Z-gate</vt:lpstr>
      <vt:lpstr>2-1. doubly-controlled Z-gate</vt:lpstr>
      <vt:lpstr>2-2. doubly-controlled Z-gate (T-depth = 1)</vt:lpstr>
      <vt:lpstr>3. An application to multiply-controlled gates</vt:lpstr>
      <vt:lpstr>3-1. doubly-controlled (-iZ)-gate (1)</vt:lpstr>
      <vt:lpstr>3-2. doubly-controlled (-iZ)-gate (2)</vt:lpstr>
      <vt:lpstr>3-3. doubly-controlled (-iX)-gate, doubly-controlled G-gate</vt:lpstr>
      <vt:lpstr>3-4. doubly-controlled G-gate (1) </vt:lpstr>
      <vt:lpstr>3-4. doubly-controlled G-gate (1) </vt:lpstr>
      <vt:lpstr>3-5. doubly-controlled G-gate (2) </vt:lpstr>
      <vt:lpstr>3-5. doubly-controlled G-gate (2) </vt:lpstr>
      <vt:lpstr>3-6. controlled T-gate</vt:lpstr>
      <vt:lpstr>4. 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193</cp:revision>
  <dcterms:created xsi:type="dcterms:W3CDTF">2019-03-05T04:29:07Z</dcterms:created>
  <dcterms:modified xsi:type="dcterms:W3CDTF">2023-02-27T15:29:04Z</dcterms:modified>
</cp:coreProperties>
</file>