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269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4600" b="1" i="0" u="none" strike="noStrike" mc:Ignorable="hp" hp:hslEmbossed="0">
                <a:latin typeface="나눔스퀘어 Bold"/>
                <a:ea typeface="나눔스퀘어 Bold"/>
              </a:rPr>
              <a:t>오디오 스테가노그래피</a:t>
            </a:r>
            <a:endParaRPr xmlns:mc="http://schemas.openxmlformats.org/markup-compatibility/2006" xmlns:hp="http://schemas.haansoft.com/office/presentation/8.0" lang="ko-KR" altLang="en-US" sz="4600" b="1" i="0" u="none" strike="noStrike" mc:Ignorable="hp" hp:hslEmbossed="0">
              <a:latin typeface="나눔스퀘어 Bold"/>
              <a:ea typeface="나눔스퀘어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IT</a:t>
            </a:r>
            <a:r>
              <a:rPr lang="ko-KR" altLang="en-US">
                <a:latin typeface="나눔스퀘어 Bold"/>
                <a:ea typeface="나눔스퀘어 Bold"/>
              </a:rPr>
              <a:t>융합공학부 윤세영</a:t>
            </a:r>
            <a:endParaRPr lang="ko-KR" altLang="en-US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ko-KR" altLang="en-US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유투브 주소</a:t>
            </a:r>
            <a:r>
              <a:rPr lang="en-US" altLang="ko-KR">
                <a:latin typeface="나눔스퀘어 Bold"/>
                <a:ea typeface="나눔스퀘어 Bold"/>
              </a:rPr>
              <a:t>: https://youtu.be/wIVN2E9j8Ns</a:t>
            </a:r>
            <a:endParaRPr lang="en-US" altLang="ko-KR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SVM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4" name=""/>
          <p:cNvGrpSpPr/>
          <p:nvPr/>
        </p:nvGrpSpPr>
        <p:grpSpPr>
          <a:xfrm rot="0">
            <a:off x="1930015" y="1196878"/>
            <a:ext cx="8331970" cy="5368635"/>
            <a:chOff x="1930015" y="1293090"/>
            <a:chExt cx="8331970" cy="5368635"/>
          </a:xfrm>
        </p:grpSpPr>
        <p:sp>
          <p:nvSpPr>
            <p:cNvPr id="5" name=""/>
            <p:cNvSpPr/>
            <p:nvPr/>
          </p:nvSpPr>
          <p:spPr>
            <a:xfrm>
              <a:off x="1949257" y="3121120"/>
              <a:ext cx="8293484" cy="354060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1) 커버데이터를 바이너리 시퀀스로 변환(S)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2) 비밀 메시지를 바이너리 시퀀스로 변환(b)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3) S 의 byte 들을 2 로 모듈러 연산하여 각 샘플 값의 나머지(SR = mod S/2) 값을 도출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4) 아래의 과정으로 스테고 샘플 값(S’)와 위치맵(LM) 을 도출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 algn="ctr">
                <a:buFont typeface="Arial"/>
                <a:buNone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S’ = S and LM = 0 , if SR=b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 algn="ctr">
                <a:buFont typeface="Arial"/>
                <a:buNone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S’ = S+1 and LM = 2 , if SR!=b and S==0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 algn="ctr">
                <a:buFont typeface="Arial"/>
                <a:buNone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S’ = S-1 and LM = 1, if SR&gt;b and !=0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 algn="ctr">
                <a:buFont typeface="Arial"/>
                <a:buNone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S’ = S-1 and LM = -1, if SR&lt;b and S!=0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 algn="ctr">
                <a:buFont typeface="Arial"/>
                <a:buNone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5) 추출해 낼 수 있는 스테고 샘플값(S’)으로 이루어진 스테고 파일을 구성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930015" y="1293090"/>
              <a:ext cx="8331970" cy="140469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Sample Value Modification(SVM</a:t>
              </a: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방식은 숨겨야 하는 비밀 비트와 원본 오디오 파일의 샘플 값을 추출하고 이 추출 값을 특정 모드로 모듈러 연산한 결과를 같게 만들기 위해 원본 오디오 파일의 샘플을 수정함으로써 얻은 새로운 샘플 값을 가진 스테고 파일을 만들고 나중에 위치 맵을 사용하여 비밀 메시지를 복구하는 방식이다.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  <p:sp>
        <p:nvSpPr>
          <p:cNvPr id="8" name=""/>
          <p:cNvSpPr/>
          <p:nvPr/>
        </p:nvSpPr>
        <p:spPr>
          <a:xfrm>
            <a:off x="2300622" y="2784378"/>
            <a:ext cx="2453410" cy="452196"/>
          </a:xfrm>
          <a:prstGeom prst="rect">
            <a:avLst/>
          </a:prstGeom>
          <a:solidFill>
            <a:srgbClr val="f2f2f2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 Bold"/>
                <a:ea typeface="나눔스퀘어 Bold"/>
              </a:rPr>
              <a:t> Embedding process</a:t>
            </a:r>
            <a:endParaRPr lang="ko-KR" altLang="en-US">
              <a:solidFill>
                <a:schemeClr val="tx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참고 논문 소개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서론 </a:t>
            </a:r>
            <a:r>
              <a:rPr lang="en-US" altLang="ko-KR">
                <a:latin typeface="나눔스퀘어 Bold"/>
                <a:ea typeface="나눔스퀘어 Bold"/>
              </a:rPr>
              <a:t>(</a:t>
            </a:r>
            <a:r>
              <a:rPr lang="ko-KR" altLang="en-US">
                <a:latin typeface="나눔스퀘어 Bold"/>
                <a:ea typeface="나눔스퀘어 Bold"/>
              </a:rPr>
              <a:t>스테가노그래피란 무엇인가</a:t>
            </a:r>
            <a:r>
              <a:rPr lang="en-US" altLang="ko-KR">
                <a:latin typeface="나눔스퀘어 Bold"/>
                <a:ea typeface="나눔스퀘어 Bold"/>
              </a:rPr>
              <a:t>?)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다양한 방식의 오디오 스테가노그래피 소개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LSB</a:t>
            </a:r>
            <a:r>
              <a:rPr lang="ko-KR" altLang="en-US">
                <a:latin typeface="나눔스퀘어 Bold"/>
                <a:ea typeface="나눔스퀘어 Bold"/>
              </a:rPr>
              <a:t> </a:t>
            </a:r>
            <a:r>
              <a:rPr lang="en-US" altLang="ko-KR">
                <a:latin typeface="나눔스퀘어 Bold"/>
                <a:ea typeface="나눔스퀘어 Bold"/>
              </a:rPr>
              <a:t>Encoding, Phase coding</a:t>
            </a:r>
            <a:r>
              <a:rPr lang="ko-KR" altLang="en-US">
                <a:latin typeface="나눔스퀘어 Bold"/>
                <a:ea typeface="나눔스퀘어 Bold"/>
              </a:rPr>
              <a:t> 등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최신 기법의 스테가노그래피에 대한 조사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796" y="1180137"/>
            <a:ext cx="8802408" cy="5302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서론</a:t>
            </a:r>
            <a:r>
              <a:rPr lang="en-US" altLang="ko-KR">
                <a:latin typeface="나눔스퀘어 Bold"/>
                <a:ea typeface="나눔스퀘어 Bold"/>
              </a:rPr>
              <a:t>(</a:t>
            </a:r>
            <a:r>
              <a:rPr lang="ko-KR" altLang="en-US">
                <a:latin typeface="나눔스퀘어 Bold"/>
                <a:ea typeface="나눔스퀘어 Bold"/>
              </a:rPr>
              <a:t>스테가노그래피란</a:t>
            </a:r>
            <a:r>
              <a:rPr lang="en-US" altLang="ko-KR">
                <a:latin typeface="나눔스퀘어 Bold"/>
                <a:ea typeface="나눔스퀘어 Bold"/>
              </a:rPr>
              <a:t>?)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9577" y="2929158"/>
            <a:ext cx="5272846" cy="3556284"/>
          </a:xfrm>
          <a:prstGeom prst="rect">
            <a:avLst/>
          </a:prstGeom>
        </p:spPr>
      </p:pic>
      <p:grpSp>
        <p:nvGrpSpPr>
          <p:cNvPr id="13" name=""/>
          <p:cNvGrpSpPr/>
          <p:nvPr/>
        </p:nvGrpSpPr>
        <p:grpSpPr>
          <a:xfrm rot="0">
            <a:off x="2776682" y="1442219"/>
            <a:ext cx="6638636" cy="914015"/>
            <a:chOff x="2776682" y="1596158"/>
            <a:chExt cx="6638636" cy="914015"/>
          </a:xfrm>
        </p:grpSpPr>
        <p:grpSp>
          <p:nvGrpSpPr>
            <p:cNvPr id="10" name=""/>
            <p:cNvGrpSpPr/>
            <p:nvPr/>
          </p:nvGrpSpPr>
          <p:grpSpPr>
            <a:xfrm rot="0">
              <a:off x="2776682" y="1596158"/>
              <a:ext cx="6638636" cy="914015"/>
              <a:chOff x="2776682" y="1596158"/>
              <a:chExt cx="6638636" cy="914015"/>
            </a:xfrm>
          </p:grpSpPr>
          <p:grpSp>
            <p:nvGrpSpPr>
              <p:cNvPr id="8" name=""/>
              <p:cNvGrpSpPr/>
              <p:nvPr/>
            </p:nvGrpSpPr>
            <p:grpSpPr>
              <a:xfrm rot="0">
                <a:off x="2776682" y="1596158"/>
                <a:ext cx="6638636" cy="914015"/>
                <a:chOff x="1569219" y="2971992"/>
                <a:chExt cx="6638636" cy="914015"/>
              </a:xfrm>
              <a:solidFill>
                <a:srgbClr val="f2f2f2"/>
              </a:solidFill>
            </p:grpSpPr>
            <p:sp>
              <p:nvSpPr>
                <p:cNvPr id="5" name=""/>
                <p:cNvSpPr/>
                <p:nvPr/>
              </p:nvSpPr>
              <p:spPr>
                <a:xfrm>
                  <a:off x="1569219" y="2971992"/>
                  <a:ext cx="1346969" cy="914015"/>
                </a:xfrm>
                <a:prstGeom prst="roundRect">
                  <a:avLst>
                    <a:gd name="adj" fmla="val 16667"/>
                  </a:avLst>
                </a:prstGeom>
                <a:grpFill/>
                <a:ln w="19050">
                  <a:solidFill>
                    <a:srgbClr val="203a7b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나눔스퀘어 Bold"/>
                      <a:ea typeface="나눔스퀘어 Bold"/>
                    </a:rPr>
                    <a:t>Cover</a:t>
                  </a:r>
                  <a:endParaRPr lang="en-US" altLang="ko-KR">
                    <a:solidFill>
                      <a:schemeClr val="tx1"/>
                    </a:solidFill>
                    <a:latin typeface="나눔스퀘어 Bold"/>
                    <a:ea typeface="나눔스퀘어 Bold"/>
                  </a:endParaRPr>
                </a:p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나눔스퀘어 Bold"/>
                      <a:ea typeface="나눔스퀘어 Bold"/>
                    </a:rPr>
                    <a:t>Data</a:t>
                  </a:r>
                  <a:endParaRPr lang="en-US" altLang="ko-KR">
                    <a:solidFill>
                      <a:schemeClr val="tx1"/>
                    </a:solidFill>
                    <a:latin typeface="나눔스퀘어 Bold"/>
                    <a:ea typeface="나눔스퀘어 Bold"/>
                  </a:endParaRPr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3430925" y="2971992"/>
                  <a:ext cx="1346969" cy="914015"/>
                </a:xfrm>
                <a:prstGeom prst="roundRect">
                  <a:avLst>
                    <a:gd name="adj" fmla="val 16667"/>
                  </a:avLst>
                </a:prstGeom>
                <a:grpFill/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나눔스퀘어 Bold"/>
                      <a:ea typeface="나눔스퀘어 Bold"/>
                    </a:rPr>
                    <a:t>Secret</a:t>
                  </a:r>
                  <a:endParaRPr lang="en-US" altLang="ko-KR">
                    <a:solidFill>
                      <a:schemeClr val="tx1"/>
                    </a:solidFill>
                    <a:latin typeface="나눔스퀘어 Bold"/>
                    <a:ea typeface="나눔스퀘어 Bold"/>
                  </a:endParaRPr>
                </a:p>
              </p:txBody>
            </p:sp>
            <p:sp>
              <p:nvSpPr>
                <p:cNvPr id="7" name=""/>
                <p:cNvSpPr/>
                <p:nvPr/>
              </p:nvSpPr>
              <p:spPr>
                <a:xfrm>
                  <a:off x="6860886" y="2971992"/>
                  <a:ext cx="1346969" cy="914015"/>
                </a:xfrm>
                <a:prstGeom prst="roundRect">
                  <a:avLst>
                    <a:gd name="adj" fmla="val 16667"/>
                  </a:avLst>
                </a:prstGeom>
                <a:grpFill/>
                <a:ln w="19050">
                  <a:solidFill>
                    <a:srgbClr val="203a7b"/>
                  </a:solidFill>
                  <a:prstDash val="lg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나눔스퀘어 Bold"/>
                      <a:ea typeface="나눔스퀘어 Bold"/>
                    </a:rPr>
                    <a:t>Stego</a:t>
                  </a:r>
                  <a:endParaRPr lang="en-US" altLang="ko-KR">
                    <a:solidFill>
                      <a:schemeClr val="tx1"/>
                    </a:solidFill>
                    <a:latin typeface="나눔스퀘어 Bold"/>
                    <a:ea typeface="나눔스퀘어 Bold"/>
                  </a:endParaRPr>
                </a:p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  <a:latin typeface="나눔스퀘어 Bold"/>
                      <a:ea typeface="나눔스퀘어 Bold"/>
                    </a:rPr>
                    <a:t>Data</a:t>
                  </a:r>
                  <a:endParaRPr lang="en-US" altLang="ko-KR">
                    <a:solidFill>
                      <a:schemeClr val="tx1"/>
                    </a:solidFill>
                    <a:latin typeface="나눔스퀘어 Bold"/>
                    <a:ea typeface="나눔스퀘어 Bold"/>
                  </a:endParaRPr>
                </a:p>
              </p:txBody>
            </p:sp>
          </p:grpSp>
          <p:cxnSp>
            <p:nvCxnSpPr>
              <p:cNvPr id="9" name=""/>
              <p:cNvCxnSpPr/>
              <p:nvPr/>
            </p:nvCxnSpPr>
            <p:spPr>
              <a:xfrm>
                <a:off x="6235508" y="2024303"/>
                <a:ext cx="1568256" cy="0"/>
              </a:xfrm>
              <a:prstGeom prst="straightConnector1">
                <a:avLst/>
              </a:prstGeom>
              <a:ln w="28575">
                <a:solidFill>
                  <a:srgbClr val="203a7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"/>
            <p:cNvSpPr/>
            <p:nvPr/>
          </p:nvSpPr>
          <p:spPr>
            <a:xfrm>
              <a:off x="4215245" y="1899227"/>
              <a:ext cx="307879" cy="288636"/>
            </a:xfrm>
            <a:prstGeom prst="mathPlus">
              <a:avLst>
                <a:gd name="adj1" fmla="val 23520"/>
              </a:avLst>
            </a:prstGeom>
            <a:solidFill>
              <a:srgbClr val="203a7b"/>
            </a:solidFill>
            <a:ln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오디오 스테가노그래피란</a:t>
            </a:r>
            <a:r>
              <a:rPr lang="en-US" altLang="ko-KR">
                <a:latin typeface="나눔스퀘어 Bold"/>
                <a:ea typeface="나눔스퀘어 Bold"/>
              </a:rPr>
              <a:t>?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8" name=""/>
          <p:cNvGrpSpPr/>
          <p:nvPr/>
        </p:nvGrpSpPr>
        <p:grpSpPr>
          <a:xfrm rot="0">
            <a:off x="2709333" y="3429000"/>
            <a:ext cx="6773333" cy="2780530"/>
            <a:chOff x="4719973" y="3514725"/>
            <a:chExt cx="6773333" cy="2780530"/>
          </a:xfrm>
        </p:grpSpPr>
        <p:sp>
          <p:nvSpPr>
            <p:cNvPr id="7" name=""/>
            <p:cNvSpPr/>
            <p:nvPr/>
          </p:nvSpPr>
          <p:spPr>
            <a:xfrm>
              <a:off x="4719973" y="3514725"/>
              <a:ext cx="6773332" cy="278053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latin typeface="나눔스퀘어 Bold"/>
                <a:ea typeface="나눔스퀘어 Bold"/>
              </a:endParaRPr>
            </a:p>
          </p:txBody>
        </p:sp>
        <p:grpSp>
          <p:nvGrpSpPr>
            <p:cNvPr id="6" name=""/>
            <p:cNvGrpSpPr/>
            <p:nvPr/>
          </p:nvGrpSpPr>
          <p:grpSpPr>
            <a:xfrm rot="0">
              <a:off x="5029033" y="3835400"/>
              <a:ext cx="6136355" cy="2230118"/>
              <a:chOff x="3027821" y="2478809"/>
              <a:chExt cx="6136355" cy="2230118"/>
            </a:xfrm>
          </p:grpSpPr>
          <p:pic>
            <p:nvPicPr>
              <p:cNvPr id="4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906708" y="2478809"/>
                <a:ext cx="4378583" cy="1900382"/>
              </a:xfrm>
              <a:prstGeom prst="rect">
                <a:avLst/>
              </a:prstGeom>
            </p:spPr>
          </p:pic>
          <p:sp>
            <p:nvSpPr>
              <p:cNvPr id="5" name=""/>
              <p:cNvSpPr txBox="1"/>
              <p:nvPr/>
            </p:nvSpPr>
            <p:spPr>
              <a:xfrm>
                <a:off x="3027821" y="4410361"/>
                <a:ext cx="6136355" cy="29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 sz="1400">
                    <a:latin typeface="나눔스퀘어 Bold"/>
                    <a:ea typeface="나눔스퀘어 Bold"/>
                  </a:rPr>
                  <a:t>&lt;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오디오 스테가노그래피에 자료를 숨기기 위한 개선된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LSB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기법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,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지선수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,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2014.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&gt;</a:t>
                </a:r>
                <a:endParaRPr lang="en-US" altLang="ko-KR" sz="1400">
                  <a:latin typeface="나눔스퀘어 Bold"/>
                  <a:ea typeface="나눔스퀘어 Bold"/>
                </a:endParaRPr>
              </a:p>
            </p:txBody>
          </p:sp>
        </p:grpSp>
      </p:grpSp>
      <p:sp>
        <p:nvSpPr>
          <p:cNvPr id="10" name=""/>
          <p:cNvSpPr/>
          <p:nvPr/>
        </p:nvSpPr>
        <p:spPr>
          <a:xfrm>
            <a:off x="2853652" y="1418166"/>
            <a:ext cx="6484696" cy="188575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257040" lvl="0" indent="-257040"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LSB</a:t>
            </a:r>
            <a:r>
              <a:rPr lang="ko-KR" altLang="en-US" b="1">
                <a:solidFill>
                  <a:schemeClr val="tx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Encoding</a:t>
            </a:r>
            <a:endParaRPr lang="en-US" altLang="ko-KR" b="1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Phase coding</a:t>
            </a:r>
            <a:endParaRPr lang="en-US" altLang="ko-KR" b="1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Parity coding</a:t>
            </a:r>
            <a:endParaRPr lang="en-US" altLang="ko-KR" b="1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Spread Spectrum(SS)</a:t>
            </a:r>
            <a:endParaRPr lang="en-US" altLang="ko-KR" b="1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나눔스퀘어 Bold"/>
                <a:ea typeface="나눔스퀘어 Bold"/>
              </a:rPr>
              <a:t>SVM</a:t>
            </a:r>
            <a:endParaRPr lang="ko-KR" altLang="en-US" b="1">
              <a:solidFill>
                <a:schemeClr val="tx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LSB</a:t>
            </a:r>
            <a:r>
              <a:rPr lang="ko-KR" altLang="en-US">
                <a:latin typeface="나눔스퀘어 Bold"/>
                <a:ea typeface="나눔스퀘어 Bold"/>
              </a:rPr>
              <a:t> </a:t>
            </a:r>
            <a:r>
              <a:rPr lang="en-US" altLang="ko-KR">
                <a:latin typeface="나눔스퀘어 Bold"/>
                <a:ea typeface="나눔스퀘어 Bold"/>
              </a:rPr>
              <a:t>Encoding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6" name=""/>
          <p:cNvGrpSpPr/>
          <p:nvPr/>
        </p:nvGrpSpPr>
        <p:grpSpPr>
          <a:xfrm rot="0">
            <a:off x="1477818" y="1687560"/>
            <a:ext cx="9236364" cy="4002424"/>
            <a:chOff x="1477818" y="1610591"/>
            <a:chExt cx="9236364" cy="4002424"/>
          </a:xfrm>
        </p:grpSpPr>
        <p:sp>
          <p:nvSpPr>
            <p:cNvPr id="4" name=""/>
            <p:cNvSpPr/>
            <p:nvPr/>
          </p:nvSpPr>
          <p:spPr>
            <a:xfrm>
              <a:off x="2940242" y="3987030"/>
              <a:ext cx="6311515" cy="162598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1) 커버데이터인 오디오 파일을 8 column bit pattern 으로 변환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2) 스테고 키가 될 비밀 메시지를 마찬가지로 변환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>
                <a:buFont typeface="Arial"/>
                <a:buNone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3) 커버데이터의 LSB 를 스테고 키의 bit 로 교체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1477818" y="1610591"/>
              <a:ext cx="9236364" cy="206856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커버데이터에 삽입하려는 메시지의 크기가 클수록 잡음이 커지고, 따라서 감지의 위험성이 커지게 된다.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또한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외부공격에 대해 취약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하다는 약점을 가지고 있다.</a:t>
              </a:r>
              <a:endParaRPr xmlns:mc="http://schemas.openxmlformats.org/markup-compatibility/2006" xmlns:hp="http://schemas.haansoft.com/office/presentation/8.0" sz="1600" b="0" i="0" u="none" strike="noStrike" mc:Ignorable="hp" hp:hslEmbossed="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endParaRPr xmlns:mc="http://schemas.openxmlformats.org/markup-compatibility/2006" xmlns:hp="http://schemas.haansoft.com/office/presentation/8.0" sz="1600" b="0" i="0" u="none" strike="noStrike" mc:Ignorable="hp" hp:hslEmbossed="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r>
                <a:rPr xmlns:mc="http://schemas.openxmlformats.org/markup-compatibility/2006" xmlns:hp="http://schemas.haansoft.com/office/presentation/8.0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이와 관련되어 신뢰할 수없는 외부 접근 및 공격에 대해 안전성과 견고성을</a:t>
              </a:r>
              <a:r>
  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높이고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,</a:t>
              </a:r>
              <a:r>
  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혼돈과 확산을 가중시킬 수 있는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개선된 기법이 필요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하다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.</a:t>
              </a:r>
              <a:endPara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Phase coding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4" name=""/>
          <p:cNvGrpSpPr/>
          <p:nvPr/>
        </p:nvGrpSpPr>
        <p:grpSpPr>
          <a:xfrm rot="0">
            <a:off x="1174748" y="1312332"/>
            <a:ext cx="9842503" cy="4849090"/>
            <a:chOff x="1174749" y="1601635"/>
            <a:chExt cx="9842503" cy="4513619"/>
          </a:xfrm>
        </p:grpSpPr>
        <p:sp>
          <p:nvSpPr>
            <p:cNvPr id="5" name=""/>
            <p:cNvSpPr/>
            <p:nvPr/>
          </p:nvSpPr>
          <p:spPr>
            <a:xfrm>
              <a:off x="1174749" y="3629532"/>
              <a:ext cx="9842503" cy="248572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1) 커버데이터를 N 개의 짧은 구간으로 분할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0" indent="0">
                <a:buFont typeface="Arial"/>
                <a:buNone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2) 각 구간에 DFT(이산 퓨리에 변환)을 적용하여 phase 와 Fourier transform magnitude 의 행렬을 생성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3) 각 인접 구간 사이의 위상차를 계산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4) 각 세그먼트에 메시지를 삽입하여 인공절대위상을 생성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57040" indent="-25704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5) 각 인공 절대 위상에 원래의 magnitude 를 결합하여 새로운 데이터를 획득 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174750" y="1601635"/>
              <a:ext cx="9842500" cy="183910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견고성이 매우 높아 압축, 변형 등의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외부 영향에 대해 크게 민감하지 않다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는 장점이 있다.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이러한 특징을 이용하여 음원 파일의 저작권을 위해 삽입되는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워터마크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와 같은 기법에 많이 사용된다.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그러나 비밀 자료의 첫 번째 신호 구간에서 인코딩되기 때문에 자료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전송속도가 낮고 복잡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하다는 단점이 있다.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Parity coding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4" name=""/>
          <p:cNvGrpSpPr/>
          <p:nvPr/>
        </p:nvGrpSpPr>
        <p:grpSpPr>
          <a:xfrm rot="0">
            <a:off x="1723159" y="1437409"/>
            <a:ext cx="8745682" cy="4310304"/>
            <a:chOff x="1516303" y="1562484"/>
            <a:chExt cx="8745682" cy="4310304"/>
          </a:xfrm>
        </p:grpSpPr>
        <p:sp>
          <p:nvSpPr>
            <p:cNvPr id="5" name=""/>
            <p:cNvSpPr/>
            <p:nvPr/>
          </p:nvSpPr>
          <p:spPr>
            <a:xfrm>
              <a:off x="1862667" y="2611197"/>
              <a:ext cx="8052954" cy="3261591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1</a:t>
              </a: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이진화 컬럼 벡터로 숨기려는 비밀 자료를 준비 한다.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2</a:t>
              </a: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오디오 파일에서 처음 44 바이트를 이동하여 커버 매체의 잔여 바이트를 나눈다. 이 영역은 자료 요소의 수에 의해 정의된다.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  <a:p>
              <a:pPr marL="228480" indent="-228480">
                <a:buFont typeface="Arial"/>
                <a:buChar char="•"/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3</a:t>
              </a: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각 영역에서 요소의 수를 확인한다. 선택된 영역의 패리티 비트가 삽입하는 비밀 자료 비트와 일치하지 않을 경우 영역에서 표본 중에 하나의 LSB를 반대 정보로 바꾸어 준다. 결과를 가지고 스테고 매체를 구성한다.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516303" y="1562484"/>
              <a:ext cx="8745682" cy="76007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Parity coding steganography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는 LSB 의 선택에 있어서 더 많은 선택권을 주어 자연스러운 변환을 가능하게 하나, 본질적으로 LSB 와 비슷한 방법이기에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견고하지 못하다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. 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Spread spectrum</a:t>
            </a:r>
            <a:r>
              <a:rPr lang="ko-KR" altLang="en-US">
                <a:latin typeface="나눔스퀘어 Bold"/>
                <a:ea typeface="나눔스퀘어 Bold"/>
              </a:rPr>
              <a:t> 및 요소별 평가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930015" y="1235363"/>
            <a:ext cx="8331970" cy="5031895"/>
            <a:chOff x="1930015" y="1408545"/>
            <a:chExt cx="8331970" cy="5031895"/>
          </a:xfrm>
        </p:grpSpPr>
        <p:sp>
          <p:nvSpPr>
            <p:cNvPr id="6" name=""/>
            <p:cNvSpPr/>
            <p:nvPr/>
          </p:nvSpPr>
          <p:spPr>
            <a:xfrm>
              <a:off x="1930015" y="1408545"/>
              <a:ext cx="8331970" cy="114555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Spread Specturm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은 견고하고 높은 수준의 보안을 유지할 수 있지만</a:t>
              </a:r>
              <a:r>
                <a:rPr lang="en-US" altLang="ko-KR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오디오 파일에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소음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이 추가될 수 있는 위험요소가 있다. 또한 변환및 역변환 과정에서 </a:t>
              </a:r>
              <a:r>
                <a:rPr lang="ko-KR" altLang="en-US" sz="1600">
                  <a:solidFill>
                    <a:srgbClr val="203a7b"/>
                  </a:solidFill>
                  <a:latin typeface="나눔스퀘어 Bold"/>
                  <a:ea typeface="나눔스퀘어 Bold"/>
                </a:rPr>
                <a:t>지연</a:t>
              </a:r>
              <a:r>
                <a: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rPr>
                <a:t>이 발생할 수도 있다.</a:t>
              </a:r>
              <a:endParaRPr lang="ko-KR" altLang="en-US" sz="160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grpSp>
          <p:nvGrpSpPr>
            <p:cNvPr id="11" name=""/>
            <p:cNvGrpSpPr/>
            <p:nvPr/>
          </p:nvGrpSpPr>
          <p:grpSpPr>
            <a:xfrm rot="0">
              <a:off x="1978122" y="3192956"/>
              <a:ext cx="8235756" cy="3247484"/>
              <a:chOff x="1978121" y="3192956"/>
              <a:chExt cx="8235756" cy="3247484"/>
            </a:xfrm>
          </p:grpSpPr>
          <p:sp>
            <p:nvSpPr>
              <p:cNvPr id="5" name=""/>
              <p:cNvSpPr/>
              <p:nvPr/>
            </p:nvSpPr>
            <p:spPr>
              <a:xfrm>
                <a:off x="1978121" y="3192956"/>
                <a:ext cx="8235756" cy="3247484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9050">
                <a:solidFill>
                  <a:srgbClr val="203a7b"/>
                </a:solidFill>
                <a:prstDash val="lg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indent="0">
                  <a:buFont typeface="Arial"/>
                  <a:buNone/>
                  <a:defRPr/>
                </a:pPr>
                <a:endParaRPr lang="ko-KR" altLang="en-US" sz="1600">
                  <a:solidFill>
                    <a:schemeClr val="tx1"/>
                  </a:solidFill>
                  <a:latin typeface="나눔스퀘어 Bold"/>
                  <a:ea typeface="나눔스퀘어 Bold"/>
                </a:endParaRPr>
              </a:p>
            </p:txBody>
          </p:sp>
          <p:pic>
            <p:nvPicPr>
              <p:cNvPr id="7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603612" y="3310116"/>
                <a:ext cx="4984776" cy="2641119"/>
              </a:xfrm>
              <a:prstGeom prst="rect">
                <a:avLst/>
              </a:prstGeom>
            </p:spPr>
          </p:pic>
          <p:sp>
            <p:nvSpPr>
              <p:cNvPr id="8" name=""/>
              <p:cNvSpPr txBox="1"/>
              <p:nvPr/>
            </p:nvSpPr>
            <p:spPr>
              <a:xfrm>
                <a:off x="3012653" y="6009407"/>
                <a:ext cx="6166695" cy="298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>
                    <a:latin typeface="나눔스퀘어 Bold"/>
                    <a:ea typeface="나눔스퀘어 Bold"/>
                  </a:rPr>
                  <a:t>&lt;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오디오 스테가노그래피에 자료를 숨기기 위한 개선된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LSB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기법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,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지선수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,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2014.</a:t>
                </a:r>
                <a:r>
                  <a:rPr lang="ko-KR" altLang="en-US" sz="1400"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1400">
                    <a:latin typeface="나눔스퀘어 Bold"/>
                    <a:ea typeface="나눔스퀘어 Bold"/>
                  </a:rPr>
                  <a:t>&gt;</a:t>
                </a:r>
                <a:endParaRPr lang="en-US" altLang="ko-KR" sz="1400">
                  <a:latin typeface="나눔스퀘어 Bold"/>
                  <a:ea typeface="나눔스퀘어 Bold"/>
                </a:endParaRPr>
              </a:p>
            </p:txBody>
          </p:sp>
        </p:grpSp>
        <p:sp>
          <p:nvSpPr>
            <p:cNvPr id="12" name=""/>
            <p:cNvSpPr/>
            <p:nvPr/>
          </p:nvSpPr>
          <p:spPr>
            <a:xfrm>
              <a:off x="2310053" y="2832484"/>
              <a:ext cx="2616969" cy="432954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 Bold"/>
                  <a:ea typeface="나눔스퀘어 Bold"/>
                </a:rPr>
                <a:t>요소별 평가</a:t>
              </a:r>
              <a:endParaRPr lang="ko-KR" altLang="en-US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471</ep:Words>
  <ep:PresentationFormat>와이드스크린</ep:PresentationFormat>
  <ep:Paragraphs>21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ep:HeadingPairs>
  <ep:TitlesOfParts>
    <vt:vector size="13" baseType="lpstr">
      <vt:lpstr>CryptoCraft 테마</vt:lpstr>
      <vt:lpstr>제목 테마</vt:lpstr>
      <vt:lpstr>오디오 스테가노그래피</vt:lpstr>
      <vt:lpstr>슬라이드 2</vt:lpstr>
      <vt:lpstr>최신 기법의 스테가노그래피에 대한 조사</vt:lpstr>
      <vt:lpstr>서론(스테가노그래피란?)</vt:lpstr>
      <vt:lpstr>오디오 스테가노그래피란?</vt:lpstr>
      <vt:lpstr>LSB Encoding</vt:lpstr>
      <vt:lpstr>Phase coding</vt:lpstr>
      <vt:lpstr>Parity coding</vt:lpstr>
      <vt:lpstr>Spread spectrum 및 요소별 평가</vt:lpstr>
      <vt:lpstr>SVM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2023-03-12T13:25:08.177</dcterms:modified>
  <cp:revision>208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