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5" r:id="rId7"/>
    <p:sldId id="282" r:id="rId8"/>
    <p:sldId id="283" r:id="rId9"/>
    <p:sldId id="284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정보컴퓨터공학과</a:t>
            </a:r>
            <a:endParaRPr lang="en-US" altLang="ko-KR" dirty="0"/>
          </a:p>
          <a:p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14"/>
    </mc:Choice>
    <mc:Fallback>
      <p:transition spd="slow" advTm="34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326D-1280-4A7F-82D9-3A309328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9F075A-0EDA-47F5-B752-468913A1C58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무작위로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weight, bias</a:t>
                </a:r>
                <a:r>
                  <a:rPr lang="ko-KR" altLang="en-US" dirty="0"/>
                  <a:t>를 선택</a:t>
                </a:r>
                <a:endParaRPr lang="en-US" altLang="ko-KR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무작위 모델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에서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샘플</a:t>
                </a:r>
                <a:r>
                  <a:rPr lang="ko-KR" altLang="en-US" dirty="0"/>
                  <a:t> 하나를 선택하여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계산</a:t>
                </a:r>
                <a:endParaRPr lang="en-US" altLang="ko-KR" b="1" dirty="0"/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무작위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예측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ko-KR" altLang="en-US" i="1" dirty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선택한 샘플의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실제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y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를 비교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ko-KR" altLang="en-US" dirty="0"/>
                  <a:t>거의 모든 상황에서 맞지 않음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ko-KR" altLang="en-US" dirty="0"/>
                  <a:t>이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와 가까워질 수 있도록 </a:t>
                </a:r>
                <a:r>
                  <a:rPr lang="en-US" altLang="ko-KR" dirty="0"/>
                  <a:t>weight, bias</a:t>
                </a:r>
                <a:r>
                  <a:rPr lang="ko-KR" altLang="en-US" dirty="0"/>
                  <a:t>를 조정</a:t>
                </a:r>
                <a:endParaRPr lang="en-US" altLang="ko-KR" dirty="0"/>
              </a:p>
              <a:p>
                <a:pPr>
                  <a:lnSpc>
                    <a:spcPct val="120000"/>
                  </a:lnSpc>
                </a:pPr>
                <a:r>
                  <a:rPr lang="ko-KR" altLang="en-US" dirty="0"/>
                  <a:t>모든 샘플을 처리할 때까지 위의 과정을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2~4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단계를 반복</a:t>
                </a:r>
                <a:endParaRPr lang="en-US" altLang="ko-K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09F075A-0EDA-47F5-B752-468913A1C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82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시작해보기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선형회귀 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경사하강법</a:t>
            </a:r>
            <a:r>
              <a:rPr lang="ko-KR" altLang="en-US" dirty="0"/>
              <a:t> </a:t>
            </a:r>
            <a:r>
              <a:rPr lang="en-US" altLang="ko-KR" dirty="0"/>
              <a:t>(Gradient Descent)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머신러닝</a:t>
            </a:r>
            <a:r>
              <a:rPr lang="en-US" altLang="ko-KR" dirty="0"/>
              <a:t>: </a:t>
            </a:r>
            <a:r>
              <a:rPr lang="ko-KR" altLang="en-US" dirty="0"/>
              <a:t>훈련</a:t>
            </a:r>
            <a:r>
              <a:rPr lang="en-US" altLang="ko-KR" dirty="0"/>
              <a:t>, </a:t>
            </a:r>
            <a:r>
              <a:rPr lang="ko-KR" altLang="en-US" dirty="0"/>
              <a:t>학습을 통해 스스로 규칙을 수정</a:t>
            </a:r>
            <a:endParaRPr lang="en-US" altLang="ko-KR" dirty="0"/>
          </a:p>
          <a:p>
            <a:pPr lvl="1"/>
            <a:r>
              <a:rPr lang="ko-KR" altLang="en-US" dirty="0"/>
              <a:t>일반적인 프로그램은 </a:t>
            </a:r>
            <a:r>
              <a:rPr lang="ko-KR" altLang="en-US" b="1" dirty="0"/>
              <a:t>프로그래머가 코딩을 통해 규칙을 수정</a:t>
            </a:r>
            <a:endParaRPr lang="en-US" altLang="ko-KR" b="1" dirty="0"/>
          </a:p>
          <a:p>
            <a:pPr lvl="1"/>
            <a:r>
              <a:rPr lang="ko-KR" altLang="en-US" dirty="0" err="1"/>
              <a:t>머신러닝은</a:t>
            </a:r>
            <a:r>
              <a:rPr lang="ko-KR" altLang="en-US" dirty="0"/>
              <a:t> 데이터를 통한 </a:t>
            </a:r>
            <a:r>
              <a:rPr lang="ko-KR" altLang="en-US" b="1" dirty="0">
                <a:solidFill>
                  <a:srgbClr val="FF0000"/>
                </a:solidFill>
              </a:rPr>
              <a:t>훈련과 학습으로 규칙을 수정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CD958B4-C864-4DD5-BFEE-E0169E1FC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5911"/>
              </p:ext>
            </p:extLst>
          </p:nvPr>
        </p:nvGraphicFramePr>
        <p:xfrm>
          <a:off x="637563" y="3179428"/>
          <a:ext cx="10916874" cy="3295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8268">
                  <a:extLst>
                    <a:ext uri="{9D8B030D-6E8A-4147-A177-3AD203B41FA5}">
                      <a16:colId xmlns:a16="http://schemas.microsoft.com/office/drawing/2014/main" val="552346229"/>
                    </a:ext>
                  </a:extLst>
                </a:gridCol>
                <a:gridCol w="7158606">
                  <a:extLst>
                    <a:ext uri="{9D8B030D-6E8A-4147-A177-3AD203B41FA5}">
                      <a16:colId xmlns:a16="http://schemas.microsoft.com/office/drawing/2014/main" val="3261457330"/>
                    </a:ext>
                  </a:extLst>
                </a:gridCol>
              </a:tblGrid>
              <a:tr h="533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특징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7183133"/>
                  </a:ext>
                </a:extLst>
              </a:tr>
              <a:tr h="920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지도학습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(Supervised learning)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훈련 데이터에 정답</a:t>
                      </a:r>
                      <a:r>
                        <a:rPr lang="en-US" altLang="ko-KR" dirty="0"/>
                        <a:t>(label)</a:t>
                      </a:r>
                      <a:r>
                        <a:rPr lang="ko-KR" altLang="en-US" dirty="0"/>
                        <a:t>을 입력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훈련 데이터 작성에 많은 노력이 소요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118008"/>
                  </a:ext>
                </a:extLst>
              </a:tr>
              <a:tr h="920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비지도학습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(Unsupervised learning)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훈련 데이터에 정답을 제공하지 않음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데이터의 구성 상태를 스스로 획득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0956927"/>
                  </a:ext>
                </a:extLst>
              </a:tr>
              <a:tr h="9205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강화학습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(Reinforcement learning)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환경 변화에 따라 학습을 진행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상황별로 상점과 벌점을 부여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3460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D5124-7D01-4B7A-86F0-5DAD0F39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B2C96-6C87-4B8B-8676-942ADF763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뇌의 구조를 모방하여 만든 알고리즘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여러 계층의 </a:t>
            </a:r>
            <a:r>
              <a:rPr lang="ko-KR" altLang="en-US" b="1" dirty="0">
                <a:solidFill>
                  <a:srgbClr val="FF0000"/>
                </a:solidFill>
              </a:rPr>
              <a:t>레이어를 형성</a:t>
            </a:r>
            <a:r>
              <a:rPr lang="ko-KR" altLang="en-US" dirty="0"/>
              <a:t>하여 학습을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머신러닝의</a:t>
            </a:r>
            <a:r>
              <a:rPr lang="ko-KR" altLang="en-US" dirty="0"/>
              <a:t> 완전한 모습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머신러닝</a:t>
            </a:r>
            <a:r>
              <a:rPr lang="en-US" altLang="ko-KR" dirty="0"/>
              <a:t>: </a:t>
            </a:r>
            <a:r>
              <a:rPr lang="ko-KR" altLang="en-US" dirty="0"/>
              <a:t>정형 데이터 처리에 능함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관계형 데이터베이스</a:t>
            </a:r>
            <a:r>
              <a:rPr lang="en-US" altLang="ko-KR" dirty="0"/>
              <a:t>, </a:t>
            </a:r>
            <a:r>
              <a:rPr lang="ko-KR" altLang="en-US" dirty="0"/>
              <a:t>엑셀 데이터와 같은 </a:t>
            </a:r>
            <a:r>
              <a:rPr lang="ko-KR" altLang="en-US" b="1" dirty="0">
                <a:solidFill>
                  <a:srgbClr val="FF0000"/>
                </a:solidFill>
              </a:rPr>
              <a:t>지정된 형태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딥러닝</a:t>
            </a:r>
            <a:r>
              <a:rPr lang="en-US" altLang="ko-KR" dirty="0"/>
              <a:t>: </a:t>
            </a:r>
            <a:r>
              <a:rPr lang="ko-KR" altLang="en-US" dirty="0"/>
              <a:t>비정형 데이터 처리에 능함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영상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소리</a:t>
            </a:r>
            <a:r>
              <a:rPr lang="en-US" altLang="ko-KR" dirty="0"/>
              <a:t>, </a:t>
            </a:r>
            <a:r>
              <a:rPr lang="ko-KR" altLang="en-US" dirty="0"/>
              <a:t>텍스트 등 특정하게 유형을 지정하기 어려운 데이터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449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C9FD5-00B3-4CBA-8796-FCD1372A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딥러닝이란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09FD45-EDBC-42DD-B5A4-3186E00AC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50000"/>
              </a:lnSpc>
            </a:pPr>
            <a:r>
              <a:rPr lang="ko-KR" altLang="en-US" dirty="0"/>
              <a:t>학습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가중치</a:t>
            </a:r>
            <a:r>
              <a:rPr lang="en-US" altLang="ko-KR" b="1" dirty="0">
                <a:solidFill>
                  <a:srgbClr val="FF0000"/>
                </a:solidFill>
              </a:rPr>
              <a:t>(weight)</a:t>
            </a:r>
            <a:r>
              <a:rPr lang="ko-KR" altLang="en-US" b="1" dirty="0">
                <a:solidFill>
                  <a:srgbClr val="FF0000"/>
                </a:solidFill>
              </a:rPr>
              <a:t>와 편향</a:t>
            </a:r>
            <a:r>
              <a:rPr lang="en-US" altLang="ko-KR" b="1" dirty="0">
                <a:solidFill>
                  <a:srgbClr val="FF0000"/>
                </a:solidFill>
              </a:rPr>
              <a:t>(bias)</a:t>
            </a:r>
            <a:r>
              <a:rPr lang="ko-KR" altLang="en-US" dirty="0"/>
              <a:t>를 찾는 과정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가중치와 편향을 찾는다면 이는 </a:t>
            </a:r>
            <a:r>
              <a:rPr lang="ko-KR" altLang="en-US" b="1" dirty="0">
                <a:solidFill>
                  <a:srgbClr val="FF0000"/>
                </a:solidFill>
              </a:rPr>
              <a:t>데이터의 규칙</a:t>
            </a:r>
            <a:r>
              <a:rPr lang="ko-KR" altLang="en-US" dirty="0"/>
              <a:t>을 형성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이 과정에는 손실함수가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725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27E92-D08E-40A1-9957-ECC22FCF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시작해보기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9E104-C2B7-47CF-B0BC-AD81D191D5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또는 최신 버전 </a:t>
            </a:r>
            <a:r>
              <a:rPr lang="en-US" altLang="ko-KR" dirty="0"/>
              <a:t>PyCharm(21.1.3 </a:t>
            </a:r>
            <a:r>
              <a:rPr lang="ko-KR" altLang="en-US" dirty="0"/>
              <a:t>↑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또는 </a:t>
            </a: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은 </a:t>
            </a:r>
            <a:r>
              <a:rPr lang="ko-KR" altLang="en-US" b="1" dirty="0">
                <a:solidFill>
                  <a:srgbClr val="FF0000"/>
                </a:solidFill>
              </a:rPr>
              <a:t>셀 단위의 파이썬 명령어 실행 </a:t>
            </a:r>
            <a:r>
              <a:rPr lang="ko-KR" altLang="en-US" dirty="0"/>
              <a:t>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Google </a:t>
            </a:r>
            <a:r>
              <a:rPr lang="en-US" altLang="ko-KR" dirty="0" err="1"/>
              <a:t>colab</a:t>
            </a:r>
            <a:r>
              <a:rPr lang="ko-KR" altLang="en-US" dirty="0"/>
              <a:t>과 동일한 형식</a:t>
            </a:r>
            <a:r>
              <a:rPr lang="en-US" altLang="ko-KR" dirty="0"/>
              <a:t>(.</a:t>
            </a:r>
            <a:r>
              <a:rPr lang="en-US" altLang="ko-KR" dirty="0" err="1"/>
              <a:t>ipynb</a:t>
            </a:r>
            <a:r>
              <a:rPr lang="en-US" altLang="ko-KR" dirty="0"/>
              <a:t>)</a:t>
            </a:r>
            <a:r>
              <a:rPr lang="ko-KR" altLang="en-US" dirty="0"/>
              <a:t>을 사용하므로 호환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Colab</a:t>
            </a:r>
            <a:r>
              <a:rPr lang="ko-KR" altLang="en-US" dirty="0"/>
              <a:t>은 </a:t>
            </a:r>
            <a:r>
              <a:rPr lang="en-US" altLang="ko-KR" dirty="0"/>
              <a:t>Google</a:t>
            </a:r>
            <a:r>
              <a:rPr lang="ko-KR" altLang="en-US" dirty="0"/>
              <a:t>의 컴퓨팅 자원을 빌려서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보유한 장비가 좋지 않을 경우 유용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GPU </a:t>
            </a:r>
            <a:r>
              <a:rPr lang="ko-KR" altLang="en-US" dirty="0"/>
              <a:t>자원은 </a:t>
            </a:r>
            <a:r>
              <a:rPr lang="en-US" altLang="ko-KR" dirty="0"/>
              <a:t>Nvidia K80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369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2DA85-EE3E-47CB-87EF-E84A33A65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시작해보기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B5FD1-C67F-44C7-BD35-56253E1A9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Anaconda Navigator</a:t>
            </a:r>
            <a:r>
              <a:rPr lang="ko-KR" altLang="en-US" dirty="0"/>
              <a:t>에서 </a:t>
            </a:r>
            <a:r>
              <a:rPr lang="en-US" altLang="ko-KR" dirty="0" err="1"/>
              <a:t>Jupyter</a:t>
            </a:r>
            <a:r>
              <a:rPr lang="en-US" altLang="ko-KR" dirty="0"/>
              <a:t> Notebook</a:t>
            </a:r>
            <a:r>
              <a:rPr lang="ko-KR" altLang="en-US" dirty="0"/>
              <a:t>을 실행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Anaconda Prompt</a:t>
            </a:r>
            <a:r>
              <a:rPr lang="ko-KR" altLang="en-US" dirty="0"/>
              <a:t>에서 </a:t>
            </a:r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명령어 입력으로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2A0751-DEC5-443C-AE93-A67691C355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6882"/>
            <a:ext cx="6988029" cy="37634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50208EA-3E6B-405A-B2DB-E8C7D6D92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8011" y="3405256"/>
            <a:ext cx="6713989" cy="34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1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4F768-CB82-4A49-A1D4-EE661B67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시작해보기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DACBD-CAB1-4E6C-BE71-67F9F67FB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New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Python 3</a:t>
            </a:r>
            <a:r>
              <a:rPr lang="ko-KR" altLang="en-US" dirty="0">
                <a:sym typeface="Wingdings" panose="05000000000000000000" pitchFamily="2" charset="2"/>
              </a:rPr>
              <a:t>를 선택하여 파이썬 파일 생성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생성된 파일에 코드를 작성하는 것으로 진행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33C08-2BA8-4871-99E2-054F96BA9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0849"/>
            <a:ext cx="12192000" cy="271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5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A2DD5-90C7-420D-A913-97B293E2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선형회귀 </a:t>
            </a:r>
            <a:r>
              <a:rPr lang="en-US" altLang="ko-KR" dirty="0"/>
              <a:t>(Linear Regression)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54C349-C061-4FB1-93BC-A7EDB94E3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기울기와 절편을 찾는 알고리즘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회귀 문제를 해결하는 다양한 알고리즘이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경사하강법</a:t>
            </a:r>
            <a:r>
              <a:rPr lang="en-US" altLang="ko-KR" dirty="0"/>
              <a:t> (Gradient Descent)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정규방정식 </a:t>
            </a:r>
            <a:r>
              <a:rPr lang="en-US" altLang="ko-KR" dirty="0"/>
              <a:t>(Normal Equation)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결정트리</a:t>
            </a:r>
            <a:r>
              <a:rPr lang="ko-KR" altLang="en-US" dirty="0"/>
              <a:t> </a:t>
            </a:r>
            <a:r>
              <a:rPr lang="en-US" altLang="ko-KR" dirty="0"/>
              <a:t>(Decision Tree)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SVM (Support Vector Machine)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A954C-112B-4FF9-A316-E97744A2D560}"/>
                  </a:ext>
                </a:extLst>
              </p:cNvPr>
              <p:cNvSpPr txBox="1"/>
              <p:nvPr/>
            </p:nvSpPr>
            <p:spPr>
              <a:xfrm>
                <a:off x="3551854" y="1832993"/>
                <a:ext cx="50882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2.0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+0.5=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A954C-112B-4FF9-A316-E97744A2D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854" y="1832993"/>
                <a:ext cx="5088292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D41D75A-BC16-4A88-93EE-A014FB04F553}"/>
              </a:ext>
            </a:extLst>
          </p:cNvPr>
          <p:cNvSpPr txBox="1"/>
          <p:nvPr/>
        </p:nvSpPr>
        <p:spPr>
          <a:xfrm>
            <a:off x="4437776" y="2266010"/>
            <a:ext cx="13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기울기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가중치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0D2B1-5ECF-40A0-9B1B-668A37F50E88}"/>
              </a:ext>
            </a:extLst>
          </p:cNvPr>
          <p:cNvSpPr txBox="1"/>
          <p:nvPr/>
        </p:nvSpPr>
        <p:spPr>
          <a:xfrm>
            <a:off x="5680745" y="2266010"/>
            <a:ext cx="1325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절편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편향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98410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376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딥러닝 기초</vt:lpstr>
      <vt:lpstr>PowerPoint 프레젠테이션</vt:lpstr>
      <vt:lpstr> 딥러닝이란?</vt:lpstr>
      <vt:lpstr> 딥러닝이란?</vt:lpstr>
      <vt:lpstr> 딥러닝이란?</vt:lpstr>
      <vt:lpstr> 시작해보기</vt:lpstr>
      <vt:lpstr> 시작해보기</vt:lpstr>
      <vt:lpstr> 시작해보기</vt:lpstr>
      <vt:lpstr> 선형회귀 (Linear Regression)</vt:lpstr>
      <vt:lpstr> 경사하강법 (Gradient Descent)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61</cp:revision>
  <dcterms:created xsi:type="dcterms:W3CDTF">2019-03-05T04:29:07Z</dcterms:created>
  <dcterms:modified xsi:type="dcterms:W3CDTF">2021-07-14T16:27:38Z</dcterms:modified>
</cp:coreProperties>
</file>