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597170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079206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995047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1422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07920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991809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20806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부채널</a:t>
            </a:r>
            <a:r>
              <a:rPr lang="ko-KR" altLang="en-US" dirty="0"/>
              <a:t> 공격 방지 구현 기법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4E69-1086-CFF9-1473-EC4F6B3F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타이밍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CE3CC-0D32-BBEE-1A48-834DE17BB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또는 모든 분기문을 원자화</a:t>
            </a:r>
            <a:r>
              <a:rPr lang="en-US" altLang="ko-KR" dirty="0"/>
              <a:t>(atomic) </a:t>
            </a:r>
            <a:r>
              <a:rPr lang="ko-KR" altLang="en-US" dirty="0"/>
              <a:t>시키기</a:t>
            </a:r>
            <a:endParaRPr lang="en-US" altLang="ko-KR" dirty="0"/>
          </a:p>
          <a:p>
            <a:pPr lvl="1"/>
            <a:r>
              <a:rPr lang="ko-KR" altLang="en-US" dirty="0"/>
              <a:t>어떤 분기에 접근하든 </a:t>
            </a:r>
            <a:r>
              <a:rPr lang="ko-KR" altLang="en-US" b="1" dirty="0">
                <a:solidFill>
                  <a:srgbClr val="FF0000"/>
                </a:solidFill>
              </a:rPr>
              <a:t>명령어의 수와 사용한 명령어 종류가 항상 동일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실행 시간을 완전히 동일</a:t>
            </a:r>
            <a:r>
              <a:rPr lang="ko-KR" altLang="en-US" dirty="0"/>
              <a:t>하게 만들 수 있음</a:t>
            </a:r>
            <a:endParaRPr lang="en-US" altLang="ko-KR" dirty="0"/>
          </a:p>
          <a:p>
            <a:pPr lvl="1"/>
            <a:r>
              <a:rPr lang="ko-KR" altLang="en-US" dirty="0"/>
              <a:t>아래의 예시는 모든 경우에서 </a:t>
            </a:r>
            <a:r>
              <a:rPr lang="en-US" altLang="ko-KR" dirty="0"/>
              <a:t>14</a:t>
            </a:r>
            <a:r>
              <a:rPr lang="ko-KR" altLang="en-US" dirty="0"/>
              <a:t>개 명령어</a:t>
            </a:r>
            <a:r>
              <a:rPr lang="en-US" altLang="ko-KR" dirty="0"/>
              <a:t>(CMP 4, B 9, MOV 1)</a:t>
            </a:r>
            <a:r>
              <a:rPr lang="ko-KR" altLang="en-US" dirty="0"/>
              <a:t>로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A7C7B10-0F0A-327B-B206-5B32DE8C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3" y="3876168"/>
            <a:ext cx="1276190" cy="59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54F86E-13D5-2239-7FA2-0CECD916BB97}"/>
              </a:ext>
            </a:extLst>
          </p:cNvPr>
          <p:cNvSpPr txBox="1"/>
          <p:nvPr/>
        </p:nvSpPr>
        <p:spPr>
          <a:xfrm>
            <a:off x="104233" y="444593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분기 시작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D7A5C36-DB9E-0637-D132-9F910C030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73" y="3729447"/>
            <a:ext cx="1619048" cy="91428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190E81C-613E-9BFC-C1AF-E7EA6FBD6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01" y="3729447"/>
            <a:ext cx="1628571" cy="96190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C2B6C64-3BA0-1DE8-D59E-C0E84F77DB09}"/>
              </a:ext>
            </a:extLst>
          </p:cNvPr>
          <p:cNvCxnSpPr>
            <a:cxnSpLocks/>
          </p:cNvCxnSpPr>
          <p:nvPr/>
        </p:nvCxnSpPr>
        <p:spPr>
          <a:xfrm flipV="1">
            <a:off x="1195174" y="3807824"/>
            <a:ext cx="1846219" cy="311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737B3D-C107-1284-9384-0B6483C93E53}"/>
              </a:ext>
            </a:extLst>
          </p:cNvPr>
          <p:cNvCxnSpPr>
            <a:cxnSpLocks/>
          </p:cNvCxnSpPr>
          <p:nvPr/>
        </p:nvCxnSpPr>
        <p:spPr>
          <a:xfrm flipV="1">
            <a:off x="4304134" y="3807824"/>
            <a:ext cx="1398067" cy="557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C3DC1443-4C48-4324-9E91-03A35F49D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28" y="3738971"/>
            <a:ext cx="1619048" cy="95238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1F6740-0C61-0D6B-0EBD-493621B0424A}"/>
              </a:ext>
            </a:extLst>
          </p:cNvPr>
          <p:cNvCxnSpPr>
            <a:cxnSpLocks/>
          </p:cNvCxnSpPr>
          <p:nvPr/>
        </p:nvCxnSpPr>
        <p:spPr>
          <a:xfrm flipV="1">
            <a:off x="6977666" y="3807824"/>
            <a:ext cx="1103272" cy="638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C668B307-1045-1470-3CF3-DB0D319916A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2" b="-1"/>
          <a:stretch/>
        </p:blipFill>
        <p:spPr>
          <a:xfrm>
            <a:off x="10049207" y="3468634"/>
            <a:ext cx="1895238" cy="81506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8E94C19-B4C3-743B-1EC0-654EA682233B}"/>
              </a:ext>
            </a:extLst>
          </p:cNvPr>
          <p:cNvCxnSpPr>
            <a:cxnSpLocks/>
          </p:cNvCxnSpPr>
          <p:nvPr/>
        </p:nvCxnSpPr>
        <p:spPr>
          <a:xfrm>
            <a:off x="9283337" y="4568276"/>
            <a:ext cx="726669" cy="7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ECF71261-F8A1-002F-53E1-08A40EEBF2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b="62371"/>
          <a:stretch/>
        </p:blipFill>
        <p:spPr>
          <a:xfrm>
            <a:off x="10010006" y="4568276"/>
            <a:ext cx="1895238" cy="505555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0095C3-EFBB-9678-837C-3E74D951C529}"/>
              </a:ext>
            </a:extLst>
          </p:cNvPr>
          <p:cNvCxnSpPr>
            <a:cxnSpLocks/>
          </p:cNvCxnSpPr>
          <p:nvPr/>
        </p:nvCxnSpPr>
        <p:spPr>
          <a:xfrm flipV="1">
            <a:off x="9283337" y="3556356"/>
            <a:ext cx="765870" cy="829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31E334F-5884-BB85-AAAE-379EBDC00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006" y="6154923"/>
            <a:ext cx="1876190" cy="504762"/>
          </a:xfrm>
          <a:prstGeom prst="rect">
            <a:avLst/>
          </a:prstGeom>
        </p:spPr>
      </p:pic>
      <p:pic>
        <p:nvPicPr>
          <p:cNvPr id="47" name="그림 46" descr="텍스트이(가) 표시된 사진&#10;&#10;자동 생성된 설명">
            <a:extLst>
              <a:ext uri="{FF2B5EF4-FFF2-40B4-BE49-F238E27FC236}">
                <a16:creationId xmlns:a16="http://schemas.microsoft.com/office/drawing/2014/main" id="{2A3B19BB-889A-F71E-756E-7A74574015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006" y="5314999"/>
            <a:ext cx="1895238" cy="780952"/>
          </a:xfrm>
          <a:prstGeom prst="rect">
            <a:avLst/>
          </a:prstGeom>
        </p:spPr>
      </p:pic>
      <p:pic>
        <p:nvPicPr>
          <p:cNvPr id="49" name="그림 48" descr="텍스트이(가) 표시된 사진&#10;&#10;자동 생성된 설명">
            <a:extLst>
              <a:ext uri="{FF2B5EF4-FFF2-40B4-BE49-F238E27FC236}">
                <a16:creationId xmlns:a16="http://schemas.microsoft.com/office/drawing/2014/main" id="{9CD79823-5817-24EB-9316-27634F7A01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00" y="5459600"/>
            <a:ext cx="1628571" cy="647619"/>
          </a:xfrm>
          <a:prstGeom prst="rect">
            <a:avLst/>
          </a:prstGeom>
        </p:spPr>
      </p:pic>
      <p:pic>
        <p:nvPicPr>
          <p:cNvPr id="51" name="그림 50" descr="텍스트이(가) 표시된 사진&#10;&#10;자동 생성된 설명">
            <a:extLst>
              <a:ext uri="{FF2B5EF4-FFF2-40B4-BE49-F238E27FC236}">
                <a16:creationId xmlns:a16="http://schemas.microsoft.com/office/drawing/2014/main" id="{410A322C-98A0-6705-99E5-B6AAE0C57F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33" y="5389851"/>
            <a:ext cx="1628571" cy="961905"/>
          </a:xfrm>
          <a:prstGeom prst="rect">
            <a:avLst/>
          </a:prstGeom>
        </p:spPr>
      </p:pic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F7DF241-19FD-F48D-BB61-C58CB879AB8F}"/>
              </a:ext>
            </a:extLst>
          </p:cNvPr>
          <p:cNvCxnSpPr>
            <a:cxnSpLocks/>
          </p:cNvCxnSpPr>
          <p:nvPr/>
        </p:nvCxnSpPr>
        <p:spPr>
          <a:xfrm>
            <a:off x="4316858" y="4528149"/>
            <a:ext cx="1363845" cy="980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3ACE6BA-9EB6-337D-6FE3-BD0D8A0D3C9A}"/>
              </a:ext>
            </a:extLst>
          </p:cNvPr>
          <p:cNvCxnSpPr>
            <a:cxnSpLocks/>
          </p:cNvCxnSpPr>
          <p:nvPr/>
        </p:nvCxnSpPr>
        <p:spPr>
          <a:xfrm flipV="1">
            <a:off x="6944808" y="5459600"/>
            <a:ext cx="975613" cy="4112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3152109-AB04-3AF5-2B06-414DA09286D6}"/>
              </a:ext>
            </a:extLst>
          </p:cNvPr>
          <p:cNvCxnSpPr>
            <a:cxnSpLocks/>
          </p:cNvCxnSpPr>
          <p:nvPr/>
        </p:nvCxnSpPr>
        <p:spPr>
          <a:xfrm flipV="1">
            <a:off x="9144000" y="5355620"/>
            <a:ext cx="866006" cy="740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CD0B2D6-5C01-57B1-CE6F-95D939633FB1}"/>
              </a:ext>
            </a:extLst>
          </p:cNvPr>
          <p:cNvCxnSpPr>
            <a:cxnSpLocks/>
          </p:cNvCxnSpPr>
          <p:nvPr/>
        </p:nvCxnSpPr>
        <p:spPr>
          <a:xfrm flipV="1">
            <a:off x="9144000" y="6244531"/>
            <a:ext cx="866006" cy="24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9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F47BA-6542-686F-01A5-EECD8C14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A5518-2849-2225-DF7F-43532296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부채널</a:t>
            </a:r>
            <a:r>
              <a:rPr lang="ko-KR" altLang="en-US" dirty="0"/>
              <a:t> 내성을 지니는 방법에 대해서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캐시 </a:t>
            </a:r>
            <a:r>
              <a:rPr lang="ko-KR" altLang="en-US" dirty="0" err="1"/>
              <a:t>부채널</a:t>
            </a:r>
            <a:r>
              <a:rPr lang="en-US" altLang="ko-KR" dirty="0"/>
              <a:t>: </a:t>
            </a:r>
            <a:r>
              <a:rPr lang="ko-KR" altLang="en-US" dirty="0"/>
              <a:t>캐시 히트와 미스를 이용한 공격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캐시에 값을 상주</a:t>
            </a:r>
            <a:r>
              <a:rPr lang="ko-KR" altLang="en-US" dirty="0"/>
              <a:t>시키는 방법으로 방어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타이밍 공격</a:t>
            </a:r>
            <a:r>
              <a:rPr lang="en-US" altLang="ko-KR" dirty="0"/>
              <a:t>: </a:t>
            </a:r>
            <a:r>
              <a:rPr lang="ko-KR" altLang="en-US" dirty="0"/>
              <a:t>연산 시간의 차이를 이용한 공격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연산 시간을 동일</a:t>
            </a:r>
            <a:r>
              <a:rPr lang="ko-KR" altLang="en-US" dirty="0">
                <a:sym typeface="Wingdings" panose="05000000000000000000" pitchFamily="2" charset="2"/>
              </a:rPr>
              <a:t>하게 맞추는 것으로 방어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/>
              <a:t>부채널</a:t>
            </a:r>
            <a:r>
              <a:rPr lang="ko-KR" altLang="en-US" dirty="0"/>
              <a:t> 내성을 지니게 되면 연산 시간을 다소 희생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각종 방어 기법과 연산 성능은 </a:t>
            </a:r>
            <a:r>
              <a:rPr lang="en-US" altLang="ko-KR" dirty="0"/>
              <a:t>trade-off </a:t>
            </a:r>
            <a:r>
              <a:rPr lang="ko-KR" altLang="en-US" dirty="0"/>
              <a:t>관계</a:t>
            </a:r>
          </a:p>
        </p:txBody>
      </p:sp>
    </p:spTree>
    <p:extLst>
      <p:ext uri="{BB962C8B-B14F-4D97-AF65-F5344CB8AC3E}">
        <p14:creationId xmlns:p14="http://schemas.microsoft.com/office/powerpoint/2010/main" val="92890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캐시 </a:t>
            </a:r>
            <a:r>
              <a:rPr lang="ko-KR" altLang="en-US" dirty="0" err="1"/>
              <a:t>부채널</a:t>
            </a:r>
            <a:r>
              <a:rPr lang="ko-KR" altLang="en-US" dirty="0"/>
              <a:t> 공격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타이밍 공격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캐시 </a:t>
            </a:r>
            <a:r>
              <a:rPr lang="ko-KR" altLang="en-US" dirty="0" err="1"/>
              <a:t>부채널</a:t>
            </a:r>
            <a:r>
              <a:rPr lang="ko-KR" altLang="en-US" dirty="0"/>
              <a:t> 공격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컴퓨터에는 </a:t>
            </a:r>
            <a:r>
              <a:rPr lang="ko-KR" altLang="en-US" b="1" dirty="0">
                <a:solidFill>
                  <a:srgbClr val="FF0000"/>
                </a:solidFill>
              </a:rPr>
              <a:t>캐시</a:t>
            </a:r>
            <a:r>
              <a:rPr lang="en-US" altLang="ko-KR" b="1" dirty="0">
                <a:solidFill>
                  <a:srgbClr val="FF0000"/>
                </a:solidFill>
              </a:rPr>
              <a:t>(cache)</a:t>
            </a:r>
            <a:r>
              <a:rPr lang="ko-KR" altLang="en-US" dirty="0"/>
              <a:t>라는 공간이 존재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가 가장 빠르게 접근할 수 있는 메모리</a:t>
            </a:r>
            <a:endParaRPr lang="en-US" altLang="ko-KR" dirty="0"/>
          </a:p>
          <a:p>
            <a:pPr lvl="1"/>
            <a:r>
              <a:rPr lang="ko-KR" altLang="en-US" dirty="0"/>
              <a:t>레지스터보다도 빠르지만 용량이 매우 적다</a:t>
            </a:r>
            <a:endParaRPr lang="en-US" altLang="ko-KR" dirty="0"/>
          </a:p>
          <a:p>
            <a:r>
              <a:rPr lang="ko-KR" altLang="en-US" dirty="0"/>
              <a:t>컴퓨터는 자주 사용하는 값을 캐시에 저장</a:t>
            </a:r>
            <a:endParaRPr lang="en-US" altLang="ko-KR" dirty="0"/>
          </a:p>
          <a:p>
            <a:pPr lvl="1"/>
            <a:r>
              <a:rPr lang="ko-KR" altLang="en-US" dirty="0"/>
              <a:t>연산을 효율적으로 진행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0F9DFA-D249-8D84-5A9F-9871B955A6E5}"/>
              </a:ext>
            </a:extLst>
          </p:cNvPr>
          <p:cNvSpPr/>
          <p:nvPr/>
        </p:nvSpPr>
        <p:spPr>
          <a:xfrm>
            <a:off x="4493623" y="3922116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F43AF-14F4-4979-AE4B-87A8AB7F4FFA}"/>
              </a:ext>
            </a:extLst>
          </p:cNvPr>
          <p:cNvSpPr/>
          <p:nvPr/>
        </p:nvSpPr>
        <p:spPr>
          <a:xfrm>
            <a:off x="6244046" y="4710233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레지스터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7D6E8C-08AD-0572-3E06-1175A972B56A}"/>
              </a:ext>
            </a:extLst>
          </p:cNvPr>
          <p:cNvSpPr/>
          <p:nvPr/>
        </p:nvSpPr>
        <p:spPr>
          <a:xfrm>
            <a:off x="7994469" y="5498350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주기억장치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9813E7-E925-65BB-63D4-EB952CE448DB}"/>
              </a:ext>
            </a:extLst>
          </p:cNvPr>
          <p:cNvSpPr/>
          <p:nvPr/>
        </p:nvSpPr>
        <p:spPr>
          <a:xfrm>
            <a:off x="2516777" y="5106481"/>
            <a:ext cx="822961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CPU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23C2DE-5BA8-33FB-871E-1193084A67EA}"/>
              </a:ext>
            </a:extLst>
          </p:cNvPr>
          <p:cNvSpPr/>
          <p:nvPr/>
        </p:nvSpPr>
        <p:spPr>
          <a:xfrm>
            <a:off x="9753600" y="6286467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보조기억장치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6E939BA-8084-2998-87E1-71F82D11FB48}"/>
              </a:ext>
            </a:extLst>
          </p:cNvPr>
          <p:cNvCxnSpPr>
            <a:stCxn id="4" idx="1"/>
            <a:endCxn id="7" idx="0"/>
          </p:cNvCxnSpPr>
          <p:nvPr/>
        </p:nvCxnSpPr>
        <p:spPr>
          <a:xfrm rot="10800000" flipV="1">
            <a:off x="2928259" y="4160601"/>
            <a:ext cx="1565365" cy="9458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4ED1DCE-E44C-DA0B-718C-DE315BF41103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rot="10800000" flipV="1">
            <a:off x="3339738" y="4948719"/>
            <a:ext cx="2904308" cy="39624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8C8EB4-DAEB-AF5A-3E60-2BBBD05D638F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10800000">
            <a:off x="3339739" y="5344968"/>
            <a:ext cx="4654731" cy="3918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32E4600-B910-9ADF-49CB-4B336ACBE731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2928258" y="5583453"/>
            <a:ext cx="6825342" cy="9415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8F10B3-81E6-98CF-D847-E17AF51EA48E}"/>
              </a:ext>
            </a:extLst>
          </p:cNvPr>
          <p:cNvSpPr txBox="1"/>
          <p:nvPr/>
        </p:nvSpPr>
        <p:spPr>
          <a:xfrm>
            <a:off x="3156943" y="3748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매우빠름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6C1973-D83B-DAC9-45BA-C5C91A76567E}"/>
              </a:ext>
            </a:extLst>
          </p:cNvPr>
          <p:cNvSpPr txBox="1"/>
          <p:nvPr/>
        </p:nvSpPr>
        <p:spPr>
          <a:xfrm>
            <a:off x="4988004" y="45928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빠름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472C5C-2F8E-B96F-8E90-95B2164D16B0}"/>
              </a:ext>
            </a:extLst>
          </p:cNvPr>
          <p:cNvSpPr txBox="1"/>
          <p:nvPr/>
        </p:nvSpPr>
        <p:spPr>
          <a:xfrm>
            <a:off x="6533776" y="5709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느림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D9C08-40D8-594D-A491-4F9469A9E039}"/>
              </a:ext>
            </a:extLst>
          </p:cNvPr>
          <p:cNvSpPr txBox="1"/>
          <p:nvPr/>
        </p:nvSpPr>
        <p:spPr>
          <a:xfrm>
            <a:off x="8289557" y="6179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2060"/>
                </a:solidFill>
              </a:rPr>
              <a:t>매우느림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33B72-6A58-CBD4-B217-60F17A17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캐시 </a:t>
            </a:r>
            <a:r>
              <a:rPr lang="ko-KR" altLang="en-US" dirty="0" err="1"/>
              <a:t>부채널</a:t>
            </a:r>
            <a:r>
              <a:rPr lang="ko-KR" altLang="en-US" dirty="0"/>
              <a:t>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6BD49-4F16-B960-6BEA-32333C932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캐시에 값을 탑재하는 순서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CPU</a:t>
            </a:r>
            <a:r>
              <a:rPr lang="ko-KR" altLang="en-US" dirty="0"/>
              <a:t>가 캐시에 필요한 값이 있는지 확인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필요한 값이 있다면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그대로 사용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캐시 히트</a:t>
            </a:r>
            <a:r>
              <a:rPr lang="en-US" altLang="ko-KR" dirty="0">
                <a:sym typeface="Wingdings" panose="05000000000000000000" pitchFamily="2" charset="2"/>
              </a:rPr>
              <a:t>, cache hit)</a:t>
            </a:r>
          </a:p>
          <a:p>
            <a:pPr marL="914400" lvl="1" indent="-4572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필요한 값이 없다면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메모리에서 값 호출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캐시 미스</a:t>
            </a:r>
            <a:r>
              <a:rPr lang="en-US" altLang="ko-KR" dirty="0">
                <a:sym typeface="Wingdings" panose="05000000000000000000" pitchFamily="2" charset="2"/>
              </a:rPr>
              <a:t>, cache miss)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101A8-CDD1-C7B5-0CAA-4BF3EE17FC85}"/>
              </a:ext>
            </a:extLst>
          </p:cNvPr>
          <p:cNvSpPr/>
          <p:nvPr/>
        </p:nvSpPr>
        <p:spPr>
          <a:xfrm>
            <a:off x="1243796" y="4453236"/>
            <a:ext cx="1244032" cy="7210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CPU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DA0FF6-EACF-69A3-684C-B9859AA32062}"/>
              </a:ext>
            </a:extLst>
          </p:cNvPr>
          <p:cNvSpPr/>
          <p:nvPr/>
        </p:nvSpPr>
        <p:spPr>
          <a:xfrm>
            <a:off x="4944126" y="3596442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47BE82B-56F4-F00A-223F-D8D26DBF2DF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87828" y="3834928"/>
            <a:ext cx="2456298" cy="9788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094B06-D557-84FA-B397-1E05B2833FF3}"/>
              </a:ext>
            </a:extLst>
          </p:cNvPr>
          <p:cNvSpPr txBox="1"/>
          <p:nvPr/>
        </p:nvSpPr>
        <p:spPr>
          <a:xfrm>
            <a:off x="2572320" y="334635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값이 있는지 확인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8884D5D-0EA2-3923-9C9D-F7ED3B5A9C87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3279093" y="2660133"/>
            <a:ext cx="1100838" cy="3927400"/>
          </a:xfrm>
          <a:prstGeom prst="bentConnector3">
            <a:avLst>
              <a:gd name="adj1" fmla="val 1207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1173B9-A94B-C16F-3E54-B402CCB64155}"/>
              </a:ext>
            </a:extLst>
          </p:cNvPr>
          <p:cNvSpPr txBox="1"/>
          <p:nvPr/>
        </p:nvSpPr>
        <p:spPr>
          <a:xfrm>
            <a:off x="2676823" y="5520809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값이 있다면 그대로 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06A5EC-2546-B7E3-3786-F86FD2BAE1CE}"/>
              </a:ext>
            </a:extLst>
          </p:cNvPr>
          <p:cNvSpPr/>
          <p:nvPr/>
        </p:nvSpPr>
        <p:spPr>
          <a:xfrm>
            <a:off x="8438606" y="4575258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메모리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10FC135-3447-2A8E-2839-E19F6BE55B1A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6642298" y="3834928"/>
            <a:ext cx="2645394" cy="74033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FA03A2-3809-7AC6-900F-A7996C799576}"/>
              </a:ext>
            </a:extLst>
          </p:cNvPr>
          <p:cNvSpPr txBox="1"/>
          <p:nvPr/>
        </p:nvSpPr>
        <p:spPr>
          <a:xfrm>
            <a:off x="7102478" y="341177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값이 없다면 메모리에 값을 요청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220B617-DA1A-74C8-76A6-A6F9E6CA411C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rot="10800000">
            <a:off x="6642298" y="3834928"/>
            <a:ext cx="1796308" cy="97881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C65F77-D202-8EB1-ADB6-CEC5A108359E}"/>
              </a:ext>
            </a:extLst>
          </p:cNvPr>
          <p:cNvSpPr txBox="1"/>
          <p:nvPr/>
        </p:nvSpPr>
        <p:spPr>
          <a:xfrm>
            <a:off x="6359601" y="505017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메모리에서 값을 로드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9E4B281-8156-6A2D-3F8E-0737112FF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52305" y="4073410"/>
            <a:ext cx="4493793" cy="1100841"/>
          </a:xfrm>
          <a:prstGeom prst="bentConnector4">
            <a:avLst>
              <a:gd name="adj1" fmla="val 251"/>
              <a:gd name="adj2" fmla="val 1729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43B8CE-011C-01CA-2CA2-AB25B63590FB}"/>
              </a:ext>
            </a:extLst>
          </p:cNvPr>
          <p:cNvSpPr txBox="1"/>
          <p:nvPr/>
        </p:nvSpPr>
        <p:spPr>
          <a:xfrm>
            <a:off x="2572320" y="602563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값을 </a:t>
            </a:r>
            <a:r>
              <a:rPr lang="en-US" altLang="ko-KR" dirty="0"/>
              <a:t>CPU</a:t>
            </a:r>
            <a:r>
              <a:rPr lang="ko-KR" altLang="en-US" dirty="0"/>
              <a:t>에서 사용</a:t>
            </a:r>
          </a:p>
        </p:txBody>
      </p:sp>
    </p:spTree>
    <p:extLst>
      <p:ext uri="{BB962C8B-B14F-4D97-AF65-F5344CB8AC3E}">
        <p14:creationId xmlns:p14="http://schemas.microsoft.com/office/powerpoint/2010/main" val="298776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33B72-6A58-CBD4-B217-60F17A17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캐시 </a:t>
            </a:r>
            <a:r>
              <a:rPr lang="ko-KR" altLang="en-US" dirty="0" err="1"/>
              <a:t>부채널</a:t>
            </a:r>
            <a:r>
              <a:rPr lang="ko-KR" altLang="en-US" dirty="0"/>
              <a:t>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6BD49-4F16-B960-6BEA-32333C932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캐시 </a:t>
            </a:r>
            <a:r>
              <a:rPr lang="ko-KR" altLang="en-US" dirty="0" err="1"/>
              <a:t>부채널</a:t>
            </a:r>
            <a:r>
              <a:rPr lang="ko-KR" altLang="en-US" dirty="0"/>
              <a:t> 공격은 캐시 히트와 캐시 미스를 이용한 공격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캐시 히트 시와 캐시 미스 시 발생하는 시간 차이</a:t>
            </a:r>
            <a:r>
              <a:rPr lang="ko-KR" altLang="en-US" dirty="0">
                <a:sym typeface="Wingdings" panose="05000000000000000000" pitchFamily="2" charset="2"/>
              </a:rPr>
              <a:t>를 이용함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멜트다운</a:t>
            </a:r>
            <a:r>
              <a:rPr lang="ko-KR" altLang="en-US" dirty="0">
                <a:sym typeface="Wingdings" panose="05000000000000000000" pitchFamily="2" charset="2"/>
              </a:rPr>
              <a:t> 공격이 이를 활용한 공격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1101A8-CDD1-C7B5-0CAA-4BF3EE17FC85}"/>
              </a:ext>
            </a:extLst>
          </p:cNvPr>
          <p:cNvSpPr/>
          <p:nvPr/>
        </p:nvSpPr>
        <p:spPr>
          <a:xfrm>
            <a:off x="1243796" y="4453236"/>
            <a:ext cx="1244032" cy="7210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CPU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DA0FF6-EACF-69A3-684C-B9859AA32062}"/>
              </a:ext>
            </a:extLst>
          </p:cNvPr>
          <p:cNvSpPr/>
          <p:nvPr/>
        </p:nvSpPr>
        <p:spPr>
          <a:xfrm>
            <a:off x="4944126" y="3596442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캐시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47BE82B-56F4-F00A-223F-D8D26DBF2DF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87828" y="3834928"/>
            <a:ext cx="2456298" cy="9788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094B06-D557-84FA-B397-1E05B2833FF3}"/>
              </a:ext>
            </a:extLst>
          </p:cNvPr>
          <p:cNvSpPr txBox="1"/>
          <p:nvPr/>
        </p:nvSpPr>
        <p:spPr>
          <a:xfrm>
            <a:off x="2572320" y="334635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값이 있는지 확인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8884D5D-0EA2-3923-9C9D-F7ED3B5A9C87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3279093" y="2660133"/>
            <a:ext cx="1100838" cy="3927400"/>
          </a:xfrm>
          <a:prstGeom prst="bentConnector3">
            <a:avLst>
              <a:gd name="adj1" fmla="val 1207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1173B9-A94B-C16F-3E54-B402CCB64155}"/>
              </a:ext>
            </a:extLst>
          </p:cNvPr>
          <p:cNvSpPr txBox="1"/>
          <p:nvPr/>
        </p:nvSpPr>
        <p:spPr>
          <a:xfrm>
            <a:off x="2676823" y="5520809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값이 있다면 그대로 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06A5EC-2546-B7E3-3786-F86FD2BAE1CE}"/>
              </a:ext>
            </a:extLst>
          </p:cNvPr>
          <p:cNvSpPr/>
          <p:nvPr/>
        </p:nvSpPr>
        <p:spPr>
          <a:xfrm>
            <a:off x="8438606" y="4575258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메모리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10FC135-3447-2A8E-2839-E19F6BE55B1A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6642298" y="3834928"/>
            <a:ext cx="2645394" cy="74033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FA03A2-3809-7AC6-900F-A7996C799576}"/>
              </a:ext>
            </a:extLst>
          </p:cNvPr>
          <p:cNvSpPr txBox="1"/>
          <p:nvPr/>
        </p:nvSpPr>
        <p:spPr>
          <a:xfrm>
            <a:off x="7102478" y="341177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값이 없다면 메모리에 값을 요청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220B617-DA1A-74C8-76A6-A6F9E6CA411C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rot="10800000">
            <a:off x="6642298" y="3834928"/>
            <a:ext cx="1796308" cy="97881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C65F77-D202-8EB1-ADB6-CEC5A108359E}"/>
              </a:ext>
            </a:extLst>
          </p:cNvPr>
          <p:cNvSpPr txBox="1"/>
          <p:nvPr/>
        </p:nvSpPr>
        <p:spPr>
          <a:xfrm>
            <a:off x="6359601" y="505017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메모리에서 값을 로드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69E4B281-8156-6A2D-3F8E-0737112FF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52305" y="4073410"/>
            <a:ext cx="4493793" cy="1100841"/>
          </a:xfrm>
          <a:prstGeom prst="bentConnector4">
            <a:avLst>
              <a:gd name="adj1" fmla="val 251"/>
              <a:gd name="adj2" fmla="val 1729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43B8CE-011C-01CA-2CA2-AB25B63590FB}"/>
              </a:ext>
            </a:extLst>
          </p:cNvPr>
          <p:cNvSpPr txBox="1"/>
          <p:nvPr/>
        </p:nvSpPr>
        <p:spPr>
          <a:xfrm>
            <a:off x="2572320" y="602563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값을 </a:t>
            </a:r>
            <a:r>
              <a:rPr lang="en-US" altLang="ko-KR" dirty="0"/>
              <a:t>CPU</a:t>
            </a:r>
            <a:r>
              <a:rPr lang="ko-KR" altLang="en-US" dirty="0"/>
              <a:t>에서 사용</a:t>
            </a:r>
          </a:p>
        </p:txBody>
      </p:sp>
    </p:spTree>
    <p:extLst>
      <p:ext uri="{BB962C8B-B14F-4D97-AF65-F5344CB8AC3E}">
        <p14:creationId xmlns:p14="http://schemas.microsoft.com/office/powerpoint/2010/main" val="307940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CF125-D34A-C7D1-3BFC-19229E00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캐시 </a:t>
            </a:r>
            <a:r>
              <a:rPr lang="ko-KR" altLang="en-US" dirty="0" err="1"/>
              <a:t>부채널</a:t>
            </a:r>
            <a:r>
              <a:rPr lang="ko-KR" altLang="en-US" dirty="0"/>
              <a:t>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C9814-AE97-597B-0DC7-543559947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256-byte</a:t>
            </a:r>
            <a:r>
              <a:rPr lang="ko-KR" altLang="en-US" dirty="0"/>
              <a:t>의 테이블에서 </a:t>
            </a:r>
            <a:r>
              <a:rPr lang="en-US" altLang="ko-KR" dirty="0"/>
              <a:t>16-byte</a:t>
            </a:r>
            <a:r>
              <a:rPr lang="ko-KR" altLang="en-US" dirty="0"/>
              <a:t> 값만 불러오는 코드</a:t>
            </a:r>
            <a:endParaRPr lang="en-US" altLang="ko-KR" dirty="0"/>
          </a:p>
          <a:p>
            <a:pPr lvl="1"/>
            <a:r>
              <a:rPr lang="ko-KR" altLang="en-US" dirty="0"/>
              <a:t>값은 레지스터에 실리나</a:t>
            </a:r>
            <a:r>
              <a:rPr lang="en-US" altLang="ko-KR" dirty="0"/>
              <a:t>, CPU</a:t>
            </a:r>
            <a:r>
              <a:rPr lang="ko-KR" altLang="en-US" dirty="0"/>
              <a:t>의 빠른 연산을 위해 </a:t>
            </a:r>
            <a:r>
              <a:rPr lang="ko-KR" altLang="en-US" b="1" dirty="0">
                <a:solidFill>
                  <a:srgbClr val="FF0000"/>
                </a:solidFill>
              </a:rPr>
              <a:t>캐시에도 값이 로드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공격자가 어떤 테이블을 사용했는지 알아보기 위해서 </a:t>
            </a:r>
            <a:r>
              <a:rPr lang="ko-KR" altLang="en-US" b="1" dirty="0">
                <a:solidFill>
                  <a:srgbClr val="FF0000"/>
                </a:solidFill>
              </a:rPr>
              <a:t>연산 속도를 측정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256-byte</a:t>
            </a:r>
            <a:r>
              <a:rPr lang="ko-KR" altLang="en-US" dirty="0">
                <a:sym typeface="Wingdings" panose="05000000000000000000" pitchFamily="2" charset="2"/>
              </a:rPr>
              <a:t> 중 </a:t>
            </a:r>
            <a:r>
              <a:rPr lang="en-US" altLang="ko-KR" dirty="0">
                <a:sym typeface="Wingdings" panose="05000000000000000000" pitchFamily="2" charset="2"/>
              </a:rPr>
              <a:t>16-byte</a:t>
            </a:r>
            <a:r>
              <a:rPr lang="ko-KR" altLang="en-US" dirty="0">
                <a:sym typeface="Wingdings" panose="05000000000000000000" pitchFamily="2" charset="2"/>
              </a:rPr>
              <a:t>만 사용하기에 사용된 테이블은 조금 더 빠르게 연산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D64120B-B2E4-713A-9F45-A68CCE159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56" y="4136487"/>
            <a:ext cx="1580952" cy="866667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FA21B49F-87EA-12C4-BFDF-C2E5927A3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6" y="3184107"/>
            <a:ext cx="6523809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1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0625B-52BE-E96B-C67F-9379B608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캐시 </a:t>
            </a:r>
            <a:r>
              <a:rPr lang="ko-KR" altLang="en-US" dirty="0" err="1"/>
              <a:t>부채널</a:t>
            </a:r>
            <a:r>
              <a:rPr lang="ko-KR" altLang="en-US" dirty="0"/>
              <a:t>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2D7A3-F310-EF81-AAFB-00D145ABC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이를 방지하기 위해서는 모든 테이블 값을 캐시에 담음</a:t>
            </a:r>
            <a:endParaRPr lang="en-US" altLang="ko-KR" dirty="0"/>
          </a:p>
          <a:p>
            <a:pPr lvl="1"/>
            <a:r>
              <a:rPr lang="en-US" altLang="ko-KR" dirty="0"/>
              <a:t>Apple M1</a:t>
            </a:r>
            <a:r>
              <a:rPr lang="ko-KR" altLang="en-US" dirty="0"/>
              <a:t>의 캐시 라인은</a:t>
            </a:r>
            <a:r>
              <a:rPr lang="en-US" altLang="ko-KR" dirty="0"/>
              <a:t> 128-byte</a:t>
            </a:r>
            <a:r>
              <a:rPr lang="ko-KR" altLang="en-US" dirty="0"/>
              <a:t>로</a:t>
            </a:r>
            <a:r>
              <a:rPr lang="en-US" altLang="ko-KR" dirty="0"/>
              <a:t>, 128-byte </a:t>
            </a:r>
            <a:r>
              <a:rPr lang="ko-KR" altLang="en-US" dirty="0"/>
              <a:t>단위로 캐시를 관리</a:t>
            </a:r>
            <a:endParaRPr lang="en-US" altLang="ko-KR" dirty="0"/>
          </a:p>
          <a:p>
            <a:pPr lvl="1"/>
            <a:r>
              <a:rPr lang="ko-KR" altLang="en-US" dirty="0"/>
              <a:t>총 테이블 크기가 </a:t>
            </a:r>
            <a:r>
              <a:rPr lang="en-US" altLang="ko-KR" dirty="0"/>
              <a:t>256-byte</a:t>
            </a:r>
            <a:r>
              <a:rPr lang="ko-KR" altLang="en-US" dirty="0"/>
              <a:t>이므로</a:t>
            </a:r>
            <a:r>
              <a:rPr lang="en-US" altLang="ko-KR" dirty="0"/>
              <a:t>, 2</a:t>
            </a:r>
            <a:r>
              <a:rPr lang="ko-KR" altLang="en-US" dirty="0"/>
              <a:t>번 </a:t>
            </a:r>
            <a:r>
              <a:rPr lang="ko-KR" altLang="en-US" dirty="0" err="1"/>
              <a:t>로드하여</a:t>
            </a:r>
            <a:r>
              <a:rPr lang="ko-KR" altLang="en-US" dirty="0"/>
              <a:t> 모든 테이블을 저장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4BEE53-0814-EDCC-F068-206B3AFB6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53" y="3926305"/>
            <a:ext cx="1628571" cy="1923810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988F9C7-F710-BDDE-F33B-942A512CD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86" y="3429000"/>
            <a:ext cx="6523809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4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F41C-A6A9-8782-6FC6-04F0099F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타이밍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0780C7-88B0-99D4-829C-E1DFCE945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ko-KR" altLang="en-US" dirty="0"/>
              <a:t>같은 </a:t>
            </a:r>
            <a:r>
              <a:rPr lang="ko-KR" altLang="en-US" dirty="0" err="1"/>
              <a:t>분기문</a:t>
            </a:r>
            <a:r>
              <a:rPr lang="en-US" altLang="ko-KR" dirty="0"/>
              <a:t>(branch)</a:t>
            </a:r>
            <a:r>
              <a:rPr lang="ko-KR" altLang="en-US" dirty="0"/>
              <a:t>에서 발생하는 취약점</a:t>
            </a:r>
            <a:endParaRPr lang="en-US" altLang="ko-KR" dirty="0"/>
          </a:p>
          <a:p>
            <a:pPr lvl="1"/>
            <a:r>
              <a:rPr lang="ko-KR" altLang="en-US" dirty="0"/>
              <a:t>캐시 </a:t>
            </a:r>
            <a:r>
              <a:rPr lang="ko-KR" altLang="en-US" dirty="0" err="1"/>
              <a:t>부채널</a:t>
            </a:r>
            <a:r>
              <a:rPr lang="ko-KR" altLang="en-US" dirty="0"/>
              <a:t> 공격과 비슷하게 시간을 측정</a:t>
            </a:r>
            <a:endParaRPr lang="en-US" altLang="ko-KR" dirty="0"/>
          </a:p>
          <a:p>
            <a:r>
              <a:rPr lang="ko-KR" altLang="en-US" dirty="0"/>
              <a:t>프로그래밍</a:t>
            </a:r>
            <a:r>
              <a:rPr lang="en-US" altLang="ko-KR" dirty="0"/>
              <a:t> </a:t>
            </a:r>
            <a:r>
              <a:rPr lang="ko-KR" altLang="en-US" dirty="0"/>
              <a:t>언어 특성상 가장 첫 </a:t>
            </a:r>
            <a:r>
              <a:rPr lang="ko-KR" altLang="en-US" dirty="0" err="1"/>
              <a:t>분기문</a:t>
            </a:r>
            <a:r>
              <a:rPr lang="ko-KR" altLang="en-US" dirty="0"/>
              <a:t> 부터 실행</a:t>
            </a:r>
            <a:endParaRPr lang="en-US" altLang="ko-KR" dirty="0"/>
          </a:p>
          <a:p>
            <a:pPr lvl="1"/>
            <a:r>
              <a:rPr lang="ko-KR" altLang="en-US" dirty="0"/>
              <a:t>분기 조건이 </a:t>
            </a:r>
            <a:r>
              <a:rPr lang="ko-KR" altLang="en-US" dirty="0" err="1"/>
              <a:t>안맞으면</a:t>
            </a:r>
            <a:r>
              <a:rPr lang="ko-KR" altLang="en-US" dirty="0"/>
              <a:t> 다음 분기로 이동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분기가 많을 수록 실행 속도 차이가 커짐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02F3B3-FA33-317F-2BD2-DFF9B6C6F754}"/>
              </a:ext>
            </a:extLst>
          </p:cNvPr>
          <p:cNvSpPr/>
          <p:nvPr/>
        </p:nvSpPr>
        <p:spPr>
          <a:xfrm>
            <a:off x="6879772" y="3068677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분기</a:t>
            </a:r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D69FC-DE52-8310-EE29-0C91B2AED229}"/>
              </a:ext>
            </a:extLst>
          </p:cNvPr>
          <p:cNvSpPr/>
          <p:nvPr/>
        </p:nvSpPr>
        <p:spPr>
          <a:xfrm>
            <a:off x="6879772" y="4075384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분기</a:t>
            </a:r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C12CE1-C626-01BD-A02A-B486D988A0AC}"/>
              </a:ext>
            </a:extLst>
          </p:cNvPr>
          <p:cNvSpPr/>
          <p:nvPr/>
        </p:nvSpPr>
        <p:spPr>
          <a:xfrm>
            <a:off x="6879772" y="5082091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분기</a:t>
            </a:r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B267DE-F1BE-7E56-971F-5B5495FEA783}"/>
              </a:ext>
            </a:extLst>
          </p:cNvPr>
          <p:cNvSpPr/>
          <p:nvPr/>
        </p:nvSpPr>
        <p:spPr>
          <a:xfrm>
            <a:off x="6879772" y="6088798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분기</a:t>
            </a:r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7D9D4D-C2B2-CC98-2BD2-E08CBF4FE2A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728858" y="3545649"/>
            <a:ext cx="0" cy="52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39FDA97-9EF2-93F5-F600-103E7B45F2A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728858" y="4552356"/>
            <a:ext cx="0" cy="52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870FCE-DF39-64D0-AE37-21E04B22477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728858" y="5559063"/>
            <a:ext cx="0" cy="529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876F94-D625-A6F5-0B55-BD4B32C59BDD}"/>
              </a:ext>
            </a:extLst>
          </p:cNvPr>
          <p:cNvSpPr txBox="1"/>
          <p:nvPr/>
        </p:nvSpPr>
        <p:spPr>
          <a:xfrm>
            <a:off x="7038858" y="361701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8619C-0C5E-9373-63B6-B928B509A1A5}"/>
              </a:ext>
            </a:extLst>
          </p:cNvPr>
          <p:cNvSpPr txBox="1"/>
          <p:nvPr/>
        </p:nvSpPr>
        <p:spPr>
          <a:xfrm>
            <a:off x="7038857" y="462145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062EEF-B46E-2591-4CF6-8C488D43C77E}"/>
              </a:ext>
            </a:extLst>
          </p:cNvPr>
          <p:cNvSpPr txBox="1"/>
          <p:nvPr/>
        </p:nvSpPr>
        <p:spPr>
          <a:xfrm>
            <a:off x="7038857" y="56454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35365-A2B1-98CF-4EB4-543186E5E757}"/>
              </a:ext>
            </a:extLst>
          </p:cNvPr>
          <p:cNvSpPr/>
          <p:nvPr/>
        </p:nvSpPr>
        <p:spPr>
          <a:xfrm>
            <a:off x="9714412" y="6088798"/>
            <a:ext cx="1698172" cy="4769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현재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분기 실행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EBEDC06-10D1-2FAF-89B9-95ED94A0BD13}"/>
              </a:ext>
            </a:extLst>
          </p:cNvPr>
          <p:cNvCxnSpPr>
            <a:stCxn id="4" idx="3"/>
            <a:endCxn id="22" idx="0"/>
          </p:cNvCxnSpPr>
          <p:nvPr/>
        </p:nvCxnSpPr>
        <p:spPr>
          <a:xfrm>
            <a:off x="8577944" y="3307163"/>
            <a:ext cx="1985554" cy="278163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B2562EC-CFF6-B869-360D-A6670D543B4E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8577944" y="4313870"/>
            <a:ext cx="1985554" cy="177492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6178176-6710-82B5-E57B-444CB51CEA19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8577944" y="5320577"/>
            <a:ext cx="1985554" cy="7682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18EDBB8-4DD6-5A12-699C-7C4735A44A49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8577944" y="6327284"/>
            <a:ext cx="11364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C01C808-AF56-41A3-38C1-B1434D84497C}"/>
              </a:ext>
            </a:extLst>
          </p:cNvPr>
          <p:cNvSpPr txBox="1"/>
          <p:nvPr/>
        </p:nvSpPr>
        <p:spPr>
          <a:xfrm>
            <a:off x="9275704" y="33453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F6A1C9-3430-09FA-09F1-BC104E5B8D47}"/>
              </a:ext>
            </a:extLst>
          </p:cNvPr>
          <p:cNvSpPr txBox="1"/>
          <p:nvPr/>
        </p:nvSpPr>
        <p:spPr>
          <a:xfrm>
            <a:off x="9275704" y="4367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126A6C-BA25-042E-6E32-678F15153015}"/>
              </a:ext>
            </a:extLst>
          </p:cNvPr>
          <p:cNvSpPr txBox="1"/>
          <p:nvPr/>
        </p:nvSpPr>
        <p:spPr>
          <a:xfrm>
            <a:off x="9247555" y="5335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8E81E-D2D3-1102-010A-AB5811B7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타이밍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FF5F4-F6BB-6CCC-5C1F-C9CF80193A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방지하기 위해서는 상수 시간 구현</a:t>
            </a:r>
            <a:r>
              <a:rPr lang="en-US" altLang="ko-KR" dirty="0"/>
              <a:t>(constant time)</a:t>
            </a:r>
            <a:r>
              <a:rPr lang="ko-KR" altLang="en-US" dirty="0"/>
              <a:t>이 필요</a:t>
            </a:r>
            <a:endParaRPr lang="en-US" altLang="ko-KR" dirty="0"/>
          </a:p>
          <a:p>
            <a:pPr lvl="1"/>
            <a:r>
              <a:rPr lang="ko-KR" altLang="en-US" dirty="0"/>
              <a:t>하지만 조건을 따지기 시작하면</a:t>
            </a:r>
            <a:r>
              <a:rPr lang="en-US" altLang="ko-KR" dirty="0"/>
              <a:t>, </a:t>
            </a:r>
            <a:r>
              <a:rPr lang="ko-KR" altLang="en-US" dirty="0"/>
              <a:t>상수 시간 구현이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조건을 따지지 않고 실행</a:t>
            </a:r>
            <a:r>
              <a:rPr lang="ko-KR" altLang="en-US" dirty="0"/>
              <a:t>하는 형식으로 변경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30A064A-C8AD-0581-D96B-E4F36DFBD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33" y="4273595"/>
            <a:ext cx="2257040" cy="1237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1B4039-723B-758A-8C3C-6042C882AE4F}"/>
              </a:ext>
            </a:extLst>
          </p:cNvPr>
          <p:cNvSpPr txBox="1"/>
          <p:nvPr/>
        </p:nvSpPr>
        <p:spPr>
          <a:xfrm>
            <a:off x="5035073" y="4430577"/>
            <a:ext cx="533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테이블 초기 주소 값을 가져와서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전체 테이블 중 필요한 주소 값으로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테이블 값을 로드</a:t>
            </a:r>
          </a:p>
        </p:txBody>
      </p:sp>
    </p:spTree>
    <p:extLst>
      <p:ext uri="{BB962C8B-B14F-4D97-AF65-F5344CB8AC3E}">
        <p14:creationId xmlns:p14="http://schemas.microsoft.com/office/powerpoint/2010/main" val="109921080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479</Words>
  <Application>Microsoft Office PowerPoint</Application>
  <PresentationFormat>와이드스크린</PresentationFormat>
  <Paragraphs>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부채널 공격 방지 구현 기법</vt:lpstr>
      <vt:lpstr>PowerPoint 프레젠테이션</vt:lpstr>
      <vt:lpstr> 캐시 부채널 공격</vt:lpstr>
      <vt:lpstr> 캐시 부채널 공격</vt:lpstr>
      <vt:lpstr> 캐시 부채널 공격</vt:lpstr>
      <vt:lpstr> 캐시 부채널 공격</vt:lpstr>
      <vt:lpstr> 캐시 부채널 공격</vt:lpstr>
      <vt:lpstr> 타이밍 공격</vt:lpstr>
      <vt:lpstr> 타이밍 공격</vt:lpstr>
      <vt:lpstr> 타이밍 공격</vt:lpstr>
      <vt:lpstr>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58</cp:revision>
  <dcterms:created xsi:type="dcterms:W3CDTF">2019-03-05T04:29:07Z</dcterms:created>
  <dcterms:modified xsi:type="dcterms:W3CDTF">2023-02-19T16:46:48Z</dcterms:modified>
</cp:coreProperties>
</file>