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8"/>
  </p:notesMasterIdLst>
  <p:handoutMasterIdLst>
    <p:handoutMasterId r:id="rId19"/>
  </p:handoutMasterIdLst>
  <p:sldIdLst>
    <p:sldId id="269" r:id="rId2"/>
    <p:sldId id="329" r:id="rId3"/>
    <p:sldId id="338" r:id="rId4"/>
    <p:sldId id="340" r:id="rId5"/>
    <p:sldId id="331" r:id="rId6"/>
    <p:sldId id="332" r:id="rId7"/>
    <p:sldId id="339" r:id="rId8"/>
    <p:sldId id="342" r:id="rId9"/>
    <p:sldId id="341" r:id="rId10"/>
    <p:sldId id="345" r:id="rId11"/>
    <p:sldId id="343" r:id="rId12"/>
    <p:sldId id="333" r:id="rId13"/>
    <p:sldId id="344" r:id="rId14"/>
    <p:sldId id="334" r:id="rId15"/>
    <p:sldId id="335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1" autoAdjust="0"/>
    <p:restoredTop sz="95890"/>
  </p:normalViewPr>
  <p:slideViewPr>
    <p:cSldViewPr snapToGrid="0">
      <p:cViewPr varScale="1">
        <p:scale>
          <a:sx n="128" d="100"/>
          <a:sy n="128" d="100"/>
        </p:scale>
        <p:origin x="11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2025. 10. 27.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2025. 10. 27.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prime filed ECC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대한 양자회로 최적화 연구에 대해 발표하겠습니다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39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429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3DC12-730B-DE2F-EABA-5A479AD8C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6DA02D6-A308-FACC-060B-BA30FF1C41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0FC2F9E-4E9E-E950-A289-3123D83A2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81F6DA-AD3F-F77F-6522-60BC8D3D3E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16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13120-2349-D259-E76C-A031EA645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77B23D-54DA-D68C-6D6D-FF6FD6CADE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79EF337-ACE7-0DD7-FA36-E449B3C6E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4CFA01-F1D6-FD26-4616-74B23BC67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08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951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06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D438E-0D80-AD77-1E72-998039399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C0B666A-6599-C5FD-5CA5-37DFE5B9DF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DCF52BC-872F-0C76-8B0C-284B1F4D3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A942BC-B7A9-E23B-12FE-39F1BC73B8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98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1014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ko-KR" sz="4800" dirty="0"/>
              <a:t>Quantum Circuit Implementation and Resource Analysis of AIM2</a:t>
            </a:r>
            <a:endParaRPr lang="ko-KR" altLang="en-US" sz="4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F190D7-EE4C-6660-3579-26D36E4A727D}"/>
              </a:ext>
            </a:extLst>
          </p:cNvPr>
          <p:cNvSpPr/>
          <p:nvPr/>
        </p:nvSpPr>
        <p:spPr>
          <a:xfrm>
            <a:off x="0" y="6594953"/>
            <a:ext cx="12126482" cy="263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853C698-D1B4-6F42-0BC1-47D012588D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https://</a:t>
            </a:r>
            <a:r>
              <a:rPr lang="en-US" altLang="ko-KR" dirty="0" err="1"/>
              <a:t>youtu.be</a:t>
            </a:r>
            <a:r>
              <a:rPr lang="en-US" altLang="ko-KR" dirty="0"/>
              <a:t>/pM3z2Fa42IM</a:t>
            </a:r>
          </a:p>
          <a:p>
            <a:endParaRPr lang="en-US" altLang="ko-KR" dirty="0"/>
          </a:p>
          <a:p>
            <a:r>
              <a:rPr lang="ko-KR" altLang="en-US" dirty="0"/>
              <a:t>정보컴퓨터공학과 송경주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A4E53-00BD-FF73-4BD0-AB3F3B0C9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FDA98C6E-2D2E-3285-6D28-EA7CD9A9C6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𝑀𝑒𝑟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- optimization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FDA98C6E-2D2E-3285-6D28-EA7CD9A9C6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558" t="-6557" b="-180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9779C9F-C06B-9EA2-9A9D-3A14014F9476}"/>
              </a:ext>
            </a:extLst>
          </p:cNvPr>
          <p:cNvSpPr txBox="1"/>
          <p:nvPr/>
        </p:nvSpPr>
        <p:spPr>
          <a:xfrm>
            <a:off x="8086873" y="2160414"/>
            <a:ext cx="3981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피 연산자가 중복될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하여</a:t>
            </a:r>
            <a:endParaRPr kumimoji="1" lang="en-US" altLang="ko-KR" dirty="0"/>
          </a:p>
          <a:p>
            <a:r>
              <a:rPr kumimoji="1" lang="ko-KR" altLang="en-US" dirty="0"/>
              <a:t>병렬로 동작하도록 함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Copy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사용된 큐비트는 추후 재사용하므로 자원 소모 </a:t>
            </a:r>
            <a:r>
              <a:rPr kumimoji="1" lang="en-US" altLang="ko-KR" dirty="0"/>
              <a:t>x</a:t>
            </a:r>
          </a:p>
          <a:p>
            <a:r>
              <a:rPr kumimoji="1" lang="en-US" altLang="ko-KR" dirty="0"/>
              <a:t>(2n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CNOT</a:t>
            </a:r>
            <a:r>
              <a:rPr kumimoji="1" lang="ko-KR" altLang="en-US" dirty="0"/>
              <a:t>게이트 사용</a:t>
            </a:r>
            <a:r>
              <a:rPr kumimoji="1" lang="en-US" altLang="ko-KR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19CD0F-210A-FFD6-C4B0-C836592F2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26" y="1512630"/>
            <a:ext cx="7772400" cy="452722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B0C4275-AD14-C448-770F-8F86612FBD48}"/>
              </a:ext>
            </a:extLst>
          </p:cNvPr>
          <p:cNvSpPr/>
          <p:nvPr/>
        </p:nvSpPr>
        <p:spPr>
          <a:xfrm>
            <a:off x="227659" y="1530561"/>
            <a:ext cx="7761767" cy="289205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DD155D5B-8D68-33D8-F339-98E8E4432151}"/>
              </a:ext>
            </a:extLst>
          </p:cNvPr>
          <p:cNvCxnSpPr>
            <a:cxnSpLocks/>
          </p:cNvCxnSpPr>
          <p:nvPr/>
        </p:nvCxnSpPr>
        <p:spPr>
          <a:xfrm>
            <a:off x="337492" y="4837813"/>
            <a:ext cx="49362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3E0264B6-F15A-0090-5516-D3C4B276DD02}"/>
              </a:ext>
            </a:extLst>
          </p:cNvPr>
          <p:cNvCxnSpPr>
            <a:cxnSpLocks/>
          </p:cNvCxnSpPr>
          <p:nvPr/>
        </p:nvCxnSpPr>
        <p:spPr>
          <a:xfrm>
            <a:off x="337492" y="5287925"/>
            <a:ext cx="11510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BA5D549-C5BC-D829-D379-BBFD839E66B9}"/>
              </a:ext>
            </a:extLst>
          </p:cNvPr>
          <p:cNvCxnSpPr>
            <a:cxnSpLocks/>
          </p:cNvCxnSpPr>
          <p:nvPr/>
        </p:nvCxnSpPr>
        <p:spPr>
          <a:xfrm>
            <a:off x="337492" y="5706139"/>
            <a:ext cx="18102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B1543B99-25AC-CFBA-9560-589FE02D8AD4}"/>
              </a:ext>
            </a:extLst>
          </p:cNvPr>
          <p:cNvCxnSpPr>
            <a:cxnSpLocks/>
          </p:cNvCxnSpPr>
          <p:nvPr/>
        </p:nvCxnSpPr>
        <p:spPr>
          <a:xfrm>
            <a:off x="337492" y="5922334"/>
            <a:ext cx="18102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54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D95FE-8B5D-7714-09ED-ABE1B151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Linear component - optimization</a:t>
            </a:r>
            <a:endParaRPr kumimoji="1" lang="ko-Kore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B6DFADC-8C3B-C082-C62D-94FEE68C1E5C}"/>
              </a:ext>
            </a:extLst>
          </p:cNvPr>
          <p:cNvGrpSpPr/>
          <p:nvPr/>
        </p:nvGrpSpPr>
        <p:grpSpPr>
          <a:xfrm>
            <a:off x="2209800" y="1135966"/>
            <a:ext cx="7772400" cy="1828123"/>
            <a:chOff x="2157714" y="1112568"/>
            <a:chExt cx="7772400" cy="182812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B818B4C-9D3F-293F-C37D-77A32AF0E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7714" y="1112568"/>
              <a:ext cx="7772400" cy="1828123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865E08-A5CF-976C-AE53-688AA1A0B693}"/>
                </a:ext>
              </a:extLst>
            </p:cNvPr>
            <p:cNvSpPr/>
            <p:nvPr/>
          </p:nvSpPr>
          <p:spPr>
            <a:xfrm>
              <a:off x="4037581" y="1178783"/>
              <a:ext cx="2060294" cy="22551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211C33F-4078-D127-2393-28D8C8AD30BE}"/>
                </a:ext>
              </a:extLst>
            </p:cNvPr>
            <p:cNvSpPr/>
            <p:nvPr/>
          </p:nvSpPr>
          <p:spPr>
            <a:xfrm>
              <a:off x="7789709" y="2670805"/>
              <a:ext cx="2060294" cy="22551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4E8C39F-3AB2-780B-23C3-049DE8671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979" y="3130145"/>
            <a:ext cx="4919964" cy="35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6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64A2A-13A2-C65E-4702-7B3CB5C7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Quantum resource for Mer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36F623-C9AD-E0E9-25D1-789D6240C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69" y="2720051"/>
            <a:ext cx="8582062" cy="191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9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B1277-7F1A-BCBA-7E8C-9F6E0F027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B6219969-65E8-3C40-3171-5E6FAD4550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Quantum resource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𝑀𝑒𝑟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B6219969-65E8-3C40-3171-5E6FAD4550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74" t="-6557" b="-180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6ABB24F-91D9-5648-B801-7A1E9D4DF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84" y="1899187"/>
            <a:ext cx="8828231" cy="343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16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7FE3E-FB9B-55EE-BBE5-DEB30925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AIM vs AIM2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A1AFB6-BD73-2084-719C-FBDDE6668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714" y="2142308"/>
            <a:ext cx="8922571" cy="2834960"/>
          </a:xfrm>
          <a:prstGeom prst="rect">
            <a:avLst/>
          </a:prstGeom>
          <a:ln w="19050">
            <a:noFill/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89A1EF8-9742-EA01-F92B-45AEA0A8F502}"/>
              </a:ext>
            </a:extLst>
          </p:cNvPr>
          <p:cNvSpPr/>
          <p:nvPr/>
        </p:nvSpPr>
        <p:spPr>
          <a:xfrm>
            <a:off x="1680753" y="3866605"/>
            <a:ext cx="8830491" cy="10450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58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EC498-07CF-9832-7D07-A9B66791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AIM2 Grover’s cost &amp; post-quantum security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956DE6-A8D6-6271-8741-AA131B935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10020"/>
            <a:ext cx="7772400" cy="21908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7E9EB9-8B4C-AA7B-4827-FB9A01390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070947"/>
            <a:ext cx="7772400" cy="219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66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78E55-DCA5-9E26-72D0-1DFE3025B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9A8F5-C3AA-D366-6C02-12F174B3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AIM vs AIM2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19AB50-0F9B-B6D2-C754-09F2D9E4C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060" y="3412365"/>
            <a:ext cx="6306658" cy="29517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A653B7-94ED-7DF8-6F30-075489EA0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880" y="1149532"/>
            <a:ext cx="6894645" cy="17845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A579D-B56B-61AC-F8D7-7890E8BEA3C2}"/>
              </a:ext>
            </a:extLst>
          </p:cNvPr>
          <p:cNvSpPr txBox="1"/>
          <p:nvPr/>
        </p:nvSpPr>
        <p:spPr>
          <a:xfrm>
            <a:off x="5883389" y="2880361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endParaRPr kumimoji="1"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6A215-904F-08D4-DB16-48E2C8C8372E}"/>
              </a:ext>
            </a:extLst>
          </p:cNvPr>
          <p:cNvSpPr txBox="1"/>
          <p:nvPr/>
        </p:nvSpPr>
        <p:spPr>
          <a:xfrm>
            <a:off x="5819268" y="6364088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AIM2</a:t>
            </a:r>
            <a:endParaRPr kumimoji="1"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53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18B6B-CD40-7C6F-8897-B0906C9BB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0BEF7-C864-6558-63A6-5E7A1AA2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AIM vs AIM2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11234C-285A-4866-E628-3C7A9044E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060" y="3412365"/>
            <a:ext cx="6306658" cy="29517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D5E21C-946D-A6FE-2C02-A2CCEAEC3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880" y="1149532"/>
            <a:ext cx="6894645" cy="17845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7258DE-1266-A604-B177-B2BF7237A4B7}"/>
              </a:ext>
            </a:extLst>
          </p:cNvPr>
          <p:cNvSpPr txBox="1"/>
          <p:nvPr/>
        </p:nvSpPr>
        <p:spPr>
          <a:xfrm>
            <a:off x="5883389" y="2880361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endParaRPr kumimoji="1"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CE9214-BA2C-FC03-CC7E-4FA610E5A725}"/>
              </a:ext>
            </a:extLst>
          </p:cNvPr>
          <p:cNvSpPr txBox="1"/>
          <p:nvPr/>
        </p:nvSpPr>
        <p:spPr>
          <a:xfrm>
            <a:off x="5819268" y="6364088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AIM2</a:t>
            </a:r>
            <a:endParaRPr kumimoji="1"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304A1F-6F62-CBE4-B79C-5C82353F437D}"/>
              </a:ext>
            </a:extLst>
          </p:cNvPr>
          <p:cNvSpPr/>
          <p:nvPr/>
        </p:nvSpPr>
        <p:spPr>
          <a:xfrm>
            <a:off x="4292081" y="1408923"/>
            <a:ext cx="1017037" cy="1490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F5122E-988D-466B-7030-1DADF2E6AF3A}"/>
              </a:ext>
            </a:extLst>
          </p:cNvPr>
          <p:cNvSpPr/>
          <p:nvPr/>
        </p:nvSpPr>
        <p:spPr>
          <a:xfrm>
            <a:off x="7570236" y="1922106"/>
            <a:ext cx="1017037" cy="4326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8BEC92-383B-64D1-5A87-93E7ECF9B2D3}"/>
              </a:ext>
            </a:extLst>
          </p:cNvPr>
          <p:cNvSpPr/>
          <p:nvPr/>
        </p:nvSpPr>
        <p:spPr>
          <a:xfrm>
            <a:off x="4145902" y="3932178"/>
            <a:ext cx="1107233" cy="1804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1BADDE-914E-FF07-1466-EFA487B76958}"/>
              </a:ext>
            </a:extLst>
          </p:cNvPr>
          <p:cNvSpPr/>
          <p:nvPr/>
        </p:nvSpPr>
        <p:spPr>
          <a:xfrm>
            <a:off x="6932647" y="4553339"/>
            <a:ext cx="1107233" cy="5517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87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D9D37-B7D0-7409-81E7-5B18C1DE4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71201-9D4F-3428-B611-4BBAC4B8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AIM vs AIM2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458AB5-35C1-DBC3-81B2-68FF0BA86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060" y="1953138"/>
            <a:ext cx="6306658" cy="29517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62889C-1995-C55C-B519-550BBBC029CD}"/>
              </a:ext>
            </a:extLst>
          </p:cNvPr>
          <p:cNvSpPr txBox="1"/>
          <p:nvPr/>
        </p:nvSpPr>
        <p:spPr>
          <a:xfrm>
            <a:off x="5690279" y="5345127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AIM2</a:t>
            </a:r>
            <a:endParaRPr kumimoji="1"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471E7A-ECF3-D74B-4534-94BC2E3345E1}"/>
              </a:ext>
            </a:extLst>
          </p:cNvPr>
          <p:cNvSpPr/>
          <p:nvPr/>
        </p:nvSpPr>
        <p:spPr>
          <a:xfrm>
            <a:off x="4145902" y="2472951"/>
            <a:ext cx="1107233" cy="1804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3822AB-8D57-883F-D11C-2BF0FF2609F8}"/>
              </a:ext>
            </a:extLst>
          </p:cNvPr>
          <p:cNvSpPr/>
          <p:nvPr/>
        </p:nvSpPr>
        <p:spPr>
          <a:xfrm>
            <a:off x="6932647" y="3094112"/>
            <a:ext cx="1107233" cy="5517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232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CCF65F28-767C-4712-152D-97E146070E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𝑒𝑟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CCF65F28-767C-4712-152D-97E146070E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55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18645730-1E8C-902D-A9EF-59584286C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95" y="1159329"/>
            <a:ext cx="4291152" cy="273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9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E961D9F-5A15-217D-DB83-76AFE55379C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𝑀𝑒𝑟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4E961D9F-5A15-217D-DB83-76AFE55379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55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AE968342-48B0-3875-13DD-1D8E384EF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1110343"/>
            <a:ext cx="2618663" cy="42286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E65C74-F8E3-B4E7-D655-01A541CD0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968" y="1179355"/>
            <a:ext cx="2688910" cy="49878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270C927-A955-04EF-878E-8ABC72583E5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367" b="-1"/>
          <a:stretch>
            <a:fillRect/>
          </a:stretch>
        </p:blipFill>
        <p:spPr>
          <a:xfrm>
            <a:off x="7706569" y="1110343"/>
            <a:ext cx="4073511" cy="49197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8FC735-7AF4-A523-8CBD-426B4D23C7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920" y="5338970"/>
            <a:ext cx="4217152" cy="142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6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8490F-56CC-BD9E-1331-01ADBEE4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AIM2 functions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17132E5-6214-DC19-0E40-84EBD0434DA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ore-KR" dirty="0"/>
                  <a:t>AIM2-I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𝑀𝑒𝑟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(49),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𝑀𝑒𝑟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(91)    /    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𝑀𝑒𝑟</m:t>
                    </m:r>
                  </m:oMath>
                </a14:m>
                <a:r>
                  <a:rPr kumimoji="1" lang="en-US" altLang="ko-Kore-KR" dirty="0"/>
                  <a:t>(3)</a:t>
                </a:r>
              </a:p>
              <a:p>
                <a:pPr lvl="1"/>
                <a:endParaRPr kumimoji="1" lang="en-US" altLang="ko-Kore-KR" dirty="0"/>
              </a:p>
              <a:p>
                <a:r>
                  <a:rPr kumimoji="1" lang="en-US" altLang="ko-Kore-KR" dirty="0"/>
                  <a:t>AIM2-III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𝑀𝑒𝑟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(17),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𝑀𝑒𝑟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(47)    /    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𝑀𝑒𝑟</m:t>
                    </m:r>
                  </m:oMath>
                </a14:m>
                <a:r>
                  <a:rPr kumimoji="1" lang="en-US" altLang="ko-Kore-KR" dirty="0"/>
                  <a:t>(5)</a:t>
                </a:r>
              </a:p>
              <a:p>
                <a:pPr lvl="1"/>
                <a:endParaRPr kumimoji="1" lang="en-US" altLang="ko-Kore-KR" dirty="0"/>
              </a:p>
              <a:p>
                <a:r>
                  <a:rPr kumimoji="1" lang="en-US" altLang="ko-Kore-KR" dirty="0"/>
                  <a:t>AIM2-V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𝑀𝑒𝑟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(11),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𝑀𝑒𝑟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(141)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𝑀𝑒𝑟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(7)    /    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𝑀𝑒𝑟</m:t>
                    </m:r>
                  </m:oMath>
                </a14:m>
                <a:r>
                  <a:rPr kumimoji="1" lang="en-US" altLang="ko-Kore-KR" dirty="0"/>
                  <a:t>(3)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17132E5-6214-DC19-0E40-84EBD0434D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893" t="-18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93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07A53-1701-17E6-7405-E80607F2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Component quantum circuit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03CA0B-C970-4E75-9A1A-A91654C2E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b="1" dirty="0"/>
              <a:t>Multiplication</a:t>
            </a:r>
            <a:r>
              <a:rPr kumimoji="1" lang="en-US" altLang="ko-Kore-KR" dirty="0"/>
              <a:t>: out-of-place quantum circuit (Karatsuba algorithm [1])</a:t>
            </a:r>
          </a:p>
          <a:p>
            <a:r>
              <a:rPr kumimoji="1" lang="en-US" altLang="ko-Kore-KR" b="1" dirty="0"/>
              <a:t>Squaring</a:t>
            </a:r>
            <a:r>
              <a:rPr kumimoji="1" lang="en-US" altLang="ko-Kore-KR" dirty="0"/>
              <a:t>: In-place quantum circuit</a:t>
            </a:r>
          </a:p>
          <a:p>
            <a:pPr marL="457200" lvl="1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sz="2200" b="1" dirty="0">
                <a:sym typeface="Wingdings" pitchFamily="2" charset="2"/>
              </a:rPr>
              <a:t> Depth </a:t>
            </a:r>
            <a:r>
              <a:rPr kumimoji="1" lang="ko-KR" altLang="en-US" sz="2200" b="1" dirty="0">
                <a:sym typeface="Wingdings" pitchFamily="2" charset="2"/>
              </a:rPr>
              <a:t>최적화 구조</a:t>
            </a:r>
            <a:endParaRPr kumimoji="1" lang="ko-Kore-KR" altLang="en-US" sz="2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B6CF24-38C3-D86A-416C-1D6C47FAA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81" y="3185233"/>
            <a:ext cx="9167037" cy="3028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B46BDE-619A-3023-A15C-E91AFB39ABA7}"/>
              </a:ext>
            </a:extLst>
          </p:cNvPr>
          <p:cNvSpPr txBox="1"/>
          <p:nvPr/>
        </p:nvSpPr>
        <p:spPr>
          <a:xfrm>
            <a:off x="0" y="6396335"/>
            <a:ext cx="1219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[1] Jang, K., Kim, W., Lim, S., Kang, Y., Yang, Y., Seo, H.: Optimized implementation of quantum binary field multiplication with </a:t>
            </a:r>
            <a:r>
              <a:rPr kumimoji="1" lang="en-US" altLang="ko-Kore-KR" sz="1200" dirty="0" err="1"/>
              <a:t>toffoli</a:t>
            </a:r>
            <a:r>
              <a:rPr kumimoji="1" lang="en-US" altLang="ko-Kore-KR" sz="1200" dirty="0"/>
              <a:t> depth one. In: International Conference on Information Security Applications. pp. 251–264. Springer (2022) 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4262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CC890559-2583-3BB0-67A4-E0632C1C7B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𝑀𝑒𝑟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- optimization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CC890559-2583-3BB0-67A4-E0632C1C7B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558" t="-6557" b="-180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D191F1AD-2952-433D-9FC3-68AD959E1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20" y="1297937"/>
            <a:ext cx="6105396" cy="5184323"/>
          </a:xfrm>
          <a:prstGeom prst="rect">
            <a:avLst/>
          </a:prstGeom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CE5396F6-6794-6419-E2B3-E175FD1CB60B}"/>
              </a:ext>
            </a:extLst>
          </p:cNvPr>
          <p:cNvSpPr/>
          <p:nvPr/>
        </p:nvSpPr>
        <p:spPr>
          <a:xfrm>
            <a:off x="520996" y="3349256"/>
            <a:ext cx="4976038" cy="2073348"/>
          </a:xfrm>
          <a:prstGeom prst="roundRect">
            <a:avLst>
              <a:gd name="adj" fmla="val 10513"/>
            </a:avLst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25CC7-EEC6-6270-F8A1-D02D66B9457C}"/>
              </a:ext>
            </a:extLst>
          </p:cNvPr>
          <p:cNvSpPr txBox="1"/>
          <p:nvPr/>
        </p:nvSpPr>
        <p:spPr>
          <a:xfrm>
            <a:off x="6735468" y="3012935"/>
            <a:ext cx="50446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계산된</a:t>
            </a:r>
            <a:r>
              <a:rPr kumimoji="1" lang="ko-KR" altLang="en-US" dirty="0"/>
              <a:t> 중간 결과의 사용을 마침과 동시에</a:t>
            </a:r>
            <a:endParaRPr kumimoji="1" lang="en-US" altLang="ko-KR" dirty="0"/>
          </a:p>
          <a:p>
            <a:r>
              <a:rPr kumimoji="1" lang="en-US" altLang="ko-KR" dirty="0"/>
              <a:t>Inversion</a:t>
            </a:r>
            <a:r>
              <a:rPr kumimoji="1" lang="ko-KR" altLang="en-US" dirty="0"/>
              <a:t> 연산에 필요한 요소들이 </a:t>
            </a:r>
            <a:r>
              <a:rPr kumimoji="1" lang="en-US" altLang="ko-KR" dirty="0"/>
              <a:t>Forward </a:t>
            </a:r>
            <a:r>
              <a:rPr kumimoji="1" lang="ko-KR" altLang="en-US" dirty="0"/>
              <a:t>연산에 영향을 주지 않을 때 </a:t>
            </a:r>
            <a:r>
              <a:rPr kumimoji="1" lang="ko-Kore-KR" altLang="en-US" dirty="0"/>
              <a:t>병렬로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inverse</a:t>
            </a:r>
            <a:r>
              <a:rPr kumimoji="1" lang="ko-KR" altLang="en-US" dirty="0"/>
              <a:t> 동작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u="sng" dirty="0">
                <a:sym typeface="Wingdings" pitchFamily="2" charset="2"/>
              </a:rPr>
              <a:t></a:t>
            </a:r>
            <a:r>
              <a:rPr kumimoji="1" lang="ko-KR" altLang="en-US" u="sng" dirty="0">
                <a:sym typeface="Wingdings" pitchFamily="2" charset="2"/>
              </a:rPr>
              <a:t> </a:t>
            </a:r>
            <a:r>
              <a:rPr kumimoji="1" lang="ko-KR" altLang="en-US" u="sng" dirty="0" err="1">
                <a:sym typeface="Wingdings" pitchFamily="2" charset="2"/>
              </a:rPr>
              <a:t>큐비트</a:t>
            </a:r>
            <a:r>
              <a:rPr kumimoji="1" lang="ko-KR" altLang="en-US" u="sng" dirty="0">
                <a:sym typeface="Wingdings" pitchFamily="2" charset="2"/>
              </a:rPr>
              <a:t> </a:t>
            </a:r>
            <a:r>
              <a:rPr kumimoji="1" lang="en-US" altLang="ko-KR" u="sng" dirty="0">
                <a:sym typeface="Wingdings" pitchFamily="2" charset="2"/>
              </a:rPr>
              <a:t>clean-up (</a:t>
            </a:r>
            <a:r>
              <a:rPr kumimoji="1" lang="ko-KR" altLang="en-US" u="sng" dirty="0">
                <a:sym typeface="Wingdings" pitchFamily="2" charset="2"/>
              </a:rPr>
              <a:t>내부에서 재사용 및 추후 </a:t>
            </a:r>
            <a:r>
              <a:rPr kumimoji="1" lang="en-US" altLang="ko-KR" u="sng" dirty="0">
                <a:sym typeface="Wingdings" pitchFamily="2" charset="2"/>
              </a:rPr>
              <a:t>linear component</a:t>
            </a:r>
            <a:r>
              <a:rPr kumimoji="1" lang="ko-KR" altLang="en-US" u="sng" dirty="0">
                <a:sym typeface="Wingdings" pitchFamily="2" charset="2"/>
              </a:rPr>
              <a:t>에서 재사용</a:t>
            </a:r>
            <a:r>
              <a:rPr kumimoji="1" lang="en-US" altLang="ko-KR" u="sng" dirty="0">
                <a:sym typeface="Wingdings" pitchFamily="2" charset="2"/>
              </a:rPr>
              <a:t>)</a:t>
            </a:r>
            <a:endParaRPr kumimoji="1" lang="en-US" altLang="ko-KR" u="sng" dirty="0"/>
          </a:p>
        </p:txBody>
      </p:sp>
    </p:spTree>
    <p:extLst>
      <p:ext uri="{BB962C8B-B14F-4D97-AF65-F5344CB8AC3E}">
        <p14:creationId xmlns:p14="http://schemas.microsoft.com/office/powerpoint/2010/main" val="605745829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13917</TotalTime>
  <Words>265</Words>
  <Application>Microsoft Macintosh PowerPoint</Application>
  <PresentationFormat>와이드스크린</PresentationFormat>
  <Paragraphs>53</Paragraphs>
  <Slides>16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Cambria Math</vt:lpstr>
      <vt:lpstr>Times New Roman</vt:lpstr>
      <vt:lpstr>Wingdings</vt:lpstr>
      <vt:lpstr>제목 테마</vt:lpstr>
      <vt:lpstr>Quantum Circuit Implementation and Resource Analysis of AIM2</vt:lpstr>
      <vt:lpstr>AIM vs AIM2</vt:lpstr>
      <vt:lpstr>AIM vs AIM2</vt:lpstr>
      <vt:lpstr>AIM vs AIM2</vt:lpstr>
      <vt:lpstr>Mer</vt:lpstr>
      <vt:lpstr>〖Mer〗^(-1)</vt:lpstr>
      <vt:lpstr>AIM2 functions</vt:lpstr>
      <vt:lpstr>Component quantum circuit</vt:lpstr>
      <vt:lpstr>〖Mer〗^(-1)- optimization</vt:lpstr>
      <vt:lpstr>〖Mer〗^(-1)- optimization</vt:lpstr>
      <vt:lpstr>Linear component - optimization</vt:lpstr>
      <vt:lpstr>Quantum resource for Mer</vt:lpstr>
      <vt:lpstr>Quantum resource for 〖Mer〗^(-1)</vt:lpstr>
      <vt:lpstr>AIM vs AIM2</vt:lpstr>
      <vt:lpstr>AIM2 Grover’s cost &amp; post-quantum security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545</cp:revision>
  <dcterms:created xsi:type="dcterms:W3CDTF">2019-03-05T04:29:07Z</dcterms:created>
  <dcterms:modified xsi:type="dcterms:W3CDTF">2025-10-26T15:24:55Z</dcterms:modified>
</cp:coreProperties>
</file>