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9" r:id="rId4"/>
    <p:sldId id="288" r:id="rId5"/>
    <p:sldId id="296" r:id="rId6"/>
    <p:sldId id="291" r:id="rId7"/>
    <p:sldId id="292" r:id="rId8"/>
    <p:sldId id="293" r:id="rId9"/>
    <p:sldId id="294" r:id="rId10"/>
    <p:sldId id="295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jmQhJXW02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컴퓨팅 서비스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https://www.youtube.com/watch?v=GjmQhJXW02M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38FA90-D980-4EE3-98E0-677F8B5D4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클라우드 컴퓨팅 서비스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97A77-3BE0-4C94-A12F-4AE00A8B00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클라우드 컴퓨팅 서비스 유형 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50001-C624-476C-93AA-D741117F9E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클라우드 컴퓨팅 서비스 배포 유형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E522-2067-413F-B26C-07FDBEC09A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클라우드 컴퓨팅 서비스 장단점</a:t>
            </a:r>
          </a:p>
        </p:txBody>
      </p:sp>
    </p:spTree>
    <p:extLst>
      <p:ext uri="{BB962C8B-B14F-4D97-AF65-F5344CB8AC3E}">
        <p14:creationId xmlns:p14="http://schemas.microsoft.com/office/powerpoint/2010/main" val="20018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컴퓨팅 서비스</a:t>
            </a:r>
          </a:p>
        </p:txBody>
      </p:sp>
      <p:pic>
        <p:nvPicPr>
          <p:cNvPr id="1026" name="Picture 2" descr="아이오트, 사물의 인터넷, 회로망, 클라우드 컴퓨팅, 구름, 인터넷">
            <a:extLst>
              <a:ext uri="{FF2B5EF4-FFF2-40B4-BE49-F238E27FC236}">
                <a16:creationId xmlns:a16="http://schemas.microsoft.com/office/drawing/2014/main" id="{C5CB9CDD-7F99-3247-8351-D5E032175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3" y="1763907"/>
            <a:ext cx="5267575" cy="3632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2963F-C542-62CF-208E-0031B3D21B09}"/>
              </a:ext>
            </a:extLst>
          </p:cNvPr>
          <p:cNvSpPr txBox="1"/>
          <p:nvPr/>
        </p:nvSpPr>
        <p:spPr>
          <a:xfrm>
            <a:off x="5873998" y="1674674"/>
            <a:ext cx="61280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anum Gothic"/>
              </a:rPr>
              <a:t> 서로 다른 물리적인 위치에 존재하는 컴퓨터들의 리소스를 가상화 기술로 통합해 제공하는 기술</a:t>
            </a:r>
            <a:endParaRPr lang="en-US" altLang="ko-KR" b="0" i="0" dirty="0">
              <a:solidFill>
                <a:srgbClr val="000000"/>
              </a:solidFill>
              <a:effectLst/>
              <a:latin typeface="Nanum Gothic"/>
            </a:endParaRPr>
          </a:p>
          <a:p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인터넷을 통해 데이터 스토리지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보안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네트워킹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소프트웨어 애플리케이션과 같은 서비스를 제공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2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76D8C74A-6B1B-B64A-59BC-549C696D8D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02" r="24758" b="7642"/>
          <a:stretch/>
        </p:blipFill>
        <p:spPr bwMode="auto">
          <a:xfrm>
            <a:off x="7094594" y="3904988"/>
            <a:ext cx="1228964" cy="125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8">
            <a:extLst>
              <a:ext uri="{FF2B5EF4-FFF2-40B4-BE49-F238E27FC236}">
                <a16:creationId xmlns:a16="http://schemas.microsoft.com/office/drawing/2014/main" id="{FFE241BD-63A0-6C71-FCE2-79F4F5EDD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122" y="4202414"/>
            <a:ext cx="1122836" cy="65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Cloud Logo, symbol, meaning, history, PNG">
            <a:extLst>
              <a:ext uri="{FF2B5EF4-FFF2-40B4-BE49-F238E27FC236}">
                <a16:creationId xmlns:a16="http://schemas.microsoft.com/office/drawing/2014/main" id="{B2CC66D0-C274-5310-3AC0-C51E4C588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207" y="5136732"/>
            <a:ext cx="1760957" cy="9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F79B2CCF-0992-AC78-D197-0ADEC7DA9816}"/>
              </a:ext>
            </a:extLst>
          </p:cNvPr>
          <p:cNvGrpSpPr/>
          <p:nvPr/>
        </p:nvGrpSpPr>
        <p:grpSpPr>
          <a:xfrm>
            <a:off x="602933" y="905205"/>
            <a:ext cx="4800105" cy="4659530"/>
            <a:chOff x="948927" y="1237189"/>
            <a:chExt cx="4147773" cy="4147773"/>
          </a:xfrm>
        </p:grpSpPr>
        <p:pic>
          <p:nvPicPr>
            <p:cNvPr id="2072" name="Picture 24" descr="Download Microsoft Azure Cloud Logo PNG Image with No Background -  PNGkey.com">
              <a:extLst>
                <a:ext uri="{FF2B5EF4-FFF2-40B4-BE49-F238E27FC236}">
                  <a16:creationId xmlns:a16="http://schemas.microsoft.com/office/drawing/2014/main" id="{8ABBC916-3966-EB64-5321-52FA64AE9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449" y="3489037"/>
              <a:ext cx="1595997" cy="86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0" name="Picture 22" descr="클라우드] GCP(Google Cloud Platform) 에서 리눅스 생성 하기 - Wings on PC">
              <a:extLst>
                <a:ext uri="{FF2B5EF4-FFF2-40B4-BE49-F238E27FC236}">
                  <a16:creationId xmlns:a16="http://schemas.microsoft.com/office/drawing/2014/main" id="{3AEFCAFE-A758-C446-B3A6-7C4A99F849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02" r="24758" b="7642"/>
            <a:stretch/>
          </p:blipFill>
          <p:spPr bwMode="auto">
            <a:xfrm>
              <a:off x="1976523" y="2280900"/>
              <a:ext cx="1277666" cy="1344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6" name="Picture 18">
              <a:extLst>
                <a:ext uri="{FF2B5EF4-FFF2-40B4-BE49-F238E27FC236}">
                  <a16:creationId xmlns:a16="http://schemas.microsoft.com/office/drawing/2014/main" id="{92D34574-CFB7-FA1A-E025-48C2206A52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749" y="3756988"/>
              <a:ext cx="970243" cy="582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84E26D8E-05D0-8596-0278-6F39B645A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8927" y="1237189"/>
              <a:ext cx="4147773" cy="41477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AADB3ED-77AE-ED94-0F8D-1C66D497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컴퓨팅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5939D-D3BB-9559-3094-E06DDC5CE16C}"/>
              </a:ext>
            </a:extLst>
          </p:cNvPr>
          <p:cNvSpPr txBox="1"/>
          <p:nvPr/>
        </p:nvSpPr>
        <p:spPr>
          <a:xfrm>
            <a:off x="1237312" y="5121726"/>
            <a:ext cx="3531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CSP(Cloud Service Provider) </a:t>
            </a:r>
          </a:p>
          <a:p>
            <a:r>
              <a:rPr lang="ko-KR" altLang="en-US" dirty="0"/>
              <a:t>클라우드 서비스 제공업체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ex)AWS, MS GCP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2FA1C-34B8-F80B-AE44-C1C5FDD5F4D6}"/>
              </a:ext>
            </a:extLst>
          </p:cNvPr>
          <p:cNvSpPr txBox="1"/>
          <p:nvPr/>
        </p:nvSpPr>
        <p:spPr>
          <a:xfrm>
            <a:off x="6926051" y="5121726"/>
            <a:ext cx="422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MSP(Managed Service Provider)</a:t>
            </a:r>
          </a:p>
          <a:p>
            <a:r>
              <a:rPr lang="ko-KR" altLang="en-US" dirty="0"/>
              <a:t>클라우드 도입 컨설팅과 운영</a:t>
            </a:r>
            <a:r>
              <a:rPr lang="en-US" altLang="ko-KR" dirty="0"/>
              <a:t>,</a:t>
            </a:r>
            <a:r>
              <a:rPr lang="ko-KR" altLang="en-US" dirty="0"/>
              <a:t>기술을 지원하는 업체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 err="1"/>
              <a:t>메가존</a:t>
            </a:r>
            <a:r>
              <a:rPr lang="en-US" altLang="ko-KR" dirty="0"/>
              <a:t>, LG CNS, </a:t>
            </a:r>
            <a:r>
              <a:rPr lang="ko-KR" altLang="en-US" dirty="0" err="1"/>
              <a:t>베스핀</a:t>
            </a:r>
            <a:r>
              <a:rPr lang="ko-KR" altLang="en-US" dirty="0"/>
              <a:t> 글로벌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04F8FB-1DC5-0B25-1021-FC8B8DB01993}"/>
              </a:ext>
            </a:extLst>
          </p:cNvPr>
          <p:cNvGrpSpPr/>
          <p:nvPr/>
        </p:nvGrpSpPr>
        <p:grpSpPr>
          <a:xfrm>
            <a:off x="6372719" y="625860"/>
            <a:ext cx="5124021" cy="5183270"/>
            <a:chOff x="6550027" y="1152139"/>
            <a:chExt cx="4901929" cy="4901929"/>
          </a:xfrm>
        </p:grpSpPr>
        <p:pic>
          <p:nvPicPr>
            <p:cNvPr id="2078" name="Picture 30" descr="메가존 클라우드, '2020 인디크래프트'에서 인디게임 발굴 및 육성 | Megazone Cloud">
              <a:extLst>
                <a:ext uri="{FF2B5EF4-FFF2-40B4-BE49-F238E27FC236}">
                  <a16:creationId xmlns:a16="http://schemas.microsoft.com/office/drawing/2014/main" id="{198EC358-4ABA-CC03-0413-53196F50E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3012" y="3071942"/>
              <a:ext cx="2076450" cy="5476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CB11DB5F-9BE5-0C74-6A9D-ADD8ACAC0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0027" y="1152139"/>
              <a:ext cx="4901929" cy="4901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0" name="Picture 32" descr="Creative and Smart! LG CNS">
              <a:extLst>
                <a:ext uri="{FF2B5EF4-FFF2-40B4-BE49-F238E27FC236}">
                  <a16:creationId xmlns:a16="http://schemas.microsoft.com/office/drawing/2014/main" id="{8D2C3DF9-810D-64A0-7C9D-C86C6873B9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0" t="37251" r="4968" b="42044"/>
            <a:stretch/>
          </p:blipFill>
          <p:spPr bwMode="auto">
            <a:xfrm>
              <a:off x="7171437" y="3969602"/>
              <a:ext cx="1829554" cy="427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2" name="Picture 34" descr="베스핀글로벌-세중정보기술, MS 클라우드 시장 확대 - BESPINGLOBAL">
              <a:extLst>
                <a:ext uri="{FF2B5EF4-FFF2-40B4-BE49-F238E27FC236}">
                  <a16:creationId xmlns:a16="http://schemas.microsoft.com/office/drawing/2014/main" id="{30EB2257-1B0E-E684-F1AB-DE8F3AA5F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3263" y="3912850"/>
              <a:ext cx="1467128" cy="579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414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5807E-FA32-9ECB-706A-8652F139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컴퓨팅 서비스 유형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D74E653-C909-5F7F-8C76-CB0AC2DCC016}"/>
              </a:ext>
            </a:extLst>
          </p:cNvPr>
          <p:cNvGrpSpPr/>
          <p:nvPr/>
        </p:nvGrpSpPr>
        <p:grpSpPr>
          <a:xfrm>
            <a:off x="981271" y="1336897"/>
            <a:ext cx="2315427" cy="2698377"/>
            <a:chOff x="981271" y="1336897"/>
            <a:chExt cx="2315427" cy="2698377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04ADCC7-3432-71AB-6C69-57C260D4A9A9}"/>
                </a:ext>
              </a:extLst>
            </p:cNvPr>
            <p:cNvSpPr/>
            <p:nvPr/>
          </p:nvSpPr>
          <p:spPr>
            <a:xfrm>
              <a:off x="998952" y="1336897"/>
              <a:ext cx="2297746" cy="269837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225C41-0AFA-B1DC-12CD-103A560E3B8E}"/>
                </a:ext>
              </a:extLst>
            </p:cNvPr>
            <p:cNvGrpSpPr/>
            <p:nvPr/>
          </p:nvGrpSpPr>
          <p:grpSpPr>
            <a:xfrm>
              <a:off x="1309602" y="2686084"/>
              <a:ext cx="1676446" cy="1098482"/>
              <a:chOff x="1658830" y="4079601"/>
              <a:chExt cx="1676446" cy="1098482"/>
            </a:xfrm>
          </p:grpSpPr>
          <p:pic>
            <p:nvPicPr>
              <p:cNvPr id="3080" name="Picture 8" descr="Server ">
                <a:extLst>
                  <a:ext uri="{FF2B5EF4-FFF2-40B4-BE49-F238E27FC236}">
                    <a16:creationId xmlns:a16="http://schemas.microsoft.com/office/drawing/2014/main" id="{089A4C2B-64BC-1026-0FDB-E3E26586BB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8830" y="4079601"/>
                <a:ext cx="921895" cy="10840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 descr="Server ">
                <a:extLst>
                  <a:ext uri="{FF2B5EF4-FFF2-40B4-BE49-F238E27FC236}">
                    <a16:creationId xmlns:a16="http://schemas.microsoft.com/office/drawing/2014/main" id="{CC0FBDA3-249F-8C75-62AF-4DD7FC8B77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13382" y="4079601"/>
                <a:ext cx="921894" cy="10984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C923E2-7C68-AD22-69DF-4AC715D6DFE9}"/>
                </a:ext>
              </a:extLst>
            </p:cNvPr>
            <p:cNvSpPr txBox="1"/>
            <p:nvPr/>
          </p:nvSpPr>
          <p:spPr>
            <a:xfrm>
              <a:off x="981271" y="1565001"/>
              <a:ext cx="2280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IaaS </a:t>
              </a:r>
            </a:p>
            <a:p>
              <a:pPr algn="ctr"/>
              <a:r>
                <a:rPr lang="en-US" altLang="ko-KR" sz="1400" dirty="0"/>
                <a:t>Infrastructure as a Service</a:t>
              </a:r>
              <a:endParaRPr lang="ko-KR" altLang="en-US" sz="1400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B7AC906-FD5D-D610-8B0C-9533959428DF}"/>
              </a:ext>
            </a:extLst>
          </p:cNvPr>
          <p:cNvGrpSpPr/>
          <p:nvPr/>
        </p:nvGrpSpPr>
        <p:grpSpPr>
          <a:xfrm>
            <a:off x="4673354" y="1336896"/>
            <a:ext cx="2297746" cy="2698377"/>
            <a:chOff x="4858562" y="1336896"/>
            <a:chExt cx="2297746" cy="269837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B48644-7C1A-16C1-ECA9-FB7DF6AF3FE2}"/>
                </a:ext>
              </a:extLst>
            </p:cNvPr>
            <p:cNvSpPr/>
            <p:nvPr/>
          </p:nvSpPr>
          <p:spPr>
            <a:xfrm>
              <a:off x="4858562" y="1336896"/>
              <a:ext cx="2297746" cy="269837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3074" name="Picture 2" descr="Build ">
              <a:extLst>
                <a:ext uri="{FF2B5EF4-FFF2-40B4-BE49-F238E27FC236}">
                  <a16:creationId xmlns:a16="http://schemas.microsoft.com/office/drawing/2014/main" id="{D2C02705-5D90-E6A8-915B-CC08D7AD2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9658" y="2712559"/>
              <a:ext cx="1151472" cy="1151472"/>
            </a:xfrm>
            <a:prstGeom prst="rect">
              <a:avLst/>
            </a:prstGeom>
            <a:grpFill/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8529EC-C2E1-69ED-918A-EB8BCFCF52D0}"/>
                </a:ext>
              </a:extLst>
            </p:cNvPr>
            <p:cNvSpPr txBox="1"/>
            <p:nvPr/>
          </p:nvSpPr>
          <p:spPr>
            <a:xfrm>
              <a:off x="4858562" y="1565002"/>
              <a:ext cx="2280611" cy="58477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PaaS </a:t>
              </a:r>
            </a:p>
            <a:p>
              <a:pPr algn="ctr"/>
              <a:r>
                <a:rPr lang="en-US" altLang="ko-KR" sz="1400" dirty="0"/>
                <a:t>Platform as a Service</a:t>
              </a:r>
              <a:endParaRPr lang="ko-KR" altLang="en-US" sz="14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8C901C1-6552-681D-8252-3E28E6277D13}"/>
              </a:ext>
            </a:extLst>
          </p:cNvPr>
          <p:cNvGrpSpPr/>
          <p:nvPr/>
        </p:nvGrpSpPr>
        <p:grpSpPr>
          <a:xfrm>
            <a:off x="8347757" y="1336896"/>
            <a:ext cx="2297746" cy="2698377"/>
            <a:chOff x="8813922" y="1336896"/>
            <a:chExt cx="2297746" cy="2698377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63749CD-B82D-0CD2-FA73-F6D725505876}"/>
                </a:ext>
              </a:extLst>
            </p:cNvPr>
            <p:cNvSpPr/>
            <p:nvPr/>
          </p:nvSpPr>
          <p:spPr>
            <a:xfrm>
              <a:off x="8813922" y="1336896"/>
              <a:ext cx="2297746" cy="269837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D1EAB7E-3E54-DEA7-B8F6-BE6CF7146237}"/>
                </a:ext>
              </a:extLst>
            </p:cNvPr>
            <p:cNvGrpSpPr/>
            <p:nvPr/>
          </p:nvGrpSpPr>
          <p:grpSpPr>
            <a:xfrm>
              <a:off x="9155271" y="2683995"/>
              <a:ext cx="1810427" cy="1180036"/>
              <a:chOff x="7317506" y="4541615"/>
              <a:chExt cx="1810427" cy="1180036"/>
            </a:xfrm>
          </p:grpSpPr>
          <p:pic>
            <p:nvPicPr>
              <p:cNvPr id="3076" name="Picture 4" descr="Desktop ">
                <a:extLst>
                  <a:ext uri="{FF2B5EF4-FFF2-40B4-BE49-F238E27FC236}">
                    <a16:creationId xmlns:a16="http://schemas.microsoft.com/office/drawing/2014/main" id="{6FDF5732-BAD5-4E7A-163A-9BDA6100D9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17506" y="4541615"/>
                <a:ext cx="1147167" cy="1180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8" name="Picture 6" descr="Iphone ">
                <a:extLst>
                  <a:ext uri="{FF2B5EF4-FFF2-40B4-BE49-F238E27FC236}">
                    <a16:creationId xmlns:a16="http://schemas.microsoft.com/office/drawing/2014/main" id="{6569F2E1-3A54-A990-2C94-D972CFEDE7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076" y="4792653"/>
                <a:ext cx="811857" cy="8351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036090-CB96-5923-A59A-6F3C0AD97495}"/>
                </a:ext>
              </a:extLst>
            </p:cNvPr>
            <p:cNvSpPr txBox="1"/>
            <p:nvPr/>
          </p:nvSpPr>
          <p:spPr>
            <a:xfrm>
              <a:off x="8831057" y="1565002"/>
              <a:ext cx="228061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SaaS </a:t>
              </a:r>
            </a:p>
            <a:p>
              <a:pPr algn="ctr"/>
              <a:r>
                <a:rPr lang="en-US" altLang="ko-KR" sz="1400" dirty="0"/>
                <a:t>Software as a Service</a:t>
              </a:r>
              <a:endParaRPr lang="ko-KR" altLang="en-US" sz="1400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C26ABE4-25E2-482A-6BE3-761E42FE8DE0}"/>
              </a:ext>
            </a:extLst>
          </p:cNvPr>
          <p:cNvSpPr txBox="1"/>
          <p:nvPr/>
        </p:nvSpPr>
        <p:spPr>
          <a:xfrm>
            <a:off x="4673354" y="4263379"/>
            <a:ext cx="2297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응용 프로그램 개발을 위한 플랫폼을 제공하는 서비스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sz="1400" dirty="0">
              <a:solidFill>
                <a:srgbClr val="575757"/>
              </a:solidFill>
              <a:latin typeface="notokr"/>
            </a:endParaRPr>
          </a:p>
          <a:p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사용자는 가상화 된 응용 프로그램 서버나 데이터베이스 등을 제공받아 자신의 응용 프로그램을 설치하여 운영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ex)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 구글 </a:t>
            </a:r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App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엔진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1F768-6ADF-5782-987B-5C57C454E926}"/>
              </a:ext>
            </a:extLst>
          </p:cNvPr>
          <p:cNvSpPr txBox="1"/>
          <p:nvPr/>
        </p:nvSpPr>
        <p:spPr>
          <a:xfrm>
            <a:off x="3261882" y="4630364"/>
            <a:ext cx="2418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3E9BAC-2AEC-C8EB-DA6E-8C21E37D01CF}"/>
              </a:ext>
            </a:extLst>
          </p:cNvPr>
          <p:cNvSpPr txBox="1"/>
          <p:nvPr/>
        </p:nvSpPr>
        <p:spPr>
          <a:xfrm>
            <a:off x="8347757" y="4263379"/>
            <a:ext cx="2297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소프트웨어 패키지를 제공하는 서비스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sz="1400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sz="1400" b="0" i="0" dirty="0">
                <a:solidFill>
                  <a:srgbClr val="575757"/>
                </a:solidFill>
                <a:effectLst/>
                <a:latin typeface="notokr"/>
              </a:rPr>
              <a:t>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사용자는 응용 프로그램을 실행하는 플랫폼과 인프라를 관리할 필요없이 자신의 컴퓨터에서 단순히 해당 응용 프로그램을 실행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ex)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 네이버 클라우드</a:t>
            </a:r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, </a:t>
            </a:r>
            <a:r>
              <a:rPr lang="ko-KR" altLang="en-US" sz="1400" dirty="0" err="1">
                <a:solidFill>
                  <a:srgbClr val="575757"/>
                </a:solidFill>
                <a:latin typeface="notokr"/>
              </a:rPr>
              <a:t>드롭박스</a:t>
            </a:r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, 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구글드라이브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1E7952-C7CA-F0CA-3A22-C3192EC6B0DC}"/>
              </a:ext>
            </a:extLst>
          </p:cNvPr>
          <p:cNvSpPr txBox="1"/>
          <p:nvPr/>
        </p:nvSpPr>
        <p:spPr>
          <a:xfrm>
            <a:off x="998952" y="4263378"/>
            <a:ext cx="22977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하드웨어나 인프라를 제공하는 서비스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r>
              <a:rPr lang="ko-KR" altLang="en-US" sz="1400" b="0" i="0" dirty="0">
                <a:solidFill>
                  <a:srgbClr val="575757"/>
                </a:solidFill>
                <a:effectLst/>
                <a:latin typeface="notokr"/>
              </a:rPr>
              <a:t>사용자는 서버 가상화나 공유 디스크 등을 제공받아 자신만의 시스템을 도입하고 구축</a:t>
            </a:r>
            <a:endParaRPr lang="en-US" altLang="ko-KR" sz="1400" b="0" i="0" dirty="0">
              <a:solidFill>
                <a:srgbClr val="575757"/>
              </a:solidFill>
              <a:effectLst/>
              <a:latin typeface="notokr"/>
            </a:endParaRPr>
          </a:p>
          <a:p>
            <a:endParaRPr lang="en-US" altLang="ko-KR" sz="1400" dirty="0">
              <a:solidFill>
                <a:srgbClr val="575757"/>
              </a:solidFill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ex)AWS</a:t>
            </a:r>
            <a:r>
              <a:rPr lang="ko-KR" altLang="en-US" sz="1400" dirty="0">
                <a:solidFill>
                  <a:srgbClr val="575757"/>
                </a:solidFill>
                <a:latin typeface="notokr"/>
              </a:rPr>
              <a:t>의 </a:t>
            </a:r>
            <a:r>
              <a:rPr lang="en-US" altLang="ko-KR" sz="1400" dirty="0">
                <a:solidFill>
                  <a:srgbClr val="575757"/>
                </a:solidFill>
                <a:latin typeface="notokr"/>
              </a:rPr>
              <a:t>EC2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00567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BD16B-0370-ABA8-6319-3B5AF187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컴퓨팅 서비스 유형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399DAF37-E0C2-8B7D-8404-4642484E208C}"/>
              </a:ext>
            </a:extLst>
          </p:cNvPr>
          <p:cNvGrpSpPr/>
          <p:nvPr/>
        </p:nvGrpSpPr>
        <p:grpSpPr>
          <a:xfrm>
            <a:off x="821496" y="1430628"/>
            <a:ext cx="10276809" cy="4208171"/>
            <a:chOff x="894282" y="1466489"/>
            <a:chExt cx="10280064" cy="4260506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EE78FE-56BF-2248-9601-91689A47E4E3}"/>
                </a:ext>
              </a:extLst>
            </p:cNvPr>
            <p:cNvGrpSpPr/>
            <p:nvPr/>
          </p:nvGrpSpPr>
          <p:grpSpPr>
            <a:xfrm>
              <a:off x="1515614" y="1902236"/>
              <a:ext cx="9000979" cy="3695303"/>
              <a:chOff x="1515614" y="1902236"/>
              <a:chExt cx="9000979" cy="3695303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069E655E-03CB-E536-410C-9B63B1348476}"/>
                  </a:ext>
                </a:extLst>
              </p:cNvPr>
              <p:cNvGrpSpPr/>
              <p:nvPr/>
            </p:nvGrpSpPr>
            <p:grpSpPr>
              <a:xfrm>
                <a:off x="1515614" y="1902236"/>
                <a:ext cx="1487556" cy="3691860"/>
                <a:chOff x="1399069" y="2060158"/>
                <a:chExt cx="1487556" cy="369186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1423949-135E-0370-8241-885BFF2F64F2}"/>
                    </a:ext>
                  </a:extLst>
                </p:cNvPr>
                <p:cNvSpPr/>
                <p:nvPr/>
              </p:nvSpPr>
              <p:spPr>
                <a:xfrm>
                  <a:off x="1399071" y="206015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Applications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E52A39E1-C3C2-C97A-D87E-444557539F25}"/>
                    </a:ext>
                  </a:extLst>
                </p:cNvPr>
                <p:cNvSpPr/>
                <p:nvPr/>
              </p:nvSpPr>
              <p:spPr>
                <a:xfrm>
                  <a:off x="1399072" y="2483233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Data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D742D73-3277-CFA5-3E1D-E5A13FDF6771}"/>
                    </a:ext>
                  </a:extLst>
                </p:cNvPr>
                <p:cNvSpPr/>
                <p:nvPr/>
              </p:nvSpPr>
              <p:spPr>
                <a:xfrm>
                  <a:off x="1399070" y="3323827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Middleware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AC2B72DA-76CF-5166-7B49-C97FF6C32074}"/>
                    </a:ext>
                  </a:extLst>
                </p:cNvPr>
                <p:cNvSpPr/>
                <p:nvPr/>
              </p:nvSpPr>
              <p:spPr>
                <a:xfrm>
                  <a:off x="1399070" y="290630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Runtime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1F42D0FB-1631-FC79-A198-5A6C879542DD}"/>
                    </a:ext>
                  </a:extLst>
                </p:cNvPr>
                <p:cNvSpPr/>
                <p:nvPr/>
              </p:nvSpPr>
              <p:spPr>
                <a:xfrm>
                  <a:off x="1399069" y="5411359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Networking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0AAC84B0-8959-ACB8-68DB-40115A60CCFF}"/>
                    </a:ext>
                  </a:extLst>
                </p:cNvPr>
                <p:cNvSpPr/>
                <p:nvPr/>
              </p:nvSpPr>
              <p:spPr>
                <a:xfrm>
                  <a:off x="1399069" y="4988716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Storage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AAEB0A6D-5212-6104-7B0C-1E348CDE1603}"/>
                    </a:ext>
                  </a:extLst>
                </p:cNvPr>
                <p:cNvSpPr/>
                <p:nvPr/>
              </p:nvSpPr>
              <p:spPr>
                <a:xfrm>
                  <a:off x="1399069" y="4570765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Servers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67357403-018A-D493-C987-0254A23BEAF9}"/>
                    </a:ext>
                  </a:extLst>
                </p:cNvPr>
                <p:cNvSpPr/>
                <p:nvPr/>
              </p:nvSpPr>
              <p:spPr>
                <a:xfrm>
                  <a:off x="1399070" y="4156721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Virtualization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0B49F48C-5A07-CD0C-BC7D-4C02F23876C2}"/>
                    </a:ext>
                  </a:extLst>
                </p:cNvPr>
                <p:cNvSpPr/>
                <p:nvPr/>
              </p:nvSpPr>
              <p:spPr>
                <a:xfrm>
                  <a:off x="1399070" y="3739202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O/S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F621D88-620A-E601-70E7-0D0713D44D97}"/>
                  </a:ext>
                </a:extLst>
              </p:cNvPr>
              <p:cNvGrpSpPr/>
              <p:nvPr/>
            </p:nvGrpSpPr>
            <p:grpSpPr>
              <a:xfrm>
                <a:off x="4020087" y="1902236"/>
                <a:ext cx="1487556" cy="3691860"/>
                <a:chOff x="1399069" y="2060158"/>
                <a:chExt cx="1487556" cy="369186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AB37B73-E1B5-F5BF-8533-E830682FA0D3}"/>
                    </a:ext>
                  </a:extLst>
                </p:cNvPr>
                <p:cNvSpPr/>
                <p:nvPr/>
              </p:nvSpPr>
              <p:spPr>
                <a:xfrm>
                  <a:off x="1399071" y="206015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Applications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D518C46F-41D3-E291-6BAD-19083022FD6C}"/>
                    </a:ext>
                  </a:extLst>
                </p:cNvPr>
                <p:cNvSpPr/>
                <p:nvPr/>
              </p:nvSpPr>
              <p:spPr>
                <a:xfrm>
                  <a:off x="1399072" y="2483233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Data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4ED1403-09B9-A1DC-2A56-763B2081D4E1}"/>
                    </a:ext>
                  </a:extLst>
                </p:cNvPr>
                <p:cNvSpPr/>
                <p:nvPr/>
              </p:nvSpPr>
              <p:spPr>
                <a:xfrm>
                  <a:off x="1399070" y="3323827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Middleware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8F15B73E-E232-E8B0-CAF0-96AF1E7BEF6D}"/>
                    </a:ext>
                  </a:extLst>
                </p:cNvPr>
                <p:cNvSpPr/>
                <p:nvPr/>
              </p:nvSpPr>
              <p:spPr>
                <a:xfrm>
                  <a:off x="1399070" y="290630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Runtime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15BF4216-9595-90C4-6554-190688C44130}"/>
                    </a:ext>
                  </a:extLst>
                </p:cNvPr>
                <p:cNvSpPr/>
                <p:nvPr/>
              </p:nvSpPr>
              <p:spPr>
                <a:xfrm>
                  <a:off x="1399069" y="5411359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Networking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C09EB88-B6FF-ABCD-E4C9-E631C492B2AA}"/>
                    </a:ext>
                  </a:extLst>
                </p:cNvPr>
                <p:cNvSpPr/>
                <p:nvPr/>
              </p:nvSpPr>
              <p:spPr>
                <a:xfrm>
                  <a:off x="1399069" y="4988716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Storage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1701C54-7BA9-98AF-F2C8-708C10C7A279}"/>
                    </a:ext>
                  </a:extLst>
                </p:cNvPr>
                <p:cNvSpPr/>
                <p:nvPr/>
              </p:nvSpPr>
              <p:spPr>
                <a:xfrm>
                  <a:off x="1399069" y="4570765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Servers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FAB37C39-535B-0DD6-65A2-F37335F06471}"/>
                    </a:ext>
                  </a:extLst>
                </p:cNvPr>
                <p:cNvSpPr/>
                <p:nvPr/>
              </p:nvSpPr>
              <p:spPr>
                <a:xfrm>
                  <a:off x="1399070" y="4156721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Virtualization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5F8CA70-FDD5-8537-D4F8-8632336BA6DA}"/>
                    </a:ext>
                  </a:extLst>
                </p:cNvPr>
                <p:cNvSpPr/>
                <p:nvPr/>
              </p:nvSpPr>
              <p:spPr>
                <a:xfrm>
                  <a:off x="1399070" y="3739202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O/S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DE137C-1ED3-A625-C063-5729CEB55C0C}"/>
                  </a:ext>
                </a:extLst>
              </p:cNvPr>
              <p:cNvGrpSpPr/>
              <p:nvPr/>
            </p:nvGrpSpPr>
            <p:grpSpPr>
              <a:xfrm>
                <a:off x="6524563" y="1905679"/>
                <a:ext cx="1487557" cy="3691860"/>
                <a:chOff x="1399068" y="2060158"/>
                <a:chExt cx="1487557" cy="3691860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F82E0E4-A167-2F8F-2C72-383B2D355FC5}"/>
                    </a:ext>
                  </a:extLst>
                </p:cNvPr>
                <p:cNvSpPr/>
                <p:nvPr/>
              </p:nvSpPr>
              <p:spPr>
                <a:xfrm>
                  <a:off x="1399071" y="206015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Applications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BD930B1-10B2-C997-639C-4FFE0151F172}"/>
                    </a:ext>
                  </a:extLst>
                </p:cNvPr>
                <p:cNvSpPr/>
                <p:nvPr/>
              </p:nvSpPr>
              <p:spPr>
                <a:xfrm>
                  <a:off x="1399072" y="2483233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Data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9704F7E-0C5E-0F73-8E87-580A996BB555}"/>
                    </a:ext>
                  </a:extLst>
                </p:cNvPr>
                <p:cNvSpPr/>
                <p:nvPr/>
              </p:nvSpPr>
              <p:spPr>
                <a:xfrm>
                  <a:off x="1399070" y="3323827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Middleware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6BA5A7DC-15F0-ED6D-5E4B-FF7804C5DDD5}"/>
                    </a:ext>
                  </a:extLst>
                </p:cNvPr>
                <p:cNvSpPr/>
                <p:nvPr/>
              </p:nvSpPr>
              <p:spPr>
                <a:xfrm>
                  <a:off x="1399070" y="290630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Runtime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54703AEA-E98F-A0E9-17E0-6061B16D6A74}"/>
                    </a:ext>
                  </a:extLst>
                </p:cNvPr>
                <p:cNvSpPr/>
                <p:nvPr/>
              </p:nvSpPr>
              <p:spPr>
                <a:xfrm>
                  <a:off x="1399069" y="5411359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Networking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09836C0-AC84-B153-DF0B-767AAF3471AD}"/>
                    </a:ext>
                  </a:extLst>
                </p:cNvPr>
                <p:cNvSpPr/>
                <p:nvPr/>
              </p:nvSpPr>
              <p:spPr>
                <a:xfrm>
                  <a:off x="1399069" y="4988716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Storage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2492562-91F8-4B59-3B81-72C866911024}"/>
                    </a:ext>
                  </a:extLst>
                </p:cNvPr>
                <p:cNvSpPr/>
                <p:nvPr/>
              </p:nvSpPr>
              <p:spPr>
                <a:xfrm>
                  <a:off x="1399069" y="4570765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Servers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AFFCF284-7250-237D-3AE8-05CFCD64E9E3}"/>
                    </a:ext>
                  </a:extLst>
                </p:cNvPr>
                <p:cNvSpPr/>
                <p:nvPr/>
              </p:nvSpPr>
              <p:spPr>
                <a:xfrm>
                  <a:off x="1399070" y="4156721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Virtualization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F8DCB782-7312-38F8-ED3E-7B62840311CE}"/>
                    </a:ext>
                  </a:extLst>
                </p:cNvPr>
                <p:cNvSpPr/>
                <p:nvPr/>
              </p:nvSpPr>
              <p:spPr>
                <a:xfrm>
                  <a:off x="1399070" y="3739202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O/S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0C5EC69C-1A1D-9D98-E4CF-4327F24F4F49}"/>
                    </a:ext>
                  </a:extLst>
                </p:cNvPr>
                <p:cNvSpPr/>
                <p:nvPr/>
              </p:nvSpPr>
              <p:spPr>
                <a:xfrm>
                  <a:off x="1399069" y="3323827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Middleware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4D47228-AD62-4D01-83F7-9CE07C92A0E3}"/>
                    </a:ext>
                  </a:extLst>
                </p:cNvPr>
                <p:cNvSpPr/>
                <p:nvPr/>
              </p:nvSpPr>
              <p:spPr>
                <a:xfrm>
                  <a:off x="1399069" y="290630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Runtime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1BE3CB8-F9DE-2755-D92D-D12E41366430}"/>
                    </a:ext>
                  </a:extLst>
                </p:cNvPr>
                <p:cNvSpPr/>
                <p:nvPr/>
              </p:nvSpPr>
              <p:spPr>
                <a:xfrm>
                  <a:off x="1399069" y="4985273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Storage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33499C10-CD55-950B-BC17-93BDC947F2E8}"/>
                    </a:ext>
                  </a:extLst>
                </p:cNvPr>
                <p:cNvSpPr/>
                <p:nvPr/>
              </p:nvSpPr>
              <p:spPr>
                <a:xfrm>
                  <a:off x="1399069" y="4567322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Servers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974A644D-9CB9-8943-8E2D-F05DFAB32CCD}"/>
                    </a:ext>
                  </a:extLst>
                </p:cNvPr>
                <p:cNvSpPr/>
                <p:nvPr/>
              </p:nvSpPr>
              <p:spPr>
                <a:xfrm>
                  <a:off x="1399070" y="4153278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Virtualization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0DA26D03-7990-D183-48E5-E4C27F64E4FF}"/>
                    </a:ext>
                  </a:extLst>
                </p:cNvPr>
                <p:cNvSpPr/>
                <p:nvPr/>
              </p:nvSpPr>
              <p:spPr>
                <a:xfrm>
                  <a:off x="1399070" y="3735759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O/S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5836053-5A9B-CB17-73E1-7FBC44F46B55}"/>
                    </a:ext>
                  </a:extLst>
                </p:cNvPr>
                <p:cNvSpPr/>
                <p:nvPr/>
              </p:nvSpPr>
              <p:spPr>
                <a:xfrm>
                  <a:off x="1399069" y="3320384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Middleware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6092D7C8-B3FE-3E64-E96E-1E71BE578E1B}"/>
                    </a:ext>
                  </a:extLst>
                </p:cNvPr>
                <p:cNvSpPr/>
                <p:nvPr/>
              </p:nvSpPr>
              <p:spPr>
                <a:xfrm>
                  <a:off x="1399069" y="2902865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Runtime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55420232-A521-46DA-D7AE-481A24365F3C}"/>
                    </a:ext>
                  </a:extLst>
                </p:cNvPr>
                <p:cNvSpPr/>
                <p:nvPr/>
              </p:nvSpPr>
              <p:spPr>
                <a:xfrm>
                  <a:off x="1399069" y="3735759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O/S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B53554ED-EFB1-8D2E-73B0-95A7BFCD3AD1}"/>
                    </a:ext>
                  </a:extLst>
                </p:cNvPr>
                <p:cNvSpPr/>
                <p:nvPr/>
              </p:nvSpPr>
              <p:spPr>
                <a:xfrm>
                  <a:off x="1399068" y="3320384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Middleware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33F3D31-45B3-377A-E0FA-51D88D143CA1}"/>
                    </a:ext>
                  </a:extLst>
                </p:cNvPr>
                <p:cNvSpPr/>
                <p:nvPr/>
              </p:nvSpPr>
              <p:spPr>
                <a:xfrm>
                  <a:off x="1399068" y="2902865"/>
                  <a:ext cx="1487553" cy="3406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Runtime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24FDADB-B536-176F-2AF2-538BC90EA0CC}"/>
                  </a:ext>
                </a:extLst>
              </p:cNvPr>
              <p:cNvGrpSpPr/>
              <p:nvPr/>
            </p:nvGrpSpPr>
            <p:grpSpPr>
              <a:xfrm>
                <a:off x="9029037" y="1902236"/>
                <a:ext cx="1487556" cy="3691860"/>
                <a:chOff x="1399069" y="2060158"/>
                <a:chExt cx="1487556" cy="3691860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7C8A661-633F-53B1-E85A-944B8890689C}"/>
                    </a:ext>
                  </a:extLst>
                </p:cNvPr>
                <p:cNvSpPr/>
                <p:nvPr/>
              </p:nvSpPr>
              <p:spPr>
                <a:xfrm>
                  <a:off x="1399071" y="206015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Applications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211A77C-9652-D4B0-9056-B19711E4F6AD}"/>
                    </a:ext>
                  </a:extLst>
                </p:cNvPr>
                <p:cNvSpPr/>
                <p:nvPr/>
              </p:nvSpPr>
              <p:spPr>
                <a:xfrm>
                  <a:off x="1399072" y="2483233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Data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BC2788B6-611F-D9AE-7BBD-CA5FBDEF23ED}"/>
                    </a:ext>
                  </a:extLst>
                </p:cNvPr>
                <p:cNvSpPr/>
                <p:nvPr/>
              </p:nvSpPr>
              <p:spPr>
                <a:xfrm>
                  <a:off x="1399070" y="3323827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Middleware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0860B88D-90E0-A773-5F39-17F9EBF232AD}"/>
                    </a:ext>
                  </a:extLst>
                </p:cNvPr>
                <p:cNvSpPr/>
                <p:nvPr/>
              </p:nvSpPr>
              <p:spPr>
                <a:xfrm>
                  <a:off x="1399070" y="2906308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Runtime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67DBE439-FC38-ADBC-EC62-A83C962208C8}"/>
                    </a:ext>
                  </a:extLst>
                </p:cNvPr>
                <p:cNvSpPr/>
                <p:nvPr/>
              </p:nvSpPr>
              <p:spPr>
                <a:xfrm>
                  <a:off x="1399069" y="5411359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Networking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6296283-C79B-D9B3-9503-0D087F127070}"/>
                    </a:ext>
                  </a:extLst>
                </p:cNvPr>
                <p:cNvSpPr/>
                <p:nvPr/>
              </p:nvSpPr>
              <p:spPr>
                <a:xfrm>
                  <a:off x="1399069" y="4988716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Storage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93564F3E-F0F8-4241-27CE-58C93EC3C5EB}"/>
                    </a:ext>
                  </a:extLst>
                </p:cNvPr>
                <p:cNvSpPr/>
                <p:nvPr/>
              </p:nvSpPr>
              <p:spPr>
                <a:xfrm>
                  <a:off x="1399069" y="4570765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Servers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B16742F-3CEE-FFA0-E9B4-2E029160EA13}"/>
                    </a:ext>
                  </a:extLst>
                </p:cNvPr>
                <p:cNvSpPr/>
                <p:nvPr/>
              </p:nvSpPr>
              <p:spPr>
                <a:xfrm>
                  <a:off x="1399070" y="4156721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Virtualization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A5B0EF0C-1F85-3755-377C-AE4C127DCEF4}"/>
                    </a:ext>
                  </a:extLst>
                </p:cNvPr>
                <p:cNvSpPr/>
                <p:nvPr/>
              </p:nvSpPr>
              <p:spPr>
                <a:xfrm>
                  <a:off x="1399070" y="3739202"/>
                  <a:ext cx="1487553" cy="340659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O/S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67" name="왼쪽 중괄호 66">
              <a:extLst>
                <a:ext uri="{FF2B5EF4-FFF2-40B4-BE49-F238E27FC236}">
                  <a16:creationId xmlns:a16="http://schemas.microsoft.com/office/drawing/2014/main" id="{DB47111F-9831-3856-CD1A-251FCA99E67A}"/>
                </a:ext>
              </a:extLst>
            </p:cNvPr>
            <p:cNvSpPr/>
            <p:nvPr/>
          </p:nvSpPr>
          <p:spPr>
            <a:xfrm>
              <a:off x="3783105" y="1911426"/>
              <a:ext cx="236977" cy="200538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3EBE2A8-F149-B6B5-3A31-AD1245B6459F}"/>
                </a:ext>
              </a:extLst>
            </p:cNvPr>
            <p:cNvSpPr txBox="1"/>
            <p:nvPr/>
          </p:nvSpPr>
          <p:spPr>
            <a:xfrm rot="10800000">
              <a:off x="3256980" y="2072565"/>
              <a:ext cx="685037" cy="155281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Managed by you</a:t>
              </a:r>
              <a:endParaRPr lang="ko-KR" altLang="en-US" sz="1400" dirty="0"/>
            </a:p>
          </p:txBody>
        </p:sp>
        <p:sp>
          <p:nvSpPr>
            <p:cNvPr id="70" name="왼쪽 중괄호 69">
              <a:extLst>
                <a:ext uri="{FF2B5EF4-FFF2-40B4-BE49-F238E27FC236}">
                  <a16:creationId xmlns:a16="http://schemas.microsoft.com/office/drawing/2014/main" id="{3A4A86B3-0E32-6E05-5077-9E4B40B23BF9}"/>
                </a:ext>
              </a:extLst>
            </p:cNvPr>
            <p:cNvSpPr/>
            <p:nvPr/>
          </p:nvSpPr>
          <p:spPr>
            <a:xfrm>
              <a:off x="6287580" y="1911425"/>
              <a:ext cx="236981" cy="75297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왼쪽 중괄호 73">
              <a:extLst>
                <a:ext uri="{FF2B5EF4-FFF2-40B4-BE49-F238E27FC236}">
                  <a16:creationId xmlns:a16="http://schemas.microsoft.com/office/drawing/2014/main" id="{7E547FCB-BA65-300B-CBCE-CF8B91E918C5}"/>
                </a:ext>
              </a:extLst>
            </p:cNvPr>
            <p:cNvSpPr/>
            <p:nvPr/>
          </p:nvSpPr>
          <p:spPr>
            <a:xfrm>
              <a:off x="1279639" y="1911426"/>
              <a:ext cx="243398" cy="368267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08E5811-EBCA-80BD-9AC6-F165381B2B42}"/>
                </a:ext>
              </a:extLst>
            </p:cNvPr>
            <p:cNvSpPr txBox="1"/>
            <p:nvPr/>
          </p:nvSpPr>
          <p:spPr>
            <a:xfrm rot="10800000">
              <a:off x="894282" y="2975203"/>
              <a:ext cx="400110" cy="15528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Managed by you</a:t>
              </a:r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553CE-D930-01BB-3BC4-C5F4207E07BC}"/>
                </a:ext>
              </a:extLst>
            </p:cNvPr>
            <p:cNvSpPr txBox="1"/>
            <p:nvPr/>
          </p:nvSpPr>
          <p:spPr>
            <a:xfrm rot="10800000">
              <a:off x="5861289" y="1466489"/>
              <a:ext cx="685037" cy="155281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Managed by you</a:t>
              </a:r>
              <a:endParaRPr lang="ko-KR" altLang="en-US" sz="1400" dirty="0"/>
            </a:p>
          </p:txBody>
        </p:sp>
        <p:sp>
          <p:nvSpPr>
            <p:cNvPr id="78" name="오른쪽 중괄호 77">
              <a:extLst>
                <a:ext uri="{FF2B5EF4-FFF2-40B4-BE49-F238E27FC236}">
                  <a16:creationId xmlns:a16="http://schemas.microsoft.com/office/drawing/2014/main" id="{3BE8CE55-5366-74B3-3740-6CEA3C47BD12}"/>
                </a:ext>
              </a:extLst>
            </p:cNvPr>
            <p:cNvSpPr/>
            <p:nvPr/>
          </p:nvSpPr>
          <p:spPr>
            <a:xfrm>
              <a:off x="5507640" y="3998799"/>
              <a:ext cx="243398" cy="1595297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오른쪽 중괄호 78">
              <a:extLst>
                <a:ext uri="{FF2B5EF4-FFF2-40B4-BE49-F238E27FC236}">
                  <a16:creationId xmlns:a16="http://schemas.microsoft.com/office/drawing/2014/main" id="{F13E05AC-4C50-49E8-33BE-A6C191481260}"/>
                </a:ext>
              </a:extLst>
            </p:cNvPr>
            <p:cNvSpPr/>
            <p:nvPr/>
          </p:nvSpPr>
          <p:spPr>
            <a:xfrm>
              <a:off x="8023045" y="2748387"/>
              <a:ext cx="236978" cy="284571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오른쪽 중괄호 79">
              <a:extLst>
                <a:ext uri="{FF2B5EF4-FFF2-40B4-BE49-F238E27FC236}">
                  <a16:creationId xmlns:a16="http://schemas.microsoft.com/office/drawing/2014/main" id="{0278784A-9691-D9D6-AEEF-83A6ACEED657}"/>
                </a:ext>
              </a:extLst>
            </p:cNvPr>
            <p:cNvSpPr/>
            <p:nvPr/>
          </p:nvSpPr>
          <p:spPr>
            <a:xfrm>
              <a:off x="10527517" y="1911426"/>
              <a:ext cx="236984" cy="3682670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3A9EE3E-40A4-A328-B0AD-EF2FC7FF1CB8}"/>
                </a:ext>
              </a:extLst>
            </p:cNvPr>
            <p:cNvSpPr txBox="1"/>
            <p:nvPr/>
          </p:nvSpPr>
          <p:spPr>
            <a:xfrm>
              <a:off x="5410962" y="3934593"/>
              <a:ext cx="685037" cy="1792402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Managed by provider</a:t>
              </a:r>
              <a:endParaRPr lang="ko-KR" altLang="en-US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595E496-D5A6-00CA-CDF0-3FE9FE4B3CF6}"/>
                </a:ext>
              </a:extLst>
            </p:cNvPr>
            <p:cNvSpPr txBox="1"/>
            <p:nvPr/>
          </p:nvSpPr>
          <p:spPr>
            <a:xfrm>
              <a:off x="8241009" y="3411908"/>
              <a:ext cx="400110" cy="17924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Managed by provider</a:t>
              </a:r>
              <a:endParaRPr lang="ko-KR" altLang="en-US" sz="14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9EBA8ED-1398-DA76-370F-68D64F79E9B3}"/>
                </a:ext>
              </a:extLst>
            </p:cNvPr>
            <p:cNvSpPr txBox="1"/>
            <p:nvPr/>
          </p:nvSpPr>
          <p:spPr>
            <a:xfrm>
              <a:off x="10774236" y="2931217"/>
              <a:ext cx="400110" cy="17924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sz="1400" dirty="0"/>
                <a:t>Managed by provider</a:t>
              </a:r>
              <a:endParaRPr lang="ko-KR" altLang="en-US" sz="1400" dirty="0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788831F7-D486-8A4F-6138-9A29DF8B7472}"/>
              </a:ext>
            </a:extLst>
          </p:cNvPr>
          <p:cNvSpPr txBox="1"/>
          <p:nvPr/>
        </p:nvSpPr>
        <p:spPr>
          <a:xfrm>
            <a:off x="4310678" y="1252862"/>
            <a:ext cx="862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IaaS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32EDF7-4F30-6A1D-96C0-5CBA3F2B5ABA}"/>
              </a:ext>
            </a:extLst>
          </p:cNvPr>
          <p:cNvSpPr txBox="1"/>
          <p:nvPr/>
        </p:nvSpPr>
        <p:spPr>
          <a:xfrm>
            <a:off x="9218811" y="1252862"/>
            <a:ext cx="1221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SaaS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96F9BE-885D-2826-4284-900DA8D1607F}"/>
              </a:ext>
            </a:extLst>
          </p:cNvPr>
          <p:cNvSpPr txBox="1"/>
          <p:nvPr/>
        </p:nvSpPr>
        <p:spPr>
          <a:xfrm>
            <a:off x="6709328" y="1252862"/>
            <a:ext cx="955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PaaS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98ADFE2-573C-1A66-1453-7F1126845F6E}"/>
              </a:ext>
            </a:extLst>
          </p:cNvPr>
          <p:cNvSpPr txBox="1"/>
          <p:nvPr/>
        </p:nvSpPr>
        <p:spPr>
          <a:xfrm>
            <a:off x="3868266" y="5882916"/>
            <a:ext cx="1643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시스템 관리자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A938868-1B92-12BB-83F0-580EB7755BA8}"/>
              </a:ext>
            </a:extLst>
          </p:cNvPr>
          <p:cNvSpPr txBox="1"/>
          <p:nvPr/>
        </p:nvSpPr>
        <p:spPr>
          <a:xfrm>
            <a:off x="6720590" y="5882916"/>
            <a:ext cx="945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7064C45-CE19-03AE-4671-B3AD5AE74175}"/>
              </a:ext>
            </a:extLst>
          </p:cNvPr>
          <p:cNvSpPr txBox="1"/>
          <p:nvPr/>
        </p:nvSpPr>
        <p:spPr>
          <a:xfrm>
            <a:off x="8964600" y="5882916"/>
            <a:ext cx="148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현업 사용자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AEEF02-D526-AD17-F2E9-18884B7A15E3}"/>
              </a:ext>
            </a:extLst>
          </p:cNvPr>
          <p:cNvSpPr txBox="1"/>
          <p:nvPr/>
        </p:nvSpPr>
        <p:spPr>
          <a:xfrm>
            <a:off x="1335610" y="1252862"/>
            <a:ext cx="1819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Own Server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317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D389-ED91-6578-2AD3-4A43F7F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컴퓨팅 서비스 배포 유형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B71128-0AA6-BCD8-7EEF-B1D33AC60776}"/>
              </a:ext>
            </a:extLst>
          </p:cNvPr>
          <p:cNvGrpSpPr/>
          <p:nvPr/>
        </p:nvGrpSpPr>
        <p:grpSpPr>
          <a:xfrm>
            <a:off x="603342" y="1614379"/>
            <a:ext cx="4291387" cy="3629242"/>
            <a:chOff x="603342" y="1606146"/>
            <a:chExt cx="4789843" cy="4035766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AF99C6D-A17A-95FA-A1D8-1A3A02C33C41}"/>
                </a:ext>
              </a:extLst>
            </p:cNvPr>
            <p:cNvGrpSpPr/>
            <p:nvPr/>
          </p:nvGrpSpPr>
          <p:grpSpPr>
            <a:xfrm>
              <a:off x="603342" y="1746280"/>
              <a:ext cx="4596189" cy="3865626"/>
              <a:chOff x="773671" y="1826963"/>
              <a:chExt cx="4596189" cy="3865626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C4A275C3-0EF9-FB1B-A194-2E9FA2FF406A}"/>
                  </a:ext>
                </a:extLst>
              </p:cNvPr>
              <p:cNvGrpSpPr/>
              <p:nvPr/>
            </p:nvGrpSpPr>
            <p:grpSpPr>
              <a:xfrm>
                <a:off x="773671" y="1826963"/>
                <a:ext cx="4596189" cy="3865626"/>
                <a:chOff x="2252846" y="903598"/>
                <a:chExt cx="7062733" cy="5221795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864F4493-244D-4578-97EF-FA8A9DE75375}"/>
                    </a:ext>
                  </a:extLst>
                </p:cNvPr>
                <p:cNvGrpSpPr/>
                <p:nvPr/>
              </p:nvGrpSpPr>
              <p:grpSpPr>
                <a:xfrm>
                  <a:off x="4426243" y="903598"/>
                  <a:ext cx="2715939" cy="2715939"/>
                  <a:chOff x="4426243" y="903598"/>
                  <a:chExt cx="2715939" cy="2715939"/>
                </a:xfrm>
              </p:grpSpPr>
              <p:pic>
                <p:nvPicPr>
                  <p:cNvPr id="1026" name="Picture 2" descr="Cloud computing ">
                    <a:extLst>
                      <a:ext uri="{FF2B5EF4-FFF2-40B4-BE49-F238E27FC236}">
                        <a16:creationId xmlns:a16="http://schemas.microsoft.com/office/drawing/2014/main" id="{40F28150-736D-8C49-CDFF-55DF99DD8CE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26243" y="903598"/>
                    <a:ext cx="2715939" cy="27159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28" name="Picture 4" descr="Lock ">
                    <a:extLst>
                      <a:ext uri="{FF2B5EF4-FFF2-40B4-BE49-F238E27FC236}">
                        <a16:creationId xmlns:a16="http://schemas.microsoft.com/office/drawing/2014/main" id="{B5CE30FE-1E75-CDE6-D726-3A4753CAD6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9795" y="2117760"/>
                    <a:ext cx="916888" cy="9168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32" name="Picture 8">
                    <a:extLst>
                      <a:ext uri="{FF2B5EF4-FFF2-40B4-BE49-F238E27FC236}">
                        <a16:creationId xmlns:a16="http://schemas.microsoft.com/office/drawing/2014/main" id="{351B8EFE-3ADD-4634-68BB-7F69947277A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5892" y="1463334"/>
                    <a:ext cx="744895" cy="7448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B7B8372A-8A5A-A7AB-71C0-345614DA3F10}"/>
                    </a:ext>
                  </a:extLst>
                </p:cNvPr>
                <p:cNvGrpSpPr/>
                <p:nvPr/>
              </p:nvGrpSpPr>
              <p:grpSpPr>
                <a:xfrm>
                  <a:off x="2252846" y="3409454"/>
                  <a:ext cx="2715939" cy="2715939"/>
                  <a:chOff x="2252846" y="3409454"/>
                  <a:chExt cx="2715939" cy="2715939"/>
                </a:xfrm>
              </p:grpSpPr>
              <p:pic>
                <p:nvPicPr>
                  <p:cNvPr id="7" name="Picture 2" descr="Cloud computing ">
                    <a:extLst>
                      <a:ext uri="{FF2B5EF4-FFF2-40B4-BE49-F238E27FC236}">
                        <a16:creationId xmlns:a16="http://schemas.microsoft.com/office/drawing/2014/main" id="{B483B60C-EB57-5428-D39A-3B5CE95646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52846" y="3409454"/>
                    <a:ext cx="2715939" cy="27159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4" descr="Lock ">
                    <a:extLst>
                      <a:ext uri="{FF2B5EF4-FFF2-40B4-BE49-F238E27FC236}">
                        <a16:creationId xmlns:a16="http://schemas.microsoft.com/office/drawing/2014/main" id="{1D7FDD0E-FBBD-A157-AC63-E1F32DEFA74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54395" y="3955577"/>
                    <a:ext cx="916888" cy="9168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B30FAB7B-6DD7-6AA7-6E46-25194B209B40}"/>
                    </a:ext>
                  </a:extLst>
                </p:cNvPr>
                <p:cNvGrpSpPr/>
                <p:nvPr/>
              </p:nvGrpSpPr>
              <p:grpSpPr>
                <a:xfrm>
                  <a:off x="6599640" y="3409454"/>
                  <a:ext cx="2715939" cy="2715939"/>
                  <a:chOff x="6599640" y="3409454"/>
                  <a:chExt cx="2715939" cy="2715939"/>
                </a:xfrm>
              </p:grpSpPr>
              <p:pic>
                <p:nvPicPr>
                  <p:cNvPr id="9" name="Picture 2" descr="Cloud computing ">
                    <a:extLst>
                      <a:ext uri="{FF2B5EF4-FFF2-40B4-BE49-F238E27FC236}">
                        <a16:creationId xmlns:a16="http://schemas.microsoft.com/office/drawing/2014/main" id="{D48671DC-7D30-BE9B-D6E0-23E838CBD91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99640" y="3409454"/>
                    <a:ext cx="2715939" cy="27159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" name="Picture 8">
                    <a:extLst>
                      <a:ext uri="{FF2B5EF4-FFF2-40B4-BE49-F238E27FC236}">
                        <a16:creationId xmlns:a16="http://schemas.microsoft.com/office/drawing/2014/main" id="{90BC72E5-98E7-2B1D-4264-C31D3D84BBF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42927" y="4041573"/>
                    <a:ext cx="744895" cy="7448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3" name="화살표: 왼쪽/오른쪽/위쪽 22">
                <a:extLst>
                  <a:ext uri="{FF2B5EF4-FFF2-40B4-BE49-F238E27FC236}">
                    <a16:creationId xmlns:a16="http://schemas.microsoft.com/office/drawing/2014/main" id="{0BA5FC07-5A88-B5F4-64A8-9C4C2E5018DF}"/>
                  </a:ext>
                </a:extLst>
              </p:cNvPr>
              <p:cNvSpPr/>
              <p:nvPr/>
            </p:nvSpPr>
            <p:spPr>
              <a:xfrm>
                <a:off x="2523183" y="3429000"/>
                <a:ext cx="1079235" cy="1636059"/>
              </a:xfrm>
              <a:prstGeom prst="leftRightUpArrow">
                <a:avLst>
                  <a:gd name="adj1" fmla="val 10081"/>
                  <a:gd name="adj2" fmla="val 5885"/>
                  <a:gd name="adj3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E70885-BD35-D179-DB92-4BEC77B58086}"/>
                </a:ext>
              </a:extLst>
            </p:cNvPr>
            <p:cNvSpPr txBox="1"/>
            <p:nvPr/>
          </p:nvSpPr>
          <p:spPr>
            <a:xfrm>
              <a:off x="2112103" y="1606146"/>
              <a:ext cx="174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Hybrid cloud</a:t>
              </a:r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5761A3-7BAE-37EC-4FFC-2D1BF917C283}"/>
                </a:ext>
              </a:extLst>
            </p:cNvPr>
            <p:cNvSpPr txBox="1"/>
            <p:nvPr/>
          </p:nvSpPr>
          <p:spPr>
            <a:xfrm>
              <a:off x="3645068" y="5272580"/>
              <a:ext cx="174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public cloud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9A695E-80EE-BB0B-88C9-B2BE5287C84C}"/>
                </a:ext>
              </a:extLst>
            </p:cNvPr>
            <p:cNvSpPr txBox="1"/>
            <p:nvPr/>
          </p:nvSpPr>
          <p:spPr>
            <a:xfrm>
              <a:off x="641364" y="5272580"/>
              <a:ext cx="174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private cloud</a:t>
              </a:r>
              <a:endParaRPr lang="ko-KR" alt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D15DB9-F641-B922-7BDF-C10BA9EC7C78}"/>
              </a:ext>
            </a:extLst>
          </p:cNvPr>
          <p:cNvSpPr txBox="1"/>
          <p:nvPr/>
        </p:nvSpPr>
        <p:spPr>
          <a:xfrm>
            <a:off x="5674271" y="1422337"/>
            <a:ext cx="62487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퍼블릭 클라우드</a:t>
            </a:r>
            <a:r>
              <a:rPr lang="en-US" altLang="ko-KR" b="1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사업자의 고객이 사용할 수 있는 네트워크상에서 고객에게 서비스를 제공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3C3C3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dirty="0">
                <a:solidFill>
                  <a:srgbClr val="3C3C3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클라우드 서비스 제공자가 하드웨어</a:t>
            </a:r>
            <a:r>
              <a:rPr lang="en-US" altLang="ko-KR" dirty="0">
                <a:solidFill>
                  <a:srgbClr val="3C3C3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dirty="0">
                <a:solidFill>
                  <a:srgbClr val="3C3C3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소프트웨어 관리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3C3C3C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i="0" dirty="0" err="1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프라이빗</a:t>
            </a:r>
            <a:r>
              <a:rPr lang="ko-KR" altLang="en-US" b="1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클라우드</a:t>
            </a:r>
            <a:r>
              <a:rPr lang="en-US" altLang="ko-KR" b="1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제한된 네트워크 상에서 특정 기업이나 사용자만을 대상으로 함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자원과 데이터는 기업 내부에 저장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3C3C3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가장 강력한 수준의 보안과 제어 제공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하이브리드 클라우드</a:t>
            </a:r>
            <a:r>
              <a:rPr lang="en-US" altLang="ko-KR" b="1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퍼블릭 클라우드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프라이빗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클라우드</a:t>
            </a:r>
            <a:r>
              <a:rPr lang="en-US" altLang="ko-KR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 err="1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온프레미스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인프라가 결합된 형태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민감한 정보를 기존 데이터 센터나 </a:t>
            </a:r>
            <a:r>
              <a:rPr lang="ko-KR" altLang="en-US" b="0" i="0" dirty="0" err="1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프라이빗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클라우드에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3C3C3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보관할 수 있고 퍼블릭 클라우드 리소스를 활용 할 수도 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l"/>
            <a:r>
              <a:rPr lang="en-US" altLang="ko-KR" dirty="0">
                <a:solidFill>
                  <a:srgbClr val="3C3C3C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</a:t>
            </a:r>
            <a:r>
              <a:rPr lang="ko-KR" altLang="en-US" b="0" i="0" dirty="0">
                <a:solidFill>
                  <a:srgbClr val="3C3C3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있음 </a:t>
            </a:r>
            <a:endParaRPr lang="en-US" altLang="ko-KR" b="0" i="0" dirty="0">
              <a:solidFill>
                <a:srgbClr val="3C3C3C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51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89737-04D4-3DED-34A8-ECAE136A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컴퓨팅 서비스 배포 유형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7EC5844-E946-2EB1-65E1-EECEB00E3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757942"/>
              </p:ext>
            </p:extLst>
          </p:nvPr>
        </p:nvGraphicFramePr>
        <p:xfrm>
          <a:off x="5734097" y="1824319"/>
          <a:ext cx="5820496" cy="341106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455124">
                  <a:extLst>
                    <a:ext uri="{9D8B030D-6E8A-4147-A177-3AD203B41FA5}">
                      <a16:colId xmlns:a16="http://schemas.microsoft.com/office/drawing/2014/main" val="633941108"/>
                    </a:ext>
                  </a:extLst>
                </a:gridCol>
                <a:gridCol w="1455124">
                  <a:extLst>
                    <a:ext uri="{9D8B030D-6E8A-4147-A177-3AD203B41FA5}">
                      <a16:colId xmlns:a16="http://schemas.microsoft.com/office/drawing/2014/main" val="3332278684"/>
                    </a:ext>
                  </a:extLst>
                </a:gridCol>
                <a:gridCol w="1455124">
                  <a:extLst>
                    <a:ext uri="{9D8B030D-6E8A-4147-A177-3AD203B41FA5}">
                      <a16:colId xmlns:a16="http://schemas.microsoft.com/office/drawing/2014/main" val="3976776689"/>
                    </a:ext>
                  </a:extLst>
                </a:gridCol>
                <a:gridCol w="1455124">
                  <a:extLst>
                    <a:ext uri="{9D8B030D-6E8A-4147-A177-3AD203B41FA5}">
                      <a16:colId xmlns:a16="http://schemas.microsoft.com/office/drawing/2014/main" val="1829024564"/>
                    </a:ext>
                  </a:extLst>
                </a:gridCol>
              </a:tblGrid>
              <a:tr h="48498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퍼블릭 클라우드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프라이빗</a:t>
                      </a:r>
                      <a:r>
                        <a:rPr lang="ko-KR" altLang="en-US" sz="1400" dirty="0"/>
                        <a:t> 클라우드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하이브리드 클라우드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0853745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컴퓨팅 리소스 공개적 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비공개 컴퓨팅 리소스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공개 및 비공개 리소스 혼합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127842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안전</a:t>
                      </a:r>
                      <a:r>
                        <a:rPr lang="en-US" altLang="ko-KR" sz="1400" dirty="0"/>
                        <a:t>-(</a:t>
                      </a:r>
                      <a:r>
                        <a:rPr lang="ko-KR" altLang="en-US" sz="1400" dirty="0"/>
                        <a:t>벤더 보안에 좌우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가장 안전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매우 안전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969232"/>
                  </a:ext>
                </a:extLst>
              </a:tr>
              <a:tr h="484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비용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낮음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보통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보통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067157"/>
                  </a:ext>
                </a:extLst>
              </a:tr>
              <a:tr h="920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고객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</a:t>
                      </a:r>
                      <a:r>
                        <a:rPr lang="en-US" altLang="ko-KR" sz="1400" dirty="0"/>
                        <a:t>SaaS</a:t>
                      </a:r>
                      <a:r>
                        <a:rPr lang="ko-KR" altLang="en-US" sz="1400" dirty="0"/>
                        <a:t>와 탄력적 </a:t>
                      </a:r>
                      <a:r>
                        <a:rPr lang="en-US" altLang="ko-KR" sz="1400" dirty="0"/>
                        <a:t>IaaS</a:t>
                      </a:r>
                      <a:r>
                        <a:rPr lang="ko-KR" altLang="en-US" sz="1400" dirty="0"/>
                        <a:t>를 낮은 비용으로 활용하려는 기업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민감한 데이터를 취급하는 정부 기관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의료 기관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은행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핵심 앱과 데이터를 비공개로 유지하면서 퍼블릭 클라우드 서비스를 이용하려는 기업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586922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921FA59D-BB98-3A4A-09DD-812E49BD6126}"/>
              </a:ext>
            </a:extLst>
          </p:cNvPr>
          <p:cNvGrpSpPr/>
          <p:nvPr/>
        </p:nvGrpSpPr>
        <p:grpSpPr>
          <a:xfrm>
            <a:off x="637407" y="1614379"/>
            <a:ext cx="4291387" cy="3629242"/>
            <a:chOff x="603342" y="1606146"/>
            <a:chExt cx="4789843" cy="4035766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CC1A586-15F2-51B9-FA00-462CFA419A35}"/>
                </a:ext>
              </a:extLst>
            </p:cNvPr>
            <p:cNvGrpSpPr/>
            <p:nvPr/>
          </p:nvGrpSpPr>
          <p:grpSpPr>
            <a:xfrm>
              <a:off x="603342" y="1746280"/>
              <a:ext cx="4596189" cy="3865626"/>
              <a:chOff x="773671" y="1826963"/>
              <a:chExt cx="4596189" cy="3865626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7D68B92-CBA0-B2EA-815B-83580926D14D}"/>
                  </a:ext>
                </a:extLst>
              </p:cNvPr>
              <p:cNvGrpSpPr/>
              <p:nvPr/>
            </p:nvGrpSpPr>
            <p:grpSpPr>
              <a:xfrm>
                <a:off x="773671" y="1826963"/>
                <a:ext cx="4596189" cy="3865626"/>
                <a:chOff x="2252846" y="903598"/>
                <a:chExt cx="7062733" cy="5221795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4C75E079-1268-F721-E957-4855237255A8}"/>
                    </a:ext>
                  </a:extLst>
                </p:cNvPr>
                <p:cNvGrpSpPr/>
                <p:nvPr/>
              </p:nvGrpSpPr>
              <p:grpSpPr>
                <a:xfrm>
                  <a:off x="4426243" y="903598"/>
                  <a:ext cx="2715939" cy="2715939"/>
                  <a:chOff x="4426243" y="903598"/>
                  <a:chExt cx="2715939" cy="2715939"/>
                </a:xfrm>
              </p:grpSpPr>
              <p:pic>
                <p:nvPicPr>
                  <p:cNvPr id="21" name="Picture 2" descr="Cloud computing ">
                    <a:extLst>
                      <a:ext uri="{FF2B5EF4-FFF2-40B4-BE49-F238E27FC236}">
                        <a16:creationId xmlns:a16="http://schemas.microsoft.com/office/drawing/2014/main" id="{1B11CB8B-9377-15C3-B612-DFFC1401022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26243" y="903598"/>
                    <a:ext cx="2715939" cy="27159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" name="Picture 4" descr="Lock ">
                    <a:extLst>
                      <a:ext uri="{FF2B5EF4-FFF2-40B4-BE49-F238E27FC236}">
                        <a16:creationId xmlns:a16="http://schemas.microsoft.com/office/drawing/2014/main" id="{C56EDDE1-B524-C430-4389-C5FD4464A5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259795" y="2117760"/>
                    <a:ext cx="916888" cy="9168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3" name="Picture 8">
                    <a:extLst>
                      <a:ext uri="{FF2B5EF4-FFF2-40B4-BE49-F238E27FC236}">
                        <a16:creationId xmlns:a16="http://schemas.microsoft.com/office/drawing/2014/main" id="{EDB14C43-5B2A-CEEB-E480-41D653FAA2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65892" y="1463334"/>
                    <a:ext cx="744895" cy="7448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4C196094-4F25-B4AF-8DBF-55A290FDAE20}"/>
                    </a:ext>
                  </a:extLst>
                </p:cNvPr>
                <p:cNvGrpSpPr/>
                <p:nvPr/>
              </p:nvGrpSpPr>
              <p:grpSpPr>
                <a:xfrm>
                  <a:off x="2252846" y="3409454"/>
                  <a:ext cx="2715939" cy="2715939"/>
                  <a:chOff x="2252846" y="3409454"/>
                  <a:chExt cx="2715939" cy="2715939"/>
                </a:xfrm>
              </p:grpSpPr>
              <p:pic>
                <p:nvPicPr>
                  <p:cNvPr id="19" name="Picture 2" descr="Cloud computing ">
                    <a:extLst>
                      <a:ext uri="{FF2B5EF4-FFF2-40B4-BE49-F238E27FC236}">
                        <a16:creationId xmlns:a16="http://schemas.microsoft.com/office/drawing/2014/main" id="{4BC0B2AD-5A6E-B5C8-83D0-A21B8A3D67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252846" y="3409454"/>
                    <a:ext cx="2715939" cy="27159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0" name="Picture 4" descr="Lock ">
                    <a:extLst>
                      <a:ext uri="{FF2B5EF4-FFF2-40B4-BE49-F238E27FC236}">
                        <a16:creationId xmlns:a16="http://schemas.microsoft.com/office/drawing/2014/main" id="{5F235A77-B4B5-E778-96FF-2597B2107C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654395" y="3955577"/>
                    <a:ext cx="916888" cy="91688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DC297BC2-21BD-99AE-A44F-6639CFE483FD}"/>
                    </a:ext>
                  </a:extLst>
                </p:cNvPr>
                <p:cNvGrpSpPr/>
                <p:nvPr/>
              </p:nvGrpSpPr>
              <p:grpSpPr>
                <a:xfrm>
                  <a:off x="6599640" y="3409454"/>
                  <a:ext cx="2715939" cy="2715939"/>
                  <a:chOff x="6599640" y="3409454"/>
                  <a:chExt cx="2715939" cy="2715939"/>
                </a:xfrm>
              </p:grpSpPr>
              <p:pic>
                <p:nvPicPr>
                  <p:cNvPr id="17" name="Picture 2" descr="Cloud computing ">
                    <a:extLst>
                      <a:ext uri="{FF2B5EF4-FFF2-40B4-BE49-F238E27FC236}">
                        <a16:creationId xmlns:a16="http://schemas.microsoft.com/office/drawing/2014/main" id="{C31DEEA7-4CC2-FEA5-1FF2-88D0527A26A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599640" y="3409454"/>
                    <a:ext cx="2715939" cy="2715939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8" name="Picture 8">
                    <a:extLst>
                      <a:ext uri="{FF2B5EF4-FFF2-40B4-BE49-F238E27FC236}">
                        <a16:creationId xmlns:a16="http://schemas.microsoft.com/office/drawing/2014/main" id="{3B064E00-7B84-9EA1-68E0-3A4F71D82F7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42927" y="4041573"/>
                    <a:ext cx="744895" cy="74489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3" name="화살표: 왼쪽/오른쪽/위쪽 12">
                <a:extLst>
                  <a:ext uri="{FF2B5EF4-FFF2-40B4-BE49-F238E27FC236}">
                    <a16:creationId xmlns:a16="http://schemas.microsoft.com/office/drawing/2014/main" id="{192A573D-5F24-C44E-C9ED-C29AF8A2771F}"/>
                  </a:ext>
                </a:extLst>
              </p:cNvPr>
              <p:cNvSpPr/>
              <p:nvPr/>
            </p:nvSpPr>
            <p:spPr>
              <a:xfrm>
                <a:off x="2523183" y="3429000"/>
                <a:ext cx="1079235" cy="1636059"/>
              </a:xfrm>
              <a:prstGeom prst="leftRightUpArrow">
                <a:avLst>
                  <a:gd name="adj1" fmla="val 10081"/>
                  <a:gd name="adj2" fmla="val 5885"/>
                  <a:gd name="adj3" fmla="val 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4F5C2C-C36B-AFB1-7173-02E68EE14B57}"/>
                </a:ext>
              </a:extLst>
            </p:cNvPr>
            <p:cNvSpPr txBox="1"/>
            <p:nvPr/>
          </p:nvSpPr>
          <p:spPr>
            <a:xfrm>
              <a:off x="2112103" y="1606146"/>
              <a:ext cx="174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Hybrid cloud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345C65-DBB3-54E9-AEB3-4B62576B45E4}"/>
                </a:ext>
              </a:extLst>
            </p:cNvPr>
            <p:cNvSpPr txBox="1"/>
            <p:nvPr/>
          </p:nvSpPr>
          <p:spPr>
            <a:xfrm>
              <a:off x="3645068" y="5272580"/>
              <a:ext cx="174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public cloud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31C145-DE7B-7F0E-3AE9-F17BD64A7D2F}"/>
                </a:ext>
              </a:extLst>
            </p:cNvPr>
            <p:cNvSpPr txBox="1"/>
            <p:nvPr/>
          </p:nvSpPr>
          <p:spPr>
            <a:xfrm>
              <a:off x="641364" y="5272580"/>
              <a:ext cx="17481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private cloud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267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88A9D-B9BE-213D-80B8-3176728C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클라우드 </a:t>
            </a:r>
            <a:r>
              <a:rPr lang="ko-KR" altLang="en-US"/>
              <a:t>컴퓨팅 서비스 장단점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3476D-C7FC-B58A-CA51-21B3AB33E8F2}"/>
              </a:ext>
            </a:extLst>
          </p:cNvPr>
          <p:cNvSpPr txBox="1"/>
          <p:nvPr/>
        </p:nvSpPr>
        <p:spPr>
          <a:xfrm>
            <a:off x="1138520" y="1701702"/>
            <a:ext cx="4365811" cy="48936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장점</a:t>
            </a:r>
            <a:endParaRPr lang="en-US" altLang="ko-KR" sz="2400" b="1" dirty="0"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초기 구입 비용과 구축 비용 등 비용 지출이 적음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전문적인 하드웨어나 프로그램 전문지식 없이도 쉽게 사용 가능 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다양한 기기에서 일관성 있는 사용자 환경을 구축 가능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인터넷이 연결된 곳이면 어디서든 사용 가능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사용자 데이터를 신뢰성 높은 서버에 보관하여 안전함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3345D0-66C7-DD02-49F0-D688164AD3CE}"/>
              </a:ext>
            </a:extLst>
          </p:cNvPr>
          <p:cNvSpPr txBox="1"/>
          <p:nvPr/>
        </p:nvSpPr>
        <p:spPr>
          <a:xfrm>
            <a:off x="6687669" y="1701702"/>
            <a:ext cx="4365811" cy="48936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>
                    <a:lumMod val="75000"/>
                  </a:schemeClr>
                </a:solidFill>
              </a:rPr>
              <a:t>단점</a:t>
            </a:r>
            <a:endParaRPr lang="en-US" altLang="ko-KR" sz="24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제한된 커스터마이즈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서버가 공격 당하면 개인정보 유출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개별 정보가 물리적으로 어디에 위치하는지 파악 할 수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서버 데이터 손상 시 미리 백업하지 않은 정보는 되살리지 못할 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클라우드 서비스 업체 자체 장애 시 장애가 해결될 때까지 대기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의존도가 높아질 수록 비용 증가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476752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551</Words>
  <Application>Microsoft Office PowerPoint</Application>
  <PresentationFormat>와이드스크린</PresentationFormat>
  <Paragraphs>161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Nanum Gothic</vt:lpstr>
      <vt:lpstr>notokr</vt:lpstr>
      <vt:lpstr>Malgun Gothic</vt:lpstr>
      <vt:lpstr>Malgun Gothic</vt:lpstr>
      <vt:lpstr>Arial</vt:lpstr>
      <vt:lpstr>CryptoCraft 테마</vt:lpstr>
      <vt:lpstr>제목 테마</vt:lpstr>
      <vt:lpstr>클라우드 컴퓨팅 서비스 </vt:lpstr>
      <vt:lpstr>PowerPoint 프레젠테이션</vt:lpstr>
      <vt:lpstr>클라우드 컴퓨팅 서비스</vt:lpstr>
      <vt:lpstr>클라우드 컴퓨팅 서비스</vt:lpstr>
      <vt:lpstr>클라우드 컴퓨팅 서비스 유형</vt:lpstr>
      <vt:lpstr>클라우드 컴퓨팅 서비스 유형</vt:lpstr>
      <vt:lpstr>클라우드 컴퓨팅 서비스 배포 유형</vt:lpstr>
      <vt:lpstr>클라우드 컴퓨팅 서비스 배포 유형</vt:lpstr>
      <vt:lpstr>클라우드 컴퓨팅 서비스 장단점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66</cp:revision>
  <dcterms:created xsi:type="dcterms:W3CDTF">2019-03-05T04:29:07Z</dcterms:created>
  <dcterms:modified xsi:type="dcterms:W3CDTF">2022-11-06T13:27:25Z</dcterms:modified>
</cp:coreProperties>
</file>