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8"/>
  </p:notesMasterIdLst>
  <p:sldIdLst>
    <p:sldId id="256" r:id="rId2"/>
    <p:sldId id="258" r:id="rId3"/>
    <p:sldId id="362" r:id="rId4"/>
    <p:sldId id="402" r:id="rId5"/>
    <p:sldId id="406" r:id="rId6"/>
    <p:sldId id="403" r:id="rId7"/>
    <p:sldId id="405" r:id="rId8"/>
    <p:sldId id="407" r:id="rId9"/>
    <p:sldId id="401" r:id="rId10"/>
    <p:sldId id="286" r:id="rId11"/>
    <p:sldId id="290" r:id="rId12"/>
    <p:sldId id="291" r:id="rId13"/>
    <p:sldId id="293" r:id="rId14"/>
    <p:sldId id="294" r:id="rId15"/>
    <p:sldId id="408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9" autoAdjust="0"/>
    <p:restoredTop sz="91299" autoAdjust="0"/>
  </p:normalViewPr>
  <p:slideViewPr>
    <p:cSldViewPr snapToGrid="0">
      <p:cViewPr varScale="1">
        <p:scale>
          <a:sx n="76" d="100"/>
          <a:sy n="76" d="100"/>
        </p:scale>
        <p:origin x="134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8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36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13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S0Onr5LFF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NVIDIA GPU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텐서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코어를 활용한 암호 구현 예시 테스트 및 분석</a:t>
            </a:r>
            <a:endParaRPr lang="ko-KR" altLang="en-US" sz="1400" b="1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5808AC-96A3-0540-0488-02BDD680AFD1}"/>
              </a:ext>
            </a:extLst>
          </p:cNvPr>
          <p:cNvGrpSpPr/>
          <p:nvPr/>
        </p:nvGrpSpPr>
        <p:grpSpPr>
          <a:xfrm>
            <a:off x="1463226" y="3804248"/>
            <a:ext cx="9265546" cy="1785247"/>
            <a:chOff x="954741" y="3968011"/>
            <a:chExt cx="9265546" cy="1785247"/>
          </a:xfrm>
        </p:grpSpPr>
        <p:sp>
          <p:nvSpPr>
            <p:cNvPr id="7" name="직사각형 6"/>
            <p:cNvSpPr/>
            <p:nvPr/>
          </p:nvSpPr>
          <p:spPr>
            <a:xfrm>
              <a:off x="2610339" y="4403436"/>
              <a:ext cx="7609948" cy="914399"/>
            </a:xfrm>
            <a:prstGeom prst="rect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융합보안학과 윤세영</a:t>
              </a:r>
              <a:endParaRPr lang="en-US" altLang="ko-KR" sz="2000" dirty="0">
                <a:solidFill>
                  <a:schemeClr val="bg1"/>
                </a:solidFill>
                <a:latin typeface="+mn-ea"/>
              </a:endParaRPr>
            </a:p>
            <a:p>
              <a:pPr>
                <a:defRPr/>
              </a:pPr>
              <a:r>
                <a:rPr lang="ko-KR" altLang="en-US" sz="2000" dirty="0">
                  <a:solidFill>
                    <a:schemeClr val="bg1"/>
                  </a:solidFill>
                  <a:latin typeface="+mn-ea"/>
                </a:rPr>
                <a:t>유투브 주소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: 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  <a:hlinkClick r:id="rId3"/>
                </a:rPr>
                <a:t>https://youtu.be/2S0Onr5LFFo</a:t>
              </a:r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22150" t="15980" r="22320" b="16690"/>
            <a:stretch>
              <a:fillRect/>
            </a:stretch>
          </p:blipFill>
          <p:spPr>
            <a:xfrm>
              <a:off x="954741" y="3968011"/>
              <a:ext cx="1353670" cy="1785247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직접 코드 돌려보기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10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BD038-7852-07C5-59C9-F021D3C7649E}"/>
              </a:ext>
            </a:extLst>
          </p:cNvPr>
          <p:cNvSpPr/>
          <p:nvPr/>
        </p:nvSpPr>
        <p:spPr>
          <a:xfrm>
            <a:off x="7982978" y="874905"/>
            <a:ext cx="2286555" cy="305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NTRU : NTRU-GPU-509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E3007D-7677-B9B9-1CF8-31DC51340F5C}"/>
              </a:ext>
            </a:extLst>
          </p:cNvPr>
          <p:cNvGrpSpPr/>
          <p:nvPr/>
        </p:nvGrpSpPr>
        <p:grpSpPr>
          <a:xfrm>
            <a:off x="995719" y="2295890"/>
            <a:ext cx="6426607" cy="3340427"/>
            <a:chOff x="695070" y="2127667"/>
            <a:chExt cx="6426607" cy="33404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CEA273-ED23-C28B-0592-39DAC35A1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310" b="66897"/>
            <a:stretch/>
          </p:blipFill>
          <p:spPr>
            <a:xfrm>
              <a:off x="695070" y="2127667"/>
              <a:ext cx="6426607" cy="142991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69ADF4B-FA59-C80F-EEC5-A7D910918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684" b="65069"/>
            <a:stretch/>
          </p:blipFill>
          <p:spPr>
            <a:xfrm>
              <a:off x="695070" y="4015377"/>
              <a:ext cx="6426606" cy="145271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8EA1-9077-5AB6-07AB-A85C45060CC2}"/>
              </a:ext>
            </a:extLst>
          </p:cNvPr>
          <p:cNvSpPr/>
          <p:nvPr/>
        </p:nvSpPr>
        <p:spPr>
          <a:xfrm>
            <a:off x="7982978" y="2492301"/>
            <a:ext cx="3029460" cy="2947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일반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GPU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0) :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암호화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1.1(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/ 2.3(us)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복호화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1.9 / 3.7</a:t>
            </a:r>
          </a:p>
          <a:p>
            <a:endParaRPr lang="en-US" altLang="ko-KR" sz="20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텐서코어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1) :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암호화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1.0 / 2.1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복호화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1.7 / 3.3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50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직접 코드 돌려보기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11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BD038-7852-07C5-59C9-F021D3C7649E}"/>
              </a:ext>
            </a:extLst>
          </p:cNvPr>
          <p:cNvSpPr/>
          <p:nvPr/>
        </p:nvSpPr>
        <p:spPr>
          <a:xfrm>
            <a:off x="7982978" y="874905"/>
            <a:ext cx="2286555" cy="305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NTRU : NTRU-GPU-677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F67185-4FFC-B176-6163-417712FB9416}"/>
              </a:ext>
            </a:extLst>
          </p:cNvPr>
          <p:cNvGrpSpPr/>
          <p:nvPr/>
        </p:nvGrpSpPr>
        <p:grpSpPr>
          <a:xfrm>
            <a:off x="1179562" y="2411066"/>
            <a:ext cx="6278253" cy="2977643"/>
            <a:chOff x="989812" y="2063891"/>
            <a:chExt cx="6278253" cy="29776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3FDDD5-564B-AEDF-37B3-DD978613E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2625" b="68188"/>
            <a:stretch/>
          </p:blipFill>
          <p:spPr>
            <a:xfrm>
              <a:off x="989812" y="2063891"/>
              <a:ext cx="6278253" cy="138773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558FBCE-096D-A606-52E1-8B0639C3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448" b="68386"/>
            <a:stretch/>
          </p:blipFill>
          <p:spPr>
            <a:xfrm>
              <a:off x="989812" y="3714757"/>
              <a:ext cx="6278252" cy="1326777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0CD94-11B1-5483-59F8-B85BD210D168}"/>
              </a:ext>
            </a:extLst>
          </p:cNvPr>
          <p:cNvSpPr/>
          <p:nvPr/>
        </p:nvSpPr>
        <p:spPr>
          <a:xfrm>
            <a:off x="7982978" y="2411066"/>
            <a:ext cx="3029460" cy="2947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일반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GPU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0) :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암호화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2.1(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/ 3.1(us)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복호화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4.1 / 6.0</a:t>
            </a:r>
          </a:p>
          <a:p>
            <a:endParaRPr lang="en-US" altLang="ko-KR" sz="20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텐서코어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1) : 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암호화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1.1 / 1.6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복호화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2.4 / 3.6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31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직접 코드 돌려보기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12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BD038-7852-07C5-59C9-F021D3C7649E}"/>
              </a:ext>
            </a:extLst>
          </p:cNvPr>
          <p:cNvSpPr/>
          <p:nvPr/>
        </p:nvSpPr>
        <p:spPr>
          <a:xfrm>
            <a:off x="8681776" y="874905"/>
            <a:ext cx="1587757" cy="32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TensorFro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(Frodo)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54F77C-DC43-C1CA-68F3-20EFE64E5A04}"/>
              </a:ext>
            </a:extLst>
          </p:cNvPr>
          <p:cNvGrpSpPr/>
          <p:nvPr/>
        </p:nvGrpSpPr>
        <p:grpSpPr>
          <a:xfrm>
            <a:off x="1462492" y="2217790"/>
            <a:ext cx="5458587" cy="3334158"/>
            <a:chOff x="491531" y="1842099"/>
            <a:chExt cx="5458587" cy="33341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40A96E2-B937-73CA-ADC2-A46527A78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531" y="1842099"/>
              <a:ext cx="5458587" cy="1514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3C1014-A293-3A73-21F6-8EE2D951F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31" y="3642518"/>
              <a:ext cx="5458587" cy="1533739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1B4F7E-60D6-844C-14D2-5188E69C3A11}"/>
              </a:ext>
            </a:extLst>
          </p:cNvPr>
          <p:cNvSpPr/>
          <p:nvPr/>
        </p:nvSpPr>
        <p:spPr>
          <a:xfrm>
            <a:off x="7611525" y="2411066"/>
            <a:ext cx="3029460" cy="2947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일반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GPU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0)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1.7(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/ 3.1(us)</a:t>
            </a:r>
          </a:p>
          <a:p>
            <a:endParaRPr lang="en-US" altLang="ko-KR" sz="20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텐서코어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(-m 1)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0.6(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/ 1.2(us)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23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직접 코드 돌려보기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13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BD038-7852-07C5-59C9-F021D3C7649E}"/>
              </a:ext>
            </a:extLst>
          </p:cNvPr>
          <p:cNvSpPr/>
          <p:nvPr/>
        </p:nvSpPr>
        <p:spPr>
          <a:xfrm>
            <a:off x="8610600" y="874906"/>
            <a:ext cx="1658933" cy="290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TensorLAC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(LAC)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1B4F7E-60D6-844C-14D2-5188E69C3A11}"/>
              </a:ext>
            </a:extLst>
          </p:cNvPr>
          <p:cNvSpPr/>
          <p:nvPr/>
        </p:nvSpPr>
        <p:spPr>
          <a:xfrm>
            <a:off x="7611525" y="2411066"/>
            <a:ext cx="3029460" cy="2947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일반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GPU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0.5 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텐서코어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0.07(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6D12DD-7A3B-4037-1B00-3FB3AF596A15}"/>
              </a:ext>
            </a:extLst>
          </p:cNvPr>
          <p:cNvGrpSpPr/>
          <p:nvPr/>
        </p:nvGrpSpPr>
        <p:grpSpPr>
          <a:xfrm>
            <a:off x="1551015" y="2350969"/>
            <a:ext cx="5420481" cy="3067799"/>
            <a:chOff x="1353630" y="2119840"/>
            <a:chExt cx="5420481" cy="30677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D55858C-2196-E084-13FC-E32971AF1B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218"/>
            <a:stretch/>
          </p:blipFill>
          <p:spPr>
            <a:xfrm>
              <a:off x="1358997" y="2119840"/>
              <a:ext cx="4975048" cy="15813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811058-1A84-2F12-7205-37DB0F0C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630" y="3874040"/>
              <a:ext cx="5420481" cy="1313599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BE7103-4A0F-9167-B312-2354FF39752F}"/>
              </a:ext>
            </a:extLst>
          </p:cNvPr>
          <p:cNvSpPr/>
          <p:nvPr/>
        </p:nvSpPr>
        <p:spPr>
          <a:xfrm>
            <a:off x="7471873" y="1602831"/>
            <a:ext cx="3308763" cy="770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코드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실행시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일반과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텐서코어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결과가한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번에 나오는데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너무 길어서 잘랐음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96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직접 코드 돌려보기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14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BD038-7852-07C5-59C9-F021D3C7649E}"/>
              </a:ext>
            </a:extLst>
          </p:cNvPr>
          <p:cNvSpPr/>
          <p:nvPr/>
        </p:nvSpPr>
        <p:spPr>
          <a:xfrm>
            <a:off x="8249697" y="874906"/>
            <a:ext cx="2019836" cy="290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TensorTRU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(NTRU)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1B4F7E-60D6-844C-14D2-5188E69C3A11}"/>
              </a:ext>
            </a:extLst>
          </p:cNvPr>
          <p:cNvSpPr/>
          <p:nvPr/>
        </p:nvSpPr>
        <p:spPr>
          <a:xfrm>
            <a:off x="7611525" y="2411066"/>
            <a:ext cx="3029460" cy="2947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일반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GPU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0.47 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텐서코어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: 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0.12 (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ms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CBC268-C747-1E88-8C04-AD6A472F2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8"/>
          <a:stretch/>
        </p:blipFill>
        <p:spPr>
          <a:xfrm>
            <a:off x="1551015" y="2865446"/>
            <a:ext cx="4920123" cy="20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현재 진행 중인 부분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+mn-ea"/>
              </a:rPr>
              <a:t>15</a:t>
            </a:fld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96AB44-2CD6-D96E-B4C4-63EC33132FFE}"/>
              </a:ext>
            </a:extLst>
          </p:cNvPr>
          <p:cNvSpPr/>
          <p:nvPr/>
        </p:nvSpPr>
        <p:spPr>
          <a:xfrm>
            <a:off x="838200" y="1755703"/>
            <a:ext cx="10515599" cy="445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NVIDIA GPU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dirty="0" err="1">
                <a:solidFill>
                  <a:schemeClr val="tx1"/>
                </a:solidFill>
              </a:rPr>
              <a:t>텐서</a:t>
            </a:r>
            <a:r>
              <a:rPr lang="ko-KR" altLang="en-US" dirty="0">
                <a:solidFill>
                  <a:schemeClr val="tx1"/>
                </a:solidFill>
              </a:rPr>
              <a:t> 코어를 활용한 암호 구현 예시 테스트 및 분석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관련 동향 파악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어떤 논문들이 있는지는 파악했지만 논문 분석을 하기에는 무리가 있었음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코드 돌려보고 분석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환경 설정하는 데 시간이 오래 걸려서 아직 코드 분석을 하지는 못함</a:t>
            </a:r>
          </a:p>
        </p:txBody>
      </p:sp>
    </p:spTree>
    <p:extLst>
      <p:ext uri="{BB962C8B-B14F-4D97-AF65-F5344CB8AC3E}">
        <p14:creationId xmlns:p14="http://schemas.microsoft.com/office/powerpoint/2010/main" val="283968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17AA450-7B86-0ACA-B8DB-64F34C11D66D}"/>
              </a:ext>
            </a:extLst>
          </p:cNvPr>
          <p:cNvGrpSpPr/>
          <p:nvPr/>
        </p:nvGrpSpPr>
        <p:grpSpPr>
          <a:xfrm>
            <a:off x="2749015" y="1864569"/>
            <a:ext cx="6693970" cy="2891118"/>
            <a:chOff x="2194559" y="1856222"/>
            <a:chExt cx="6693970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4329976" y="1856222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>
                  <a:solidFill>
                    <a:srgbClr val="002060"/>
                  </a:solidFill>
                  <a:latin typeface="+mn-ea"/>
                </a:rPr>
                <a:t>감사합니다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A3C5AF-01F0-6EA3-FB10-17F2435D8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12" r="8021"/>
            <a:stretch/>
          </p:blipFill>
          <p:spPr>
            <a:xfrm>
              <a:off x="2194559" y="2081851"/>
              <a:ext cx="2450593" cy="2439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3662" y="587054"/>
            <a:ext cx="1757588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+mn-ea"/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1EE51F-0B88-38D4-F494-83E9025DA28F}"/>
              </a:ext>
            </a:extLst>
          </p:cNvPr>
          <p:cNvGrpSpPr/>
          <p:nvPr/>
        </p:nvGrpSpPr>
        <p:grpSpPr>
          <a:xfrm>
            <a:off x="954741" y="2522582"/>
            <a:ext cx="10282517" cy="1980055"/>
            <a:chOff x="954737" y="2349425"/>
            <a:chExt cx="10282517" cy="198005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863666-27A9-765A-D1A1-A27A28F78B24}"/>
                </a:ext>
              </a:extLst>
            </p:cNvPr>
            <p:cNvSpPr/>
            <p:nvPr/>
          </p:nvSpPr>
          <p:spPr>
            <a:xfrm>
              <a:off x="954737" y="3595320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코드 실행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4737" y="2349425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동향 파악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동향 파악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3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210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4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50D882-FC12-8526-5127-E8FF0C70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78" y="196355"/>
            <a:ext cx="7737038" cy="32470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AA86D5-BFCA-D0EA-50A3-57882EABCD1A}"/>
              </a:ext>
            </a:extLst>
          </p:cNvPr>
          <p:cNvSpPr txBox="1"/>
          <p:nvPr/>
        </p:nvSpPr>
        <p:spPr>
          <a:xfrm>
            <a:off x="1751341" y="3494028"/>
            <a:ext cx="8689311" cy="313932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텐서</a:t>
            </a:r>
            <a:r>
              <a:rPr lang="ko-KR" altLang="en-US" dirty="0">
                <a:solidFill>
                  <a:schemeClr val="bg1"/>
                </a:solidFill>
              </a:rPr>
              <a:t> 코어를 기반으로 한 NTRU 구현을 제안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*NTRU: </a:t>
            </a:r>
            <a:r>
              <a:rPr lang="ko-KR" altLang="en-US" dirty="0">
                <a:solidFill>
                  <a:schemeClr val="bg1"/>
                </a:solidFill>
              </a:rPr>
              <a:t>격자 기반 암호화를 사용하여 데이터를 암호화하고 해독하는 오픈 소스 공개 키 암호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Tensor</a:t>
            </a:r>
            <a:r>
              <a:rPr lang="ko-KR" altLang="en-US" dirty="0">
                <a:solidFill>
                  <a:schemeClr val="bg1"/>
                </a:solidFill>
              </a:rPr>
              <a:t> 코어는 NVIDIA GPU 칩에 새로 도입된 하드웨어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장치의 정수 및 부동 소수점 단위보다 행렬 곱셈을 훨씬 빠르게 계산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텐서</a:t>
            </a:r>
            <a:r>
              <a:rPr lang="ko-KR" altLang="en-US" dirty="0">
                <a:solidFill>
                  <a:schemeClr val="bg1"/>
                </a:solidFill>
              </a:rPr>
              <a:t> 코어를 사용하여 격자 기반 암호를 가속화할 수 있음 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격자 기반 암호 시스템에서 시간이 오래 걸리는 다항식 </a:t>
            </a:r>
            <a:r>
              <a:rPr lang="ko-KR" altLang="en-US" dirty="0" err="1">
                <a:solidFill>
                  <a:schemeClr val="bg1"/>
                </a:solidFill>
              </a:rPr>
              <a:t>컨볼루션의</a:t>
            </a:r>
            <a:r>
              <a:rPr lang="ko-KR" altLang="en-US" dirty="0">
                <a:solidFill>
                  <a:schemeClr val="bg1"/>
                </a:solidFill>
              </a:rPr>
              <a:t> 속도를 높이기 위해 </a:t>
            </a:r>
            <a:r>
              <a:rPr lang="ko-KR" altLang="en-US" dirty="0" err="1">
                <a:solidFill>
                  <a:schemeClr val="bg1"/>
                </a:solidFill>
              </a:rPr>
              <a:t>텐서</a:t>
            </a:r>
            <a:r>
              <a:rPr lang="ko-KR" altLang="en-US" dirty="0">
                <a:solidFill>
                  <a:schemeClr val="bg1"/>
                </a:solidFill>
              </a:rPr>
              <a:t> 코어를 사용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텐서</a:t>
            </a:r>
            <a:r>
              <a:rPr lang="ko-KR" altLang="en-US" dirty="0">
                <a:solidFill>
                  <a:schemeClr val="bg1"/>
                </a:solidFill>
              </a:rPr>
              <a:t> 코어를 사용하면 기존 정수 단위로 구현된 버전보다 최소 2배 더 빠름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NTRU</a:t>
            </a:r>
            <a:r>
              <a:rPr lang="ko-KR" altLang="en-US" dirty="0">
                <a:solidFill>
                  <a:schemeClr val="bg1"/>
                </a:solidFill>
              </a:rPr>
              <a:t>의 다항식 차수는 </a:t>
            </a:r>
            <a:r>
              <a:rPr lang="en-US" altLang="ko-KR" dirty="0">
                <a:solidFill>
                  <a:schemeClr val="bg1"/>
                </a:solidFill>
              </a:rPr>
              <a:t>16</a:t>
            </a:r>
            <a:r>
              <a:rPr lang="ko-KR" altLang="en-US" dirty="0">
                <a:solidFill>
                  <a:schemeClr val="bg1"/>
                </a:solidFill>
              </a:rPr>
              <a:t>의 배수가 아니므로 </a:t>
            </a:r>
            <a:r>
              <a:rPr lang="ko-KR" altLang="en-US" dirty="0" err="1">
                <a:solidFill>
                  <a:schemeClr val="bg1"/>
                </a:solidFill>
              </a:rPr>
              <a:t>텐서</a:t>
            </a:r>
            <a:r>
              <a:rPr lang="ko-KR" altLang="en-US" dirty="0">
                <a:solidFill>
                  <a:schemeClr val="bg1"/>
                </a:solidFill>
              </a:rPr>
              <a:t> 코어 기반 다항식 </a:t>
            </a:r>
            <a:r>
              <a:rPr lang="ko-KR" altLang="en-US" dirty="0" err="1">
                <a:solidFill>
                  <a:schemeClr val="bg1"/>
                </a:solidFill>
              </a:rPr>
              <a:t>컨볼루션을</a:t>
            </a:r>
            <a:r>
              <a:rPr lang="ko-KR" altLang="en-US" dirty="0">
                <a:solidFill>
                  <a:schemeClr val="bg1"/>
                </a:solidFill>
              </a:rPr>
              <a:t> 사용하려면 수정 필요함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제로 패딩</a:t>
            </a:r>
            <a:r>
              <a:rPr lang="en-US" altLang="ko-KR" dirty="0">
                <a:solidFill>
                  <a:schemeClr val="bg1"/>
                </a:solidFill>
              </a:rPr>
              <a:t>, sign conversion , type casting)</a:t>
            </a:r>
          </a:p>
        </p:txBody>
      </p:sp>
    </p:spTree>
    <p:extLst>
      <p:ext uri="{BB962C8B-B14F-4D97-AF65-F5344CB8AC3E}">
        <p14:creationId xmlns:p14="http://schemas.microsoft.com/office/powerpoint/2010/main" val="23747117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5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EC330F-8CF0-C8CF-94F2-0764EEE8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1" y="683954"/>
            <a:ext cx="8334375" cy="2209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263AE-DD25-9246-9430-81E9B7F8F28B}"/>
              </a:ext>
            </a:extLst>
          </p:cNvPr>
          <p:cNvSpPr txBox="1"/>
          <p:nvPr/>
        </p:nvSpPr>
        <p:spPr>
          <a:xfrm>
            <a:off x="1505367" y="3370844"/>
            <a:ext cx="9181264" cy="20313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“The dot-product instruction” </a:t>
            </a:r>
            <a:r>
              <a:rPr lang="ko-KR" altLang="en-US" dirty="0">
                <a:solidFill>
                  <a:schemeClr val="bg1"/>
                </a:solidFill>
              </a:rPr>
              <a:t>을 사용하여 행렬 곱셈 및 다항식 </a:t>
            </a:r>
            <a:r>
              <a:rPr lang="ko-KR" altLang="en-US" dirty="0" err="1">
                <a:solidFill>
                  <a:schemeClr val="bg1"/>
                </a:solidFill>
              </a:rPr>
              <a:t>컨볼루션</a:t>
            </a:r>
            <a:r>
              <a:rPr lang="ko-KR" altLang="en-US" dirty="0">
                <a:solidFill>
                  <a:schemeClr val="bg1"/>
                </a:solidFill>
              </a:rPr>
              <a:t> 연산을 가속화할 수 있음을 보여줌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FrodoKEM</a:t>
            </a:r>
            <a:r>
              <a:rPr lang="en-US" altLang="ko-KR" dirty="0">
                <a:solidFill>
                  <a:schemeClr val="bg1"/>
                </a:solidFill>
              </a:rPr>
              <a:t> (</a:t>
            </a:r>
            <a:r>
              <a:rPr lang="ko-KR" altLang="en-US" dirty="0">
                <a:solidFill>
                  <a:schemeClr val="bg1"/>
                </a:solidFill>
              </a:rPr>
              <a:t>격자기반암호화</a:t>
            </a:r>
            <a:r>
              <a:rPr lang="en-US" altLang="ko-KR" dirty="0">
                <a:solidFill>
                  <a:schemeClr val="bg1"/>
                </a:solidFill>
              </a:rPr>
              <a:t>?) </a:t>
            </a:r>
            <a:r>
              <a:rPr lang="ko-KR" altLang="en-US" dirty="0">
                <a:solidFill>
                  <a:schemeClr val="bg1"/>
                </a:solidFill>
              </a:rPr>
              <a:t>최적화 구현 제공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제안된 </a:t>
            </a:r>
            <a:r>
              <a:rPr lang="en-US" altLang="ko-KR" dirty="0" err="1">
                <a:solidFill>
                  <a:schemeClr val="bg1"/>
                </a:solidFill>
              </a:rPr>
              <a:t>FrodoKEM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구현은 </a:t>
            </a:r>
            <a:r>
              <a:rPr lang="en-US" altLang="ko-KR" dirty="0">
                <a:solidFill>
                  <a:schemeClr val="bg1"/>
                </a:solidFill>
              </a:rPr>
              <a:t>V100 GPU</a:t>
            </a:r>
            <a:r>
              <a:rPr lang="ko-KR" altLang="en-US" dirty="0">
                <a:solidFill>
                  <a:schemeClr val="bg1"/>
                </a:solidFill>
              </a:rPr>
              <a:t>의 구현보다 </a:t>
            </a:r>
            <a:r>
              <a:rPr lang="en-US" altLang="ko-KR" dirty="0">
                <a:solidFill>
                  <a:schemeClr val="bg1"/>
                </a:solidFill>
              </a:rPr>
              <a:t>4.37</a:t>
            </a:r>
            <a:r>
              <a:rPr lang="ko-KR" altLang="en-US" dirty="0">
                <a:solidFill>
                  <a:schemeClr val="bg1"/>
                </a:solidFill>
              </a:rPr>
              <a:t>배 더 높은 처리량을 달성함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행렬 곱셈과 다항식 </a:t>
            </a:r>
            <a:r>
              <a:rPr lang="ko-KR" altLang="en-US" dirty="0" err="1">
                <a:solidFill>
                  <a:schemeClr val="bg1"/>
                </a:solidFill>
              </a:rPr>
              <a:t>컨볼루션</a:t>
            </a:r>
            <a:r>
              <a:rPr lang="ko-KR" altLang="en-US" dirty="0">
                <a:solidFill>
                  <a:schemeClr val="bg1"/>
                </a:solidFill>
              </a:rPr>
              <a:t> 연산은 격자 기반 암호화 방식에서 가장 시간이 많이 걸리는 연산임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따라서 제안된 방법이 격자 기반의 다른 </a:t>
            </a:r>
            <a:r>
              <a:rPr lang="en-US" altLang="ko-KR" dirty="0">
                <a:solidFill>
                  <a:schemeClr val="bg1"/>
                </a:solidFill>
              </a:rPr>
              <a:t>KEM </a:t>
            </a:r>
            <a:r>
              <a:rPr lang="ko-KR" altLang="en-US" dirty="0">
                <a:solidFill>
                  <a:schemeClr val="bg1"/>
                </a:solidFill>
              </a:rPr>
              <a:t>및 서명 방식에 도움이 될 수 있을 것</a:t>
            </a:r>
          </a:p>
        </p:txBody>
      </p:sp>
    </p:spTree>
    <p:extLst>
      <p:ext uri="{BB962C8B-B14F-4D97-AF65-F5344CB8AC3E}">
        <p14:creationId xmlns:p14="http://schemas.microsoft.com/office/powerpoint/2010/main" val="36388573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6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07DC7-F029-AA83-CC70-B24A3387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15" y="754075"/>
            <a:ext cx="7668359" cy="2372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7C5654-D1B9-1B75-F1AF-9C32BC6BED8C}"/>
              </a:ext>
            </a:extLst>
          </p:cNvPr>
          <p:cNvSpPr txBox="1"/>
          <p:nvPr/>
        </p:nvSpPr>
        <p:spPr>
          <a:xfrm>
            <a:off x="1751340" y="3341080"/>
            <a:ext cx="8689311" cy="258532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FHE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완전 동형 암호화 </a:t>
            </a:r>
            <a:r>
              <a:rPr lang="en-US" altLang="ko-KR" dirty="0">
                <a:solidFill>
                  <a:schemeClr val="bg1"/>
                </a:solidFill>
              </a:rPr>
              <a:t>(Fully Homomorphic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FHE</a:t>
            </a:r>
            <a:r>
              <a:rPr lang="ko-KR" altLang="en-US" dirty="0">
                <a:solidFill>
                  <a:schemeClr val="bg1"/>
                </a:solidFill>
              </a:rPr>
              <a:t>는 신뢰할 수 없는 서버에서 개인 정보를 보호하는 연산을 가능하게 하므로 보안적인 측면에서 좋은 해결책으로 간주됨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그러나 성능 오버헤드로 연산 시간이 오래 걸려 광범위한 사용이 불가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본 논문에서 제안하는 </a:t>
            </a:r>
            <a:r>
              <a:rPr lang="en-US" altLang="ko-KR" dirty="0" err="1">
                <a:solidFill>
                  <a:schemeClr val="bg1"/>
                </a:solidFill>
              </a:rPr>
              <a:t>TensorFHE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TCU(Tensor Core Unit)</a:t>
            </a:r>
            <a:r>
              <a:rPr lang="ko-KR" altLang="en-US" dirty="0">
                <a:solidFill>
                  <a:schemeClr val="bg1"/>
                </a:solidFill>
              </a:rPr>
              <a:t>를 활용하여 </a:t>
            </a:r>
            <a:r>
              <a:rPr lang="en-US" altLang="ko-KR" dirty="0">
                <a:solidFill>
                  <a:schemeClr val="bg1"/>
                </a:solidFill>
              </a:rPr>
              <a:t>(FHE</a:t>
            </a:r>
            <a:r>
              <a:rPr lang="ko-KR" altLang="en-US" dirty="0">
                <a:solidFill>
                  <a:schemeClr val="bg1"/>
                </a:solidFill>
              </a:rPr>
              <a:t>의 일부인</a:t>
            </a:r>
            <a:r>
              <a:rPr lang="en-US" altLang="ko-KR" dirty="0">
                <a:solidFill>
                  <a:schemeClr val="bg1"/>
                </a:solidFill>
              </a:rPr>
              <a:t>) NTT</a:t>
            </a:r>
            <a:r>
              <a:rPr lang="ko-KR" altLang="en-US" dirty="0">
                <a:solidFill>
                  <a:schemeClr val="bg1"/>
                </a:solidFill>
              </a:rPr>
              <a:t> 연산 능력을 향상시킴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TensorFHE</a:t>
            </a:r>
            <a:r>
              <a:rPr lang="ko-KR" altLang="en-US" dirty="0">
                <a:solidFill>
                  <a:schemeClr val="bg1"/>
                </a:solidFill>
              </a:rPr>
              <a:t>는 하나의 작업 시간을 단축시키기 보다는 특정 시간에 가능한 한 많은 </a:t>
            </a:r>
            <a:r>
              <a:rPr lang="en-US" altLang="ko-KR" dirty="0">
                <a:solidFill>
                  <a:schemeClr val="bg1"/>
                </a:solidFill>
              </a:rPr>
              <a:t>FHE </a:t>
            </a:r>
            <a:r>
              <a:rPr lang="ko-KR" altLang="en-US" dirty="0">
                <a:solidFill>
                  <a:schemeClr val="bg1"/>
                </a:solidFill>
              </a:rPr>
              <a:t>작업을 수행하는 데 중점을 뒀음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실제 시스템에 해당 </a:t>
            </a:r>
            <a:r>
              <a:rPr lang="en-US" altLang="ko-KR" dirty="0">
                <a:solidFill>
                  <a:schemeClr val="bg1"/>
                </a:solidFill>
              </a:rPr>
              <a:t>FHE </a:t>
            </a:r>
            <a:r>
              <a:rPr lang="ko-KR" altLang="en-US" dirty="0">
                <a:solidFill>
                  <a:schemeClr val="bg1"/>
                </a:solidFill>
              </a:rPr>
              <a:t>알고리즘을 적용하여 가속화할 수 있음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61D158-F164-9DC4-8631-B7447E0FBA57}"/>
              </a:ext>
            </a:extLst>
          </p:cNvPr>
          <p:cNvSpPr/>
          <p:nvPr/>
        </p:nvSpPr>
        <p:spPr>
          <a:xfrm>
            <a:off x="2692958" y="894303"/>
            <a:ext cx="1728317" cy="4622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3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7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8CE28-3D9C-EE56-5128-36AFFC15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07" y="440191"/>
            <a:ext cx="7343775" cy="4410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AEE47A-C754-B787-ED06-DB9DF0A4A58A}"/>
              </a:ext>
            </a:extLst>
          </p:cNvPr>
          <p:cNvSpPr/>
          <p:nvPr/>
        </p:nvSpPr>
        <p:spPr>
          <a:xfrm>
            <a:off x="2833635" y="430138"/>
            <a:ext cx="1728317" cy="4622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6591E-97D9-70E0-DF58-B25EF570C658}"/>
              </a:ext>
            </a:extLst>
          </p:cNvPr>
          <p:cNvSpPr txBox="1"/>
          <p:nvPr/>
        </p:nvSpPr>
        <p:spPr>
          <a:xfrm>
            <a:off x="1751340" y="3341080"/>
            <a:ext cx="8689311" cy="230832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NVIDIA Tensor Core</a:t>
            </a:r>
            <a:r>
              <a:rPr lang="ko-KR" altLang="en-US" dirty="0">
                <a:solidFill>
                  <a:schemeClr val="bg1"/>
                </a:solidFill>
              </a:rPr>
              <a:t>를 기반으로 </a:t>
            </a:r>
            <a:r>
              <a:rPr lang="en-US" altLang="ko-KR" dirty="0">
                <a:solidFill>
                  <a:schemeClr val="bg1"/>
                </a:solidFill>
              </a:rPr>
              <a:t>TESLAC</a:t>
            </a:r>
            <a:r>
              <a:rPr lang="ko-KR" altLang="en-US" dirty="0">
                <a:solidFill>
                  <a:schemeClr val="bg1"/>
                </a:solidFill>
              </a:rPr>
              <a:t>이라는 프로토타입 시스템을 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텐서코어를</a:t>
            </a:r>
            <a:r>
              <a:rPr lang="ko-KR" altLang="en-US" dirty="0">
                <a:solidFill>
                  <a:schemeClr val="bg1"/>
                </a:solidFill>
              </a:rPr>
              <a:t> 이용한 격자 기반 암호화</a:t>
            </a:r>
            <a:r>
              <a:rPr lang="en-US" altLang="ko-KR" dirty="0">
                <a:solidFill>
                  <a:schemeClr val="bg1"/>
                </a:solidFill>
              </a:rPr>
              <a:t>(Lattice-Based Cryptography) </a:t>
            </a:r>
            <a:r>
              <a:rPr lang="ko-KR" altLang="en-US" dirty="0">
                <a:solidFill>
                  <a:schemeClr val="bg1"/>
                </a:solidFill>
              </a:rPr>
              <a:t>구현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지연 시간이 짧은 공유 메모리를 사용하고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메모리 액세스를 통합하는 등의 변환 오버헤드를 최소화하기 위한 추가적인 최적화도 함께 했음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계산의 정확성과 단순성을 고려하여 </a:t>
            </a:r>
            <a:r>
              <a:rPr lang="en-US" altLang="ko-KR" dirty="0">
                <a:solidFill>
                  <a:schemeClr val="bg1"/>
                </a:solidFill>
              </a:rPr>
              <a:t>Tesla V100</a:t>
            </a:r>
            <a:r>
              <a:rPr lang="ko-KR" altLang="en-US" dirty="0">
                <a:solidFill>
                  <a:schemeClr val="bg1"/>
                </a:solidFill>
              </a:rPr>
              <a:t>의 기술을 사용하여 </a:t>
            </a:r>
            <a:r>
              <a:rPr lang="en-US" altLang="ko-KR" dirty="0">
                <a:solidFill>
                  <a:schemeClr val="bg1"/>
                </a:solidFill>
              </a:rPr>
              <a:t>NIST PQC</a:t>
            </a:r>
            <a:r>
              <a:rPr lang="ko-KR" altLang="en-US" dirty="0">
                <a:solidFill>
                  <a:schemeClr val="bg1"/>
                </a:solidFill>
              </a:rPr>
              <a:t>에서 선택한 </a:t>
            </a:r>
            <a:r>
              <a:rPr lang="en-US" altLang="ko-KR" dirty="0">
                <a:solidFill>
                  <a:schemeClr val="bg1"/>
                </a:solidFill>
              </a:rPr>
              <a:t>LAC</a:t>
            </a:r>
            <a:r>
              <a:rPr lang="ko-KR" altLang="en-US" dirty="0">
                <a:solidFill>
                  <a:schemeClr val="bg1"/>
                </a:solidFill>
              </a:rPr>
              <a:t>를 구현하기로 결정했다고 함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Tensor Core</a:t>
            </a:r>
            <a:r>
              <a:rPr lang="ko-KR" altLang="en-US" dirty="0">
                <a:solidFill>
                  <a:schemeClr val="bg1"/>
                </a:solidFill>
              </a:rPr>
              <a:t>의 동작 모드에 적응하기 위해 </a:t>
            </a:r>
            <a:r>
              <a:rPr lang="en-US" altLang="ko-KR" dirty="0">
                <a:solidFill>
                  <a:schemeClr val="bg1"/>
                </a:solidFill>
              </a:rPr>
              <a:t>“polynomial multiplication over rings”</a:t>
            </a:r>
            <a:r>
              <a:rPr lang="ko-KR" altLang="en-US" dirty="0">
                <a:solidFill>
                  <a:schemeClr val="bg1"/>
                </a:solidFill>
              </a:rPr>
              <a:t>을 위한 벡터 확장 방법을 제시함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5202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8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2EB1F-D8A7-83D7-7D87-5DD8507981DF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동향 파악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54656-F410-3263-CAA7-A281708FA5AE}"/>
              </a:ext>
            </a:extLst>
          </p:cNvPr>
          <p:cNvSpPr/>
          <p:nvPr/>
        </p:nvSpPr>
        <p:spPr>
          <a:xfrm>
            <a:off x="838200" y="1755703"/>
            <a:ext cx="10515599" cy="445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텐서코어를</a:t>
            </a:r>
            <a:r>
              <a:rPr lang="ko-KR" altLang="en-US" dirty="0">
                <a:solidFill>
                  <a:schemeClr val="tx1"/>
                </a:solidFill>
              </a:rPr>
              <a:t> 이용한 암호 구현 중에서 격자 기반 암호 구현이 많은 듯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텐서코어</a:t>
            </a:r>
            <a:r>
              <a:rPr lang="en-US" altLang="ko-KR" dirty="0">
                <a:solidFill>
                  <a:schemeClr val="tx1"/>
                </a:solidFill>
              </a:rPr>
              <a:t>(AI </a:t>
            </a:r>
            <a:r>
              <a:rPr lang="ko-KR" altLang="en-US" dirty="0">
                <a:solidFill>
                  <a:schemeClr val="tx1"/>
                </a:solidFill>
              </a:rPr>
              <a:t>가속기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같은 경우에는 전체 연산 속도를 </a:t>
            </a:r>
            <a:r>
              <a:rPr lang="ko-KR" altLang="en-US" dirty="0" err="1">
                <a:solidFill>
                  <a:schemeClr val="tx1"/>
                </a:solidFill>
              </a:rPr>
              <a:t>줄인다기</a:t>
            </a:r>
            <a:r>
              <a:rPr lang="ko-KR" altLang="en-US" dirty="0">
                <a:solidFill>
                  <a:schemeClr val="tx1"/>
                </a:solidFill>
              </a:rPr>
              <a:t> 보다 특정 부분의 연산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행렬 곱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줄이는 데 사용되는듯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아마도 </a:t>
            </a:r>
            <a:r>
              <a:rPr lang="ko-KR" altLang="en-US" dirty="0" err="1">
                <a:solidFill>
                  <a:schemeClr val="tx1"/>
                </a:solidFill>
              </a:rPr>
              <a:t>텐서코어는</a:t>
            </a:r>
            <a:r>
              <a:rPr lang="ko-KR" altLang="en-US" dirty="0">
                <a:solidFill>
                  <a:schemeClr val="tx1"/>
                </a:solidFill>
              </a:rPr>
              <a:t> 특정 연산을 위한 하드웨어기 때문에 그런 것 같고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연산할 수 있는 단위가 늘어난다면 다른 부분의 가속화도 가능하지 않을까</a:t>
            </a:r>
            <a:r>
              <a:rPr lang="en-US" altLang="ko-KR" dirty="0">
                <a:solidFill>
                  <a:schemeClr val="tx1"/>
                </a:solidFill>
              </a:rPr>
              <a:t>?)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965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코드 실행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9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D0EADC-B8FF-EB3C-835D-580B513361D3}"/>
              </a:ext>
            </a:extLst>
          </p:cNvPr>
          <p:cNvSpPr/>
          <p:nvPr/>
        </p:nvSpPr>
        <p:spPr>
          <a:xfrm>
            <a:off x="7600303" y="2049864"/>
            <a:ext cx="3753496" cy="919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환경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: RTX3060</a:t>
            </a:r>
          </a:p>
          <a:p>
            <a:pPr algn="ctr"/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WSL(Windows Subsystem for Linux)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FA425-9185-DF63-A5AE-A96DB455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65" y="266695"/>
            <a:ext cx="5757390" cy="24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823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674</Words>
  <Application>Microsoft Office PowerPoint</Application>
  <PresentationFormat>와이드스크린</PresentationFormat>
  <Paragraphs>104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1191</cp:revision>
  <dcterms:created xsi:type="dcterms:W3CDTF">2023-12-09T10:18:26Z</dcterms:created>
  <dcterms:modified xsi:type="dcterms:W3CDTF">2024-07-15T04:11:44Z</dcterms:modified>
  <cp:version/>
</cp:coreProperties>
</file>