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80" r:id="rId4"/>
    <p:sldId id="281" r:id="rId5"/>
    <p:sldId id="282" r:id="rId6"/>
    <p:sldId id="283" r:id="rId7"/>
    <p:sldId id="284" r:id="rId8"/>
    <p:sldId id="285" r:id="rId9"/>
    <p:sldId id="287" r:id="rId10"/>
    <p:sldId id="286" r:id="rId11"/>
    <p:sldId id="288" r:id="rId12"/>
    <p:sldId id="291" r:id="rId13"/>
    <p:sldId id="290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2022. 2. 19.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2022. 2. 19.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438862" y="2290431"/>
            <a:ext cx="531427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감사합니다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ARM64 Assembly </a:t>
            </a:r>
            <a:r>
              <a:rPr lang="ko-KR" altLang="en-US" dirty="0"/>
              <a:t>기초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/mVoXiiM1GT4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 </a:t>
            </a:r>
            <a:r>
              <a:rPr lang="ko-KR" altLang="en-US" dirty="0"/>
              <a:t>구현 실습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3D15B6-4454-9542-94DF-4DD529209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67" y="1148379"/>
            <a:ext cx="6070600" cy="3105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CEB184-6421-FD43-81BE-B3A47F3C1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445" y="1255642"/>
            <a:ext cx="2491685" cy="5015521"/>
          </a:xfrm>
          <a:prstGeom prst="rect">
            <a:avLst/>
          </a:prstGeom>
        </p:spPr>
      </p:pic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A2C6A90B-BB47-664F-8557-90359FC16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61883"/>
              </p:ext>
            </p:extLst>
          </p:nvPr>
        </p:nvGraphicFramePr>
        <p:xfrm>
          <a:off x="1109870" y="4367391"/>
          <a:ext cx="6520704" cy="36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176">
                  <a:extLst>
                    <a:ext uri="{9D8B030D-6E8A-4147-A177-3AD203B41FA5}">
                      <a16:colId xmlns:a16="http://schemas.microsoft.com/office/drawing/2014/main" val="1348132996"/>
                    </a:ext>
                  </a:extLst>
                </a:gridCol>
                <a:gridCol w="1630176">
                  <a:extLst>
                    <a:ext uri="{9D8B030D-6E8A-4147-A177-3AD203B41FA5}">
                      <a16:colId xmlns:a16="http://schemas.microsoft.com/office/drawing/2014/main" val="338995250"/>
                    </a:ext>
                  </a:extLst>
                </a:gridCol>
                <a:gridCol w="1630176">
                  <a:extLst>
                    <a:ext uri="{9D8B030D-6E8A-4147-A177-3AD203B41FA5}">
                      <a16:colId xmlns:a16="http://schemas.microsoft.com/office/drawing/2014/main" val="1963423254"/>
                    </a:ext>
                  </a:extLst>
                </a:gridCol>
                <a:gridCol w="1630176">
                  <a:extLst>
                    <a:ext uri="{9D8B030D-6E8A-4147-A177-3AD203B41FA5}">
                      <a16:colId xmlns:a16="http://schemas.microsoft.com/office/drawing/2014/main" val="823767733"/>
                    </a:ext>
                  </a:extLst>
                </a:gridCol>
              </a:tblGrid>
              <a:tr h="3616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X[</a:t>
                      </a:r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X[</a:t>
                      </a:r>
                      <a:r>
                        <a:rPr kumimoji="0" lang="en-US" altLang="ko-Kore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]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X[</a:t>
                      </a:r>
                      <a:r>
                        <a:rPr kumimoji="0" lang="en-US" altLang="ko-Kore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]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X[</a:t>
                      </a:r>
                      <a:r>
                        <a:rPr kumimoji="0" lang="en-US" altLang="ko-Kore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0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]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7474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9074D248-75E6-3947-8F3C-35940D00F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899692"/>
              </p:ext>
            </p:extLst>
          </p:nvPr>
        </p:nvGraphicFramePr>
        <p:xfrm>
          <a:off x="1109870" y="4928140"/>
          <a:ext cx="6520704" cy="36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176">
                  <a:extLst>
                    <a:ext uri="{9D8B030D-6E8A-4147-A177-3AD203B41FA5}">
                      <a16:colId xmlns:a16="http://schemas.microsoft.com/office/drawing/2014/main" val="1348132996"/>
                    </a:ext>
                  </a:extLst>
                </a:gridCol>
                <a:gridCol w="1630176">
                  <a:extLst>
                    <a:ext uri="{9D8B030D-6E8A-4147-A177-3AD203B41FA5}">
                      <a16:colId xmlns:a16="http://schemas.microsoft.com/office/drawing/2014/main" val="338995250"/>
                    </a:ext>
                  </a:extLst>
                </a:gridCol>
                <a:gridCol w="1630176">
                  <a:extLst>
                    <a:ext uri="{9D8B030D-6E8A-4147-A177-3AD203B41FA5}">
                      <a16:colId xmlns:a16="http://schemas.microsoft.com/office/drawing/2014/main" val="1963423254"/>
                    </a:ext>
                  </a:extLst>
                </a:gridCol>
                <a:gridCol w="1630176">
                  <a:extLst>
                    <a:ext uri="{9D8B030D-6E8A-4147-A177-3AD203B41FA5}">
                      <a16:colId xmlns:a16="http://schemas.microsoft.com/office/drawing/2014/main" val="823767733"/>
                    </a:ext>
                  </a:extLst>
                </a:gridCol>
              </a:tblGrid>
              <a:tr h="36168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X[1]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X[1]</a:t>
                      </a:r>
                      <a:endParaRPr kumimoji="0" lang="ko-Kore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X[1]</a:t>
                      </a:r>
                      <a:endParaRPr kumimoji="0" lang="ko-Kore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X[1]</a:t>
                      </a:r>
                      <a:endParaRPr kumimoji="0" lang="ko-Kore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7474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38F4517B-443E-B948-A652-D3A30F90D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11432"/>
              </p:ext>
            </p:extLst>
          </p:nvPr>
        </p:nvGraphicFramePr>
        <p:xfrm>
          <a:off x="1109870" y="6012733"/>
          <a:ext cx="6520704" cy="36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176">
                  <a:extLst>
                    <a:ext uri="{9D8B030D-6E8A-4147-A177-3AD203B41FA5}">
                      <a16:colId xmlns:a16="http://schemas.microsoft.com/office/drawing/2014/main" val="1348132996"/>
                    </a:ext>
                  </a:extLst>
                </a:gridCol>
                <a:gridCol w="1630176">
                  <a:extLst>
                    <a:ext uri="{9D8B030D-6E8A-4147-A177-3AD203B41FA5}">
                      <a16:colId xmlns:a16="http://schemas.microsoft.com/office/drawing/2014/main" val="338995250"/>
                    </a:ext>
                  </a:extLst>
                </a:gridCol>
                <a:gridCol w="1630176">
                  <a:extLst>
                    <a:ext uri="{9D8B030D-6E8A-4147-A177-3AD203B41FA5}">
                      <a16:colId xmlns:a16="http://schemas.microsoft.com/office/drawing/2014/main" val="1963423254"/>
                    </a:ext>
                  </a:extLst>
                </a:gridCol>
                <a:gridCol w="1630176">
                  <a:extLst>
                    <a:ext uri="{9D8B030D-6E8A-4147-A177-3AD203B41FA5}">
                      <a16:colId xmlns:a16="http://schemas.microsoft.com/office/drawing/2014/main" val="823767733"/>
                    </a:ext>
                  </a:extLst>
                </a:gridCol>
              </a:tblGrid>
              <a:tr h="361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X[3]</a:t>
                      </a:r>
                      <a:endParaRPr kumimoji="0" lang="ko-Kore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X[3]</a:t>
                      </a:r>
                      <a:endParaRPr kumimoji="0" lang="ko-Kore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X[3]</a:t>
                      </a:r>
                      <a:endParaRPr kumimoji="0" lang="ko-Kore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X[3]</a:t>
                      </a:r>
                      <a:endParaRPr kumimoji="0" lang="ko-Kore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7474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9288D14C-16A0-3D4A-A37E-EDD75929B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11142"/>
              </p:ext>
            </p:extLst>
          </p:nvPr>
        </p:nvGraphicFramePr>
        <p:xfrm>
          <a:off x="1109870" y="5475620"/>
          <a:ext cx="6520704" cy="36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176">
                  <a:extLst>
                    <a:ext uri="{9D8B030D-6E8A-4147-A177-3AD203B41FA5}">
                      <a16:colId xmlns:a16="http://schemas.microsoft.com/office/drawing/2014/main" val="1348132996"/>
                    </a:ext>
                  </a:extLst>
                </a:gridCol>
                <a:gridCol w="1630176">
                  <a:extLst>
                    <a:ext uri="{9D8B030D-6E8A-4147-A177-3AD203B41FA5}">
                      <a16:colId xmlns:a16="http://schemas.microsoft.com/office/drawing/2014/main" val="338995250"/>
                    </a:ext>
                  </a:extLst>
                </a:gridCol>
                <a:gridCol w="1630176">
                  <a:extLst>
                    <a:ext uri="{9D8B030D-6E8A-4147-A177-3AD203B41FA5}">
                      <a16:colId xmlns:a16="http://schemas.microsoft.com/office/drawing/2014/main" val="1963423254"/>
                    </a:ext>
                  </a:extLst>
                </a:gridCol>
                <a:gridCol w="1630176">
                  <a:extLst>
                    <a:ext uri="{9D8B030D-6E8A-4147-A177-3AD203B41FA5}">
                      <a16:colId xmlns:a16="http://schemas.microsoft.com/office/drawing/2014/main" val="823767733"/>
                    </a:ext>
                  </a:extLst>
                </a:gridCol>
              </a:tblGrid>
              <a:tr h="361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X[2]</a:t>
                      </a:r>
                      <a:endParaRPr kumimoji="0" lang="ko-Kore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X[2]</a:t>
                      </a:r>
                      <a:endParaRPr kumimoji="0" lang="ko-Kore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X[2]</a:t>
                      </a:r>
                      <a:endParaRPr kumimoji="0" lang="ko-Kore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X[2]</a:t>
                      </a:r>
                      <a:endParaRPr kumimoji="0" lang="ko-Kore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7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77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EDA86FC6-2F74-3B4A-A501-8BE52E579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lang="en-US" altLang="ko-KR" dirty="0"/>
              <a:t>Arm</a:t>
            </a:r>
            <a:r>
              <a:rPr lang="ko-KR" altLang="en-US" dirty="0"/>
              <a:t>에서 사용하는 명령어 설명서</a:t>
            </a:r>
            <a:endParaRPr lang="en-US" altLang="ko-KR" dirty="0"/>
          </a:p>
          <a:p>
            <a:pPr lvl="1"/>
            <a:r>
              <a:rPr lang="en-US" altLang="ko-KR" dirty="0"/>
              <a:t>https://</a:t>
            </a:r>
            <a:r>
              <a:rPr lang="en-US" altLang="ko-KR" dirty="0" err="1"/>
              <a:t>developer.arm.com</a:t>
            </a:r>
            <a:r>
              <a:rPr lang="en-US" altLang="ko-KR" dirty="0"/>
              <a:t>/documentation/100076/0100/a64-instruction-set-reference/a64-simd-vector-instructions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Arm Instruction Set Reference Guide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C5B3B4-C70F-EE47-A669-2FFDCAB10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662" y="2600632"/>
            <a:ext cx="4364181" cy="369900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94F0584-E4E7-9C41-BF23-63BA43C60B1D}"/>
              </a:ext>
            </a:extLst>
          </p:cNvPr>
          <p:cNvSpPr/>
          <p:nvPr/>
        </p:nvSpPr>
        <p:spPr>
          <a:xfrm>
            <a:off x="4325111" y="3276934"/>
            <a:ext cx="1186227" cy="5219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5500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Arm Instruction Set Reference Guide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568F72-1DA3-7B42-B3B9-D637EAF0B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12" y="1573876"/>
            <a:ext cx="3143827" cy="417021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7A583C0-FE94-F245-9A94-3EA2BAADFBE4}"/>
              </a:ext>
            </a:extLst>
          </p:cNvPr>
          <p:cNvSpPr/>
          <p:nvPr/>
        </p:nvSpPr>
        <p:spPr>
          <a:xfrm>
            <a:off x="925206" y="3658985"/>
            <a:ext cx="2699143" cy="20186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4E0969-FF3A-1642-BF53-8A27138BA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368" y="2025534"/>
            <a:ext cx="5192954" cy="32669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5CE58F-2257-114E-BE2A-3617CDBD7B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749" r="-7411" b="32055"/>
          <a:stretch/>
        </p:blipFill>
        <p:spPr>
          <a:xfrm>
            <a:off x="7708670" y="2402215"/>
            <a:ext cx="2676349" cy="76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56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Introduce ARMv8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2011</a:t>
            </a:r>
            <a:r>
              <a:rPr lang="ko-KR" altLang="en-US" dirty="0"/>
              <a:t>년에 발표된 </a:t>
            </a:r>
            <a:r>
              <a:rPr lang="en-US" altLang="ko-KR" dirty="0"/>
              <a:t>ARM</a:t>
            </a:r>
            <a:r>
              <a:rPr lang="ko-KR" altLang="en-US" dirty="0"/>
              <a:t>의 </a:t>
            </a:r>
            <a:r>
              <a:rPr lang="en-US" altLang="ko-KR" dirty="0"/>
              <a:t>64-bit </a:t>
            </a:r>
            <a:r>
              <a:rPr lang="ko-KR" altLang="en-US" dirty="0"/>
              <a:t>아키텍처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AArch64 </a:t>
            </a:r>
            <a:r>
              <a:rPr lang="ko-KR" altLang="en-US" dirty="0"/>
              <a:t>혹은 </a:t>
            </a:r>
            <a:r>
              <a:rPr lang="en-US" altLang="ko-KR" dirty="0"/>
              <a:t>ARM64</a:t>
            </a:r>
            <a:r>
              <a:rPr lang="ko-KR" altLang="en-US" dirty="0"/>
              <a:t>은 </a:t>
            </a:r>
            <a:r>
              <a:rPr lang="en-US" altLang="ko-KR" dirty="0"/>
              <a:t>64-bit </a:t>
            </a:r>
            <a:r>
              <a:rPr lang="ko-KR" altLang="en-US" dirty="0" err="1"/>
              <a:t>명령어셋</a:t>
            </a:r>
            <a:r>
              <a:rPr lang="ko-KR" altLang="en-US" dirty="0"/>
              <a:t> 아키텍처이다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ARMv8</a:t>
            </a:r>
            <a:r>
              <a:rPr lang="ko-KR" altLang="en-US" dirty="0"/>
              <a:t>은</a:t>
            </a:r>
            <a:r>
              <a:rPr lang="en-US" altLang="ko-KR" dirty="0"/>
              <a:t> AArch64</a:t>
            </a:r>
            <a:r>
              <a:rPr lang="ko-KR" altLang="en-US" dirty="0" err="1"/>
              <a:t>를</a:t>
            </a:r>
            <a:r>
              <a:rPr lang="ko-KR" altLang="en-US" dirty="0"/>
              <a:t> 지원하며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AArch32</a:t>
            </a:r>
            <a:r>
              <a:rPr lang="ko-KR" altLang="en-US" dirty="0"/>
              <a:t>의 호환성을 제공한다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ARMv8 Register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31</a:t>
            </a:r>
            <a:r>
              <a:rPr lang="ko-KR" altLang="en-US" dirty="0"/>
              <a:t>개의 범용 </a:t>
            </a:r>
            <a:r>
              <a:rPr lang="en-US" altLang="ko-KR" dirty="0"/>
              <a:t>64-bit </a:t>
            </a:r>
            <a:r>
              <a:rPr lang="ko-KR" altLang="en-US" dirty="0"/>
              <a:t>레지스터를 제공하며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32</a:t>
            </a:r>
            <a:r>
              <a:rPr lang="ko-KR" altLang="en-US" dirty="0"/>
              <a:t>개의 </a:t>
            </a:r>
            <a:r>
              <a:rPr lang="en-US" altLang="ko-KR" dirty="0"/>
              <a:t>128-bit </a:t>
            </a:r>
            <a:r>
              <a:rPr lang="ko-KR" altLang="en-US" dirty="0"/>
              <a:t>벡터 레지스터를 제공한다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86D7F1-A5C5-6640-A350-29A88D3A3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412" y="3333305"/>
            <a:ext cx="3644900" cy="1028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7C8DE0-7FEA-EA41-8DC8-202F0C376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4831715"/>
            <a:ext cx="6883400" cy="965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809872-3395-2B4C-BC2E-7A94ECEE4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220" y="3923855"/>
            <a:ext cx="44323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8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Vector Register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16B / 8B (Byte, 8-bit)</a:t>
            </a:r>
          </a:p>
          <a:p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8H / 4H (Half Word, 16-bit)</a:t>
            </a:r>
          </a:p>
          <a:p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4S / 2S (Word, 32-bit)</a:t>
            </a:r>
          </a:p>
          <a:p>
            <a:endParaRPr lang="en-US" altLang="ko-KR" sz="1600" dirty="0"/>
          </a:p>
          <a:p>
            <a:endParaRPr lang="en-US" altLang="ko-KR" sz="2000" dirty="0"/>
          </a:p>
          <a:p>
            <a:r>
              <a:rPr lang="en-US" altLang="ko-KR" sz="2000" dirty="0"/>
              <a:t>2D (Double Word, 64-bit)</a:t>
            </a:r>
            <a:endParaRPr lang="ko-KR" altLang="en-US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E9771EF-23DA-914C-9FBA-EC2E847A4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08237"/>
              </p:ext>
            </p:extLst>
          </p:nvPr>
        </p:nvGraphicFramePr>
        <p:xfrm>
          <a:off x="1931416" y="151519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34813299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420725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848168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523138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89952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902550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454494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110481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634232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344686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430903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422946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237677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881155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637965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67591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7474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50660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8181049-1E77-044A-94F7-9B1A67C99F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313311"/>
              </p:ext>
            </p:extLst>
          </p:nvPr>
        </p:nvGraphicFramePr>
        <p:xfrm>
          <a:off x="1931416" y="2790819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34813299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48168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89952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45449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6342325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430903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37677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63796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747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5066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636382B-5796-4F4B-B3CA-2DB260447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774736"/>
              </p:ext>
            </p:extLst>
          </p:nvPr>
        </p:nvGraphicFramePr>
        <p:xfrm>
          <a:off x="1931416" y="406644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481329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89952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34232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3767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747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506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1B0ADE1-F383-7744-9AA4-D5AFF7B0A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414677"/>
              </p:ext>
            </p:extLst>
          </p:nvPr>
        </p:nvGraphicFramePr>
        <p:xfrm>
          <a:off x="1931416" y="534206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81329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3423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7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31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Xcode</a:t>
            </a:r>
            <a:r>
              <a:rPr lang="en-US" altLang="ko-KR" dirty="0"/>
              <a:t> </a:t>
            </a:r>
            <a:r>
              <a:rPr lang="ko-KR" altLang="en-US" dirty="0"/>
              <a:t>상에서 프로그래밍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721CBD-DB1A-6D4A-BA73-149CDF6EC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39" y="2915886"/>
            <a:ext cx="3648075" cy="2653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17405C-C922-6040-BB8F-FD78EA3748B2}"/>
              </a:ext>
            </a:extLst>
          </p:cNvPr>
          <p:cNvSpPr txBox="1"/>
          <p:nvPr/>
        </p:nvSpPr>
        <p:spPr>
          <a:xfrm>
            <a:off x="1576417" y="2525268"/>
            <a:ext cx="29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New Project -&gt; IOS -&gt; APP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8ECCCE-48C1-0442-AA18-0015E2D34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632" y="2915886"/>
            <a:ext cx="3676993" cy="2653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2D55C7-0B53-6F4E-BD38-2C3285155CEB}"/>
              </a:ext>
            </a:extLst>
          </p:cNvPr>
          <p:cNvSpPr txBox="1"/>
          <p:nvPr/>
        </p:nvSpPr>
        <p:spPr>
          <a:xfrm>
            <a:off x="7455190" y="2445341"/>
            <a:ext cx="399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Team </a:t>
            </a:r>
            <a:r>
              <a:rPr kumimoji="1" lang="ko-Kore-KR" altLang="en-US" dirty="0"/>
              <a:t>설정</a:t>
            </a:r>
            <a:r>
              <a:rPr kumimoji="1" lang="ko-KR" altLang="en-US" dirty="0"/>
              <a:t>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Objective-C(Language)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E14F2A-020F-1249-8F59-55A62D54525C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877814" y="4242459"/>
            <a:ext cx="27388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59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Example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8488ED-1E31-4444-A43F-D88B2907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4981" y="1995731"/>
            <a:ext cx="4975099" cy="37313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BE3713-D1B9-F142-8BD1-B9D1B879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16" y="2803314"/>
            <a:ext cx="6372940" cy="211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99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Example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0E6E26-84EE-1645-A113-6FEF6FA8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605280"/>
            <a:ext cx="5600700" cy="4013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31E1B6A-4139-EF4E-8667-EFB0D7EA0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294" y="3519136"/>
            <a:ext cx="3996944" cy="28659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5F416F-2D76-FA40-9ECE-C738DA383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462" y="1129030"/>
            <a:ext cx="3391973" cy="22999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853C33B-27AB-3740-92D0-8C5C2BCDD84E}"/>
              </a:ext>
            </a:extLst>
          </p:cNvPr>
          <p:cNvSpPr/>
          <p:nvPr/>
        </p:nvSpPr>
        <p:spPr>
          <a:xfrm>
            <a:off x="2496312" y="3054096"/>
            <a:ext cx="3516308" cy="5656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2EDDDC-7890-B942-9F32-5F497641692E}"/>
              </a:ext>
            </a:extLst>
          </p:cNvPr>
          <p:cNvSpPr/>
          <p:nvPr/>
        </p:nvSpPr>
        <p:spPr>
          <a:xfrm>
            <a:off x="2496312" y="4502912"/>
            <a:ext cx="3516308" cy="5656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5014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Example (Scalar Register)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ACF74C-8417-B146-930B-CA00AA5C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2" y="2044192"/>
            <a:ext cx="3416300" cy="2641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E51AEF3-0539-084A-AF54-E40765129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352" y="1655572"/>
            <a:ext cx="4483100" cy="4241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BE9C04-E37E-B742-98A4-688BDE9FE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472" y="2044192"/>
            <a:ext cx="2438400" cy="1993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18825D-4CB6-8B40-AC1F-2580CCF0C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8022" y="4685792"/>
            <a:ext cx="10033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51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Programming Example (Vector Register)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5232D5-A34F-0446-9169-44A45CC57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4099629"/>
            <a:ext cx="2794000" cy="2286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57C08B-8055-1D4F-9FFD-F563DBE99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074269"/>
            <a:ext cx="3810000" cy="2921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E7F2FD-18FF-5B42-AA1B-9A771C718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9340" y="4108401"/>
            <a:ext cx="3035300" cy="622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184019-A72D-DF47-8C12-93AA3A681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400" y="4099628"/>
            <a:ext cx="2540000" cy="2298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F2596D-0D66-E848-988D-EC15F82D44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6640" y="5041597"/>
            <a:ext cx="3048000" cy="558800"/>
          </a:xfrm>
          <a:prstGeom prst="rect">
            <a:avLst/>
          </a:prstGeom>
        </p:spPr>
      </p:pic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59B0E2E6-F756-5548-9B76-306445E14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67898"/>
              </p:ext>
            </p:extLst>
          </p:nvPr>
        </p:nvGraphicFramePr>
        <p:xfrm>
          <a:off x="5127744" y="1377128"/>
          <a:ext cx="6520704" cy="36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544">
                  <a:extLst>
                    <a:ext uri="{9D8B030D-6E8A-4147-A177-3AD203B41FA5}">
                      <a16:colId xmlns:a16="http://schemas.microsoft.com/office/drawing/2014/main" val="1348132996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3542072533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2284816851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2252313853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338995250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3690255077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1545449406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3411048100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1963423254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3834468667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3643090351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2242294601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823767733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1788115588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2063796589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2967591003"/>
                    </a:ext>
                  </a:extLst>
                </a:gridCol>
              </a:tblGrid>
              <a:tr h="36168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7474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C1C7701D-4D2E-6443-8F58-BB055D1E0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59309"/>
              </p:ext>
            </p:extLst>
          </p:nvPr>
        </p:nvGraphicFramePr>
        <p:xfrm>
          <a:off x="5127744" y="2191962"/>
          <a:ext cx="6520704" cy="36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544">
                  <a:extLst>
                    <a:ext uri="{9D8B030D-6E8A-4147-A177-3AD203B41FA5}">
                      <a16:colId xmlns:a16="http://schemas.microsoft.com/office/drawing/2014/main" val="1348132996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3542072533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2284816851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2252313853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338995250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3690255077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1545449406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3411048100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1963423254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3834468667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3643090351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2242294601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823767733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1788115588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2063796589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2967591003"/>
                    </a:ext>
                  </a:extLst>
                </a:gridCol>
              </a:tblGrid>
              <a:tr h="36168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7474"/>
                  </a:ext>
                </a:extLst>
              </a:tr>
            </a:tbl>
          </a:graphicData>
        </a:graphic>
      </p:graphicFrame>
      <p:graphicFrame>
        <p:nvGraphicFramePr>
          <p:cNvPr id="12" name="표 4">
            <a:extLst>
              <a:ext uri="{FF2B5EF4-FFF2-40B4-BE49-F238E27FC236}">
                <a16:creationId xmlns:a16="http://schemas.microsoft.com/office/drawing/2014/main" id="{37C72FC0-DA5C-CE47-8729-E06F49476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241602"/>
              </p:ext>
            </p:extLst>
          </p:nvPr>
        </p:nvGraphicFramePr>
        <p:xfrm>
          <a:off x="5127744" y="3152094"/>
          <a:ext cx="6520704" cy="361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544">
                  <a:extLst>
                    <a:ext uri="{9D8B030D-6E8A-4147-A177-3AD203B41FA5}">
                      <a16:colId xmlns:a16="http://schemas.microsoft.com/office/drawing/2014/main" val="1348132996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3542072533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2284816851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2252313853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338995250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3690255077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1545449406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3411048100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1963423254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3834468667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3643090351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2242294601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823767733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1788115588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2063796589"/>
                    </a:ext>
                  </a:extLst>
                </a:gridCol>
                <a:gridCol w="407544">
                  <a:extLst>
                    <a:ext uri="{9D8B030D-6E8A-4147-A177-3AD203B41FA5}">
                      <a16:colId xmlns:a16="http://schemas.microsoft.com/office/drawing/2014/main" val="2967591003"/>
                    </a:ext>
                  </a:extLst>
                </a:gridCol>
              </a:tblGrid>
              <a:tr h="36168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747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45E3CA2-6EC0-0E4D-A661-4867694B5467}"/>
              </a:ext>
            </a:extLst>
          </p:cNvPr>
          <p:cNvSpPr txBox="1"/>
          <p:nvPr/>
        </p:nvSpPr>
        <p:spPr>
          <a:xfrm>
            <a:off x="4699422" y="13771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v0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1B5A3-C7D6-7540-A2A6-9B033E880F5C}"/>
              </a:ext>
            </a:extLst>
          </p:cNvPr>
          <p:cNvSpPr txBox="1"/>
          <p:nvPr/>
        </p:nvSpPr>
        <p:spPr>
          <a:xfrm>
            <a:off x="4699422" y="218813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v1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F67D1-4D8C-3244-BEF5-7942684135C6}"/>
              </a:ext>
            </a:extLst>
          </p:cNvPr>
          <p:cNvSpPr txBox="1"/>
          <p:nvPr/>
        </p:nvSpPr>
        <p:spPr>
          <a:xfrm>
            <a:off x="4699422" y="314444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v2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AD725-247C-1B42-A08D-3CB20797D501}"/>
              </a:ext>
            </a:extLst>
          </p:cNvPr>
          <p:cNvSpPr txBox="1"/>
          <p:nvPr/>
        </p:nvSpPr>
        <p:spPr>
          <a:xfrm>
            <a:off x="8228437" y="1784347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+</a:t>
            </a:r>
            <a:endParaRPr kumimoji="1" lang="ko-Kore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A45B091-F9B3-FA41-8D7C-5A643A4D8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3090" y="5820551"/>
            <a:ext cx="3987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9747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316</Words>
  <Application>Microsoft Macintosh PowerPoint</Application>
  <PresentationFormat>와이드스크린</PresentationFormat>
  <Paragraphs>148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AppleGothic</vt:lpstr>
      <vt:lpstr>맑은 고딕</vt:lpstr>
      <vt:lpstr>Arial</vt:lpstr>
      <vt:lpstr>CryptoCraft 테마</vt:lpstr>
      <vt:lpstr>제목 테마</vt:lpstr>
      <vt:lpstr>ARM64 Assembly 기초 </vt:lpstr>
      <vt:lpstr>Introduce ARMv8</vt:lpstr>
      <vt:lpstr>ARMv8 Register</vt:lpstr>
      <vt:lpstr>Vector Register</vt:lpstr>
      <vt:lpstr>Programming Example</vt:lpstr>
      <vt:lpstr>Programming Example</vt:lpstr>
      <vt:lpstr>Programming Example</vt:lpstr>
      <vt:lpstr>Programming Example (Scalar Register)</vt:lpstr>
      <vt:lpstr>Programming Example (Vector Register)</vt:lpstr>
      <vt:lpstr>LEA 구현 실습</vt:lpstr>
      <vt:lpstr>Arm Instruction Set Reference Guide</vt:lpstr>
      <vt:lpstr>Arm Instruction Set Reference Guide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43</cp:revision>
  <dcterms:created xsi:type="dcterms:W3CDTF">2019-03-05T04:29:07Z</dcterms:created>
  <dcterms:modified xsi:type="dcterms:W3CDTF">2022-02-19T07:39:11Z</dcterms:modified>
</cp:coreProperties>
</file>