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670" r:id="rId1"/>
    <p:sldMasterId id="2147483671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7187" autoAdjust="0"/>
    <p:restoredTop sz="99729"/>
  </p:normalViewPr>
  <p:slideViewPr>
    <p:cSldViewPr snapToGrid="0" showGuides="1">
      <p:cViewPr varScale="1">
        <p:scale>
          <a:sx n="100" d="100"/>
          <a:sy n="100" d="100"/>
        </p:scale>
        <p:origin x="1152" y="55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notesMaster" Target="notesMasters/notesMaster1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2020-09-27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2020-09-27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1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slideLayout" Target="../slideLayouts/slideLayout3.xml"  /><Relationship Id="rId3" Type="http://schemas.openxmlformats.org/officeDocument/2006/relationships/slideLayout" Target="../slideLayouts/slideLayout4.xml"  /><Relationship Id="rId4" Type="http://schemas.openxmlformats.org/officeDocument/2006/relationships/theme" Target="../theme/theme2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wZ4FwW515Tg" TargetMode="External"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en-US">
                <a:hlinkClick r:id="rId2"/>
              </a:rPr>
              <a:t>https://youtu.be/wZ4FwW515Tg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357000" lvl="0" indent="-357000">
              <a:buFont typeface="Wingdings"/>
              <a:buChar char="ü"/>
              <a:defRPr/>
            </a:pPr>
            <a:r>
              <a:rPr lang="en-US" altLang="ko-KR" sz="2500" b="1"/>
              <a:t>Tor</a:t>
            </a:r>
            <a:r>
              <a:rPr lang="ko-KR" altLang="en-US" sz="2500" b="1"/>
              <a:t> 네트워크</a:t>
            </a:r>
            <a:endParaRPr lang="ko-KR" altLang="en-US" sz="2500"/>
          </a:p>
          <a:p>
            <a:pPr marL="685800" lvl="1" indent="-228600">
              <a:defRPr/>
            </a:pPr>
            <a:endParaRPr lang="en-US" altLang="ko-KR" sz="2500"/>
          </a:p>
          <a:p>
            <a:pPr marL="685800" lvl="1" indent="-228600">
              <a:defRPr/>
            </a:pPr>
            <a:endParaRPr lang="en-US" altLang="ko-KR" sz="2500"/>
          </a:p>
          <a:p>
            <a:pPr marL="457200" lvl="1" indent="0">
              <a:buFont typeface="Wingdings"/>
              <a:buNone/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80968" y="6417945"/>
            <a:ext cx="3938586" cy="361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</p:txBody>
      </p:sp>
      <p:sp>
        <p:nvSpPr>
          <p:cNvPr id="9" name=""/>
          <p:cNvSpPr/>
          <p:nvPr/>
        </p:nvSpPr>
        <p:spPr>
          <a:xfrm>
            <a:off x="996950" y="3418341"/>
            <a:ext cx="1665110" cy="1096005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 b="1"/>
              <a:t>클라이언트 </a:t>
            </a:r>
            <a:r>
              <a:rPr lang="en-US" altLang="ko-KR" sz="2000" b="1"/>
              <a:t>A</a:t>
            </a:r>
            <a:endParaRPr lang="en-US" altLang="ko-KR" sz="2000" b="1"/>
          </a:p>
        </p:txBody>
      </p:sp>
      <p:sp>
        <p:nvSpPr>
          <p:cNvPr id="10" name=""/>
          <p:cNvSpPr/>
          <p:nvPr/>
        </p:nvSpPr>
        <p:spPr>
          <a:xfrm>
            <a:off x="3978629" y="3427866"/>
            <a:ext cx="1432277" cy="1074839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Tor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 서버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B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6947530" y="3427866"/>
            <a:ext cx="1305277" cy="1074839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Tor </a:t>
            </a: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서버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C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9957430" y="3456441"/>
            <a:ext cx="1400527" cy="1011338"/>
          </a:xfrm>
          <a:prstGeom prst="rect">
            <a:avLst/>
          </a:prstGeom>
          <a:solidFill>
            <a:srgbClr val="5b9bd5">
              <a:alpha val="100000"/>
            </a:srgbClr>
          </a:solidFill>
          <a:ln w="12700" cap="flat" cmpd="sng" algn="ctr">
            <a:solidFill>
              <a:srgbClr val="2b4a66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목적지</a:t>
            </a:r>
            <a:endPara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Arial"/>
                <a:ea typeface="맑은 고딕"/>
                <a:cs typeface="Arial"/>
              </a:rPr>
              <a:t>D</a:t>
            </a:r>
            <a:endParaRPr xmlns:mc="http://schemas.openxmlformats.org/markup-compatibility/2006" xmlns:hp="http://schemas.haansoft.com/office/presentation/8.0" kumimoji="0" lang="en-US" altLang="ko-KR" sz="2000" b="1" i="0" u="none" strike="noStrike" kern="1200" cap="none" spc="0" normalizeH="0" baseline="0" mc:Ignorable="hp" hp:hslEmbossed="0">
              <a:solidFill>
                <a:srgbClr val="ffffff"/>
              </a:solidFill>
              <a:latin typeface="Arial"/>
              <a:ea typeface="맑은 고딕"/>
              <a:cs typeface="Arial"/>
            </a:endParaRPr>
          </a:p>
        </p:txBody>
      </p:sp>
      <p:cxnSp>
        <p:nvCxnSpPr>
          <p:cNvPr id="13" name=""/>
          <p:cNvCxnSpPr>
            <a:stCxn id="9" idx="3"/>
            <a:endCxn id="10" idx="1"/>
          </p:cNvCxnSpPr>
          <p:nvPr/>
        </p:nvCxnSpPr>
        <p:spPr>
          <a:xfrm>
            <a:off x="2662061" y="3966344"/>
            <a:ext cx="1316567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/>
          <p:cNvCxnSpPr>
            <a:stCxn id="10" idx="3"/>
            <a:endCxn id="11" idx="1"/>
          </p:cNvCxnSpPr>
          <p:nvPr/>
        </p:nvCxnSpPr>
        <p:spPr>
          <a:xfrm>
            <a:off x="5410907" y="3965285"/>
            <a:ext cx="1536623" cy="158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/>
          <p:cNvCxnSpPr>
            <a:stCxn id="11" idx="3"/>
            <a:endCxn id="12" idx="1"/>
          </p:cNvCxnSpPr>
          <p:nvPr/>
        </p:nvCxnSpPr>
        <p:spPr>
          <a:xfrm flipV="1">
            <a:off x="8252807" y="3962110"/>
            <a:ext cx="1704622" cy="3175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"/>
          <p:cNvSpPr txBox="1"/>
          <p:nvPr/>
        </p:nvSpPr>
        <p:spPr>
          <a:xfrm>
            <a:off x="2788708" y="3492424"/>
            <a:ext cx="1111250" cy="90622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/>
              <a:t>세션키 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/>
              <a:t>교환</a:t>
            </a:r>
            <a:endParaRPr lang="ko-KR" altLang="en-US"/>
          </a:p>
        </p:txBody>
      </p:sp>
      <p:sp>
        <p:nvSpPr>
          <p:cNvPr id="17" name=""/>
          <p:cNvSpPr txBox="1"/>
          <p:nvPr/>
        </p:nvSpPr>
        <p:spPr>
          <a:xfrm>
            <a:off x="5661024" y="3494541"/>
            <a:ext cx="1111250" cy="906221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세션키 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교환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6095219" y="1755698"/>
            <a:ext cx="5312560" cy="90939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세션키 교환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 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Diffie - Hellman 키 교환 방식</a:t>
            </a: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통신의 암호화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AES</a:t>
            </a:r>
            <a:endParaRPr xmlns:mc="http://schemas.openxmlformats.org/markup-compatibility/2006" xmlns:hp="http://schemas.haansoft.com/office/presentation/8.0" kumimoji="0" lang="en-US" altLang="ko-KR" sz="18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봇넷의 구성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 sz="2500" b="1"/>
              <a:t> 봇넷 컨트롤러 </a:t>
            </a:r>
            <a:endParaRPr lang="ko-KR" altLang="en-US" sz="2500" b="1"/>
          </a:p>
          <a:p>
            <a:pPr lvl="0">
              <a:defRPr/>
            </a:pPr>
            <a:endParaRPr lang="ko-KR" altLang="en-US" sz="2500" b="1"/>
          </a:p>
          <a:p>
            <a:pPr marL="699960" lvl="1" indent="-242760">
              <a:buFont typeface="Wingdings"/>
              <a:buChar char="ü"/>
              <a:defRPr/>
            </a:pPr>
            <a:r>
              <a:rPr lang="ko-KR" altLang="en-US" sz="2500"/>
              <a:t>봇넷을 컨트롤 하는 공격자는 원격에서 </a:t>
            </a:r>
            <a:r>
              <a:rPr lang="en-US" altLang="ko-KR" sz="2500"/>
              <a:t>C&amp;C</a:t>
            </a:r>
            <a:r>
              <a:rPr lang="ko-KR" altLang="en-US" sz="2500"/>
              <a:t> 서버 </a:t>
            </a:r>
            <a:r>
              <a:rPr lang="en-US" altLang="ko-KR" sz="2500"/>
              <a:t>or </a:t>
            </a:r>
            <a:r>
              <a:rPr lang="ko-KR" altLang="en-US" sz="2500"/>
              <a:t> 특정한 좀비 디바이스에 명령 전달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en-US" altLang="ko-KR" sz="2500" b="1"/>
              <a:t>C&amp;C </a:t>
            </a:r>
            <a:r>
              <a:rPr lang="ko-KR" altLang="en-US" sz="2500" b="1"/>
              <a:t>서버</a:t>
            </a:r>
            <a:endParaRPr lang="ko-KR" altLang="en-US" sz="2500"/>
          </a:p>
          <a:p>
            <a:pPr marL="457200" lvl="1" indent="0">
              <a:buFont typeface="Wingdings"/>
              <a:buNone/>
              <a:defRPr/>
            </a:pPr>
            <a:endParaRPr lang="ko-KR" altLang="en-US" sz="2500"/>
          </a:p>
          <a:p>
            <a:pPr marL="699960" lvl="1" indent="-242760">
              <a:buFont typeface="Wingdings"/>
              <a:buChar char="ü"/>
              <a:defRPr/>
            </a:pPr>
            <a:r>
              <a:rPr lang="ko-KR" altLang="en-US" sz="2500"/>
              <a:t>좀비 디바이스에 명령을 전달</a:t>
            </a:r>
            <a:endParaRPr lang="ko-KR" altLang="en-US" sz="2500"/>
          </a:p>
          <a:p>
            <a:pPr marL="699960" lvl="1" indent="-242760">
              <a:buFont typeface="Wingdings"/>
              <a:buChar char="ü"/>
              <a:defRPr/>
            </a:pPr>
            <a:r>
              <a:rPr lang="ko-KR" altLang="en-US" sz="2500"/>
              <a:t> 좀비디바이스로부터 정보를 수신</a:t>
            </a:r>
            <a:endParaRPr lang="ko-KR" altLang="en-US" sz="2500"/>
          </a:p>
          <a:p>
            <a:pPr marL="699960" lvl="1" indent="-242760">
              <a:buFont typeface="Wingdings"/>
              <a:buChar char="ü"/>
              <a:defRPr/>
            </a:pPr>
            <a:endParaRPr lang="ko-KR" altLang="en-US" sz="2500"/>
          </a:p>
          <a:p>
            <a:pPr lvl="0">
              <a:defRPr/>
            </a:pPr>
            <a:r>
              <a:rPr lang="en-US" altLang="ko-KR" sz="2500" b="1"/>
              <a:t>P2P</a:t>
            </a:r>
            <a:r>
              <a:rPr lang="ko-KR" altLang="en-US" sz="2500" b="1"/>
              <a:t> 봇넷</a:t>
            </a:r>
            <a:endParaRPr lang="ko-KR" altLang="en-US" sz="2500" b="1"/>
          </a:p>
          <a:p>
            <a:pPr marL="457200" lvl="1" indent="0">
              <a:buFont typeface="Wingdings"/>
              <a:buNone/>
              <a:defRPr/>
            </a:pPr>
            <a:endParaRPr lang="ko-KR" altLang="en-US" sz="2500" b="1"/>
          </a:p>
          <a:p>
            <a:pPr marL="699960" lvl="1" indent="-242760">
              <a:buFont typeface="Wingdings"/>
              <a:buChar char="ü"/>
              <a:defRPr/>
            </a:pPr>
            <a:r>
              <a:rPr lang="ko-KR" altLang="en-US" sz="2500"/>
              <a:t>봇넷을 보호하고 네트워크가 끊기는 것을 방지</a:t>
            </a:r>
            <a:endParaRPr lang="ko-KR" altLang="en-US" sz="2500"/>
          </a:p>
          <a:p>
            <a:pPr lvl="1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 b="1"/>
              <a:t>좀비 디바이스</a:t>
            </a:r>
            <a:endParaRPr lang="ko-KR" altLang="en-US" sz="2500" b="1"/>
          </a:p>
          <a:p>
            <a:pPr lvl="0">
              <a:defRPr/>
            </a:pPr>
            <a:endParaRPr lang="ko-KR" altLang="en-US" sz="2500" b="1"/>
          </a:p>
          <a:p>
            <a:pPr marL="699960" lvl="1" indent="-242760">
              <a:buFont typeface="Wingdings"/>
              <a:buChar char="ü"/>
              <a:defRPr/>
            </a:pPr>
            <a:r>
              <a:rPr lang="ko-KR" altLang="en-US" sz="2500"/>
              <a:t>봇넷 중 인터넷을 통해 연결되어 있는 각각의 디바이스</a:t>
            </a:r>
            <a:endParaRPr lang="ko-KR" altLang="en-US" sz="2500"/>
          </a:p>
          <a:p>
            <a:pPr marL="699960" lvl="1" indent="-242760">
              <a:buFont typeface="Wingdings"/>
              <a:buChar char="ü"/>
              <a:defRPr/>
            </a:pPr>
            <a:r>
              <a:rPr lang="en-US" altLang="ko-KR" sz="2500"/>
              <a:t>PC</a:t>
            </a:r>
            <a:r>
              <a:rPr lang="ko-KR" altLang="en-US" sz="2500"/>
              <a:t> 스마트폰 태블릿 </a:t>
            </a:r>
            <a:r>
              <a:rPr lang="en-US" altLang="ko-KR" sz="2500"/>
              <a:t>iot</a:t>
            </a:r>
            <a:r>
              <a:rPr lang="ko-KR" altLang="en-US" sz="2500"/>
              <a:t>등으로 확대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미라이 봇넷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sz="2500"/>
              <a:t>2016</a:t>
            </a:r>
            <a:r>
              <a:rPr lang="ko-KR" altLang="en-US" sz="2500"/>
              <a:t>년 </a:t>
            </a:r>
            <a:r>
              <a:rPr lang="en-US" altLang="ko-KR" sz="2500"/>
              <a:t>9</a:t>
            </a:r>
            <a:r>
              <a:rPr lang="ko-KR" altLang="en-US" sz="2500"/>
              <a:t>월 처음 공격 시작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미라이 봇넷 코드는 배포되어 누구든지 불법행위 가능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보안 카메라 등 보안이 허술한 사물인터넷 기기에 악성코드를 설치하여</a:t>
            </a:r>
            <a:endParaRPr lang="ko-KR" altLang="en-US" sz="2500"/>
          </a:p>
          <a:p>
            <a:pPr marL="0" lvl="0" indent="0">
              <a:buNone/>
              <a:defRPr/>
            </a:pPr>
            <a:r>
              <a:rPr lang="ko-KR" altLang="en-US" sz="2500"/>
              <a:t>인터넷 트래픽을 라우팅하는 </a:t>
            </a:r>
            <a:r>
              <a:rPr lang="en-US" altLang="ko-KR" sz="2500"/>
              <a:t>DYN</a:t>
            </a:r>
            <a:r>
              <a:rPr lang="ko-KR" altLang="en-US" sz="2500"/>
              <a:t> 서버를 공격하는 방식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  <p:sp>
        <p:nvSpPr>
          <p:cNvPr id="6" name=""/>
          <p:cNvSpPr txBox="1"/>
          <p:nvPr/>
        </p:nvSpPr>
        <p:spPr>
          <a:xfrm>
            <a:off x="9676718" y="6496051"/>
            <a:ext cx="2054750" cy="2362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이미지 출처 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이글루시큐리티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미라이 봇넷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/>
              <a:t>스캔 기능 </a:t>
            </a: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500"/>
              <a:t> </a:t>
            </a:r>
            <a:r>
              <a:rPr lang="ko-KR" altLang="en-US" sz="2500"/>
              <a:t>최초 실행 시 네트워크 스캔 기능을 수행하여 사전식 전시공격 시도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전파 기능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500"/>
              <a:t>IoT</a:t>
            </a:r>
            <a:r>
              <a:rPr lang="ko-KR" altLang="en-US" sz="2500"/>
              <a:t> 기기에 접속 성공 후 악성코드 주입하여 실행하는 과정 반복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악성코드 다운로드 실패시</a:t>
            </a:r>
            <a:r>
              <a:rPr lang="en-US" altLang="ko-KR" sz="2500"/>
              <a:t>,</a:t>
            </a:r>
            <a:r>
              <a:rPr lang="ko-KR" altLang="en-US" sz="2500"/>
              <a:t> </a:t>
            </a:r>
            <a:r>
              <a:rPr lang="en-US" altLang="ko-KR" sz="2500"/>
              <a:t>Busybox</a:t>
            </a:r>
            <a:r>
              <a:rPr lang="ko-KR" altLang="en-US" sz="2500"/>
              <a:t>를 주입하여 전파</a:t>
            </a:r>
            <a:endParaRPr lang="ko-KR" altLang="en-US" sz="2500"/>
          </a:p>
          <a:p>
            <a:pPr marL="357000" lvl="0" indent="-357000">
              <a:buFont typeface="Wingdings"/>
              <a:buChar char="ü"/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재부팅 방지 기능</a:t>
            </a: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디도스 공격</a:t>
            </a: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marL="0" lvl="0" indent="0">
              <a:buNone/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  <p:sp>
        <p:nvSpPr>
          <p:cNvPr id="6" name=""/>
          <p:cNvSpPr txBox="1"/>
          <p:nvPr/>
        </p:nvSpPr>
        <p:spPr>
          <a:xfrm>
            <a:off x="9676718" y="6496051"/>
            <a:ext cx="2054750" cy="2362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이미지 출처 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이글루시큐리티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미라이 봇넷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28600" lvl="0" indent="-228600">
              <a:defRPr/>
            </a:pPr>
            <a:r>
              <a:rPr lang="ko-KR" altLang="en-US" sz="2500"/>
              <a:t>동작원리</a:t>
            </a:r>
            <a:endParaRPr lang="ko-KR" altLang="en-US" sz="2500"/>
          </a:p>
          <a:p>
            <a:pPr marL="228600" lvl="0" indent="-228600">
              <a:defRPr/>
            </a:pPr>
            <a:endParaRPr lang="ko-KR" altLang="en-US" sz="2500" b="0"/>
          </a:p>
          <a:p>
            <a:pPr marL="457200" lvl="1" indent="0">
              <a:buNone/>
              <a:defRPr/>
            </a:pPr>
            <a:r>
              <a:rPr lang="ko-KR" altLang="en-US" sz="2500"/>
              <a:t>임베디드 기기 스캐닝 접속 → 악성코드 전파 및 감염 → 취약한 기기 감염</a:t>
            </a: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r>
              <a:rPr lang="ko-KR" altLang="en-US" sz="2500"/>
              <a:t>으로 좀비</a:t>
            </a:r>
            <a:r>
              <a:rPr lang="en-US" altLang="ko-KR" sz="2500"/>
              <a:t>PC</a:t>
            </a:r>
            <a:r>
              <a:rPr lang="ko-KR" altLang="en-US" sz="2500"/>
              <a:t> 확보 → 봇넷 구성 → 봇넷을 이용한 디도스 공격</a:t>
            </a:r>
            <a:endParaRPr lang="ko-KR" altLang="en-US" sz="2500"/>
          </a:p>
        </p:txBody>
      </p:sp>
      <p:pic>
        <p:nvPicPr>
          <p:cNvPr id="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09703" y="3745366"/>
            <a:ext cx="7171031" cy="2285199"/>
          </a:xfrm>
          <a:prstGeom prst="rect">
            <a:avLst/>
          </a:prstGeom>
        </p:spPr>
      </p:pic>
      <p:sp>
        <p:nvSpPr>
          <p:cNvPr id="6" name=""/>
          <p:cNvSpPr txBox="1"/>
          <p:nvPr/>
        </p:nvSpPr>
        <p:spPr>
          <a:xfrm>
            <a:off x="9676718" y="6496051"/>
            <a:ext cx="2054750" cy="236219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이미지 출처  </a:t>
            </a: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이글루시큐리티</a:t>
            </a:r>
            <a:endParaRPr xmlns:mc="http://schemas.openxmlformats.org/markup-compatibility/2006" xmlns:hp="http://schemas.haansoft.com/office/presentation/8.0" kumimoji="0" lang="ko-KR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 b="1"/>
              <a:t>봇넷</a:t>
            </a:r>
            <a:r>
              <a:rPr lang="en-US" altLang="ko-KR" sz="2500" b="1"/>
              <a:t>(botnet) = </a:t>
            </a:r>
            <a:r>
              <a:rPr lang="ko-KR" altLang="en-US" sz="2500" b="1"/>
              <a:t>로봇</a:t>
            </a:r>
            <a:r>
              <a:rPr lang="en-US" altLang="ko-KR" sz="2500" b="1"/>
              <a:t>(Robot) + </a:t>
            </a:r>
            <a:r>
              <a:rPr lang="ko-KR" altLang="en-US" sz="2500" b="1"/>
              <a:t>네트워크</a:t>
            </a:r>
            <a:r>
              <a:rPr lang="en-US" altLang="ko-KR" sz="2500" b="1"/>
              <a:t>(Network)</a:t>
            </a:r>
            <a:endParaRPr lang="en-US" altLang="ko-KR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인터넷에 연결되어 있으면서 위해를 입은 여러 컴퓨터들의 집합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다수의 좀비 컴퓨터로 구성되어 있는 네트워크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봇마스터에 의해 원격 조정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en-US" altLang="ko-KR" sz="2500"/>
              <a:t>DDoS</a:t>
            </a:r>
            <a:r>
              <a:rPr lang="ko-KR" altLang="en-US" sz="2500"/>
              <a:t>공격</a:t>
            </a:r>
            <a:r>
              <a:rPr lang="en-US" altLang="ko-KR" sz="2500"/>
              <a:t>,</a:t>
            </a:r>
            <a:r>
              <a:rPr lang="ko-KR" altLang="en-US" sz="2500"/>
              <a:t> 개인정보 수집</a:t>
            </a:r>
            <a:r>
              <a:rPr lang="en-US" altLang="ko-KR" sz="2500"/>
              <a:t>,</a:t>
            </a:r>
            <a:r>
              <a:rPr lang="ko-KR" altLang="en-US" sz="2500"/>
              <a:t> 스팸 메일 전송 등에 이용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4701736" y="6417945"/>
            <a:ext cx="6484694" cy="2381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http://wiki.hash.kr/index.php/%EB%B4%87%EB%84%B7</a:t>
            </a:r>
            <a:endParaRPr xmlns:mc="http://schemas.openxmlformats.org/markup-compatibility/2006" xmlns:hp="http://schemas.haansoft.com/office/presentation/8.0" kumimoji="0" lang="en-US" altLang="en-US" sz="1000" b="0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봇넷의 역사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 sz="2500"/>
              <a:t>1998</a:t>
            </a:r>
            <a:r>
              <a:rPr lang="ko-KR" altLang="en-US" sz="2500"/>
              <a:t>년 </a:t>
            </a:r>
            <a:r>
              <a:rPr lang="ko-KR" altLang="en-US" sz="2500" b="1"/>
              <a:t>최초로 웜 개발</a:t>
            </a:r>
            <a:r>
              <a:rPr lang="ko-KR" altLang="en-US" sz="2500"/>
              <a:t> 성공 </a:t>
            </a:r>
            <a:r>
              <a:rPr lang="en-US" altLang="ko-KR" sz="2500"/>
              <a:t>(</a:t>
            </a:r>
            <a:r>
              <a:rPr lang="ko-KR" altLang="en-US" sz="2500"/>
              <a:t>로버트 모리스 주니어</a:t>
            </a:r>
            <a:r>
              <a:rPr lang="en-US" altLang="ko-KR" sz="2500"/>
              <a:t>)</a:t>
            </a: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1999</a:t>
            </a:r>
            <a:r>
              <a:rPr lang="ko-KR" altLang="en-US" sz="2500"/>
              <a:t>년 </a:t>
            </a:r>
            <a:r>
              <a:rPr lang="en-US" altLang="ko-KR" sz="2500" b="1"/>
              <a:t>IRC</a:t>
            </a:r>
            <a:r>
              <a:rPr lang="ko-KR" altLang="en-US" sz="2500"/>
              <a:t>통신을 통해 감염된 </a:t>
            </a:r>
            <a:r>
              <a:rPr lang="en-US" altLang="ko-KR" sz="2500"/>
              <a:t>PC</a:t>
            </a:r>
            <a:r>
              <a:rPr lang="ko-KR" altLang="en-US" sz="2500"/>
              <a:t>로 명령 받는 최초의 악성코드 개발</a:t>
            </a:r>
            <a:endParaRPr lang="ko-KR" altLang="en-US" sz="2500"/>
          </a:p>
          <a:p>
            <a:pPr lvl="0">
              <a:defRPr/>
            </a:pPr>
            <a:endParaRPr lang="en-US" altLang="ko-KR" sz="2500"/>
          </a:p>
          <a:p>
            <a:pPr lvl="0">
              <a:defRPr/>
            </a:pPr>
            <a:r>
              <a:rPr lang="en-US" altLang="ko-KR" sz="2500"/>
              <a:t>2004</a:t>
            </a:r>
            <a:r>
              <a:rPr lang="ko-KR" altLang="en-US" sz="2500"/>
              <a:t>년 </a:t>
            </a:r>
            <a:r>
              <a:rPr lang="en-US" altLang="ko-KR" sz="2500" b="1"/>
              <a:t>P2P</a:t>
            </a:r>
            <a:r>
              <a:rPr lang="ko-KR" altLang="en-US" sz="2500"/>
              <a:t> 사용한 최초의 봇넷 개발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en-US" altLang="ko-KR" sz="2500"/>
              <a:t>2013</a:t>
            </a:r>
            <a:r>
              <a:rPr lang="ko-KR" altLang="en-US" sz="2500"/>
              <a:t>년 </a:t>
            </a:r>
            <a:r>
              <a:rPr lang="ko-KR" altLang="en-US" sz="2500" b="1"/>
              <a:t>안드로이드</a:t>
            </a:r>
            <a:r>
              <a:rPr lang="ko-KR" altLang="en-US" sz="2500"/>
              <a:t> 봇넷 발견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  <a:p>
            <a:pPr lvl="0">
              <a:defRPr/>
            </a:pPr>
            <a:r>
              <a:rPr lang="ko-KR" altLang="en-US" sz="2500"/>
              <a:t> </a:t>
            </a:r>
            <a:r>
              <a:rPr lang="en-US" altLang="ko-KR" sz="2500"/>
              <a:t>2016</a:t>
            </a:r>
            <a:r>
              <a:rPr lang="ko-KR" altLang="en-US" sz="2500"/>
              <a:t>년 최초로 </a:t>
            </a:r>
            <a:r>
              <a:rPr lang="ko-KR" altLang="en-US" sz="2500" b="1"/>
              <a:t>사물인터넷</a:t>
            </a:r>
            <a:r>
              <a:rPr lang="ko-KR" altLang="en-US" sz="2500"/>
              <a:t>을 이용한 봇넷 등장</a:t>
            </a:r>
            <a:endParaRPr lang="ko-KR" altLang="en-US" sz="2500"/>
          </a:p>
          <a:p>
            <a:pPr lvl="0"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 b="1"/>
              <a:t> </a:t>
            </a:r>
            <a:r>
              <a:rPr lang="en-US" altLang="ko-KR" sz="2500" b="1"/>
              <a:t>IRC</a:t>
            </a:r>
            <a:endParaRPr lang="en-US" altLang="ko-KR" sz="2500" b="1"/>
          </a:p>
          <a:p>
            <a:pPr lvl="0">
              <a:defRPr/>
            </a:pPr>
            <a:endParaRPr lang="en-US" altLang="ko-KR" sz="2500" b="1"/>
          </a:p>
          <a:p>
            <a:pPr lvl="0">
              <a:defRPr/>
            </a:pPr>
            <a:r>
              <a:rPr lang="en-US" altLang="ko-KR" sz="2500" b="1"/>
              <a:t>HTTP</a:t>
            </a:r>
            <a:endParaRPr lang="en-US" altLang="ko-KR" sz="2500" b="1"/>
          </a:p>
          <a:p>
            <a:pPr lvl="0">
              <a:defRPr/>
            </a:pPr>
            <a:endParaRPr lang="en-US" altLang="ko-KR" sz="2500" b="1"/>
          </a:p>
          <a:p>
            <a:pPr lvl="0">
              <a:defRPr/>
            </a:pPr>
            <a:r>
              <a:rPr lang="en-US" altLang="ko-KR" sz="2500" b="1"/>
              <a:t>P2P</a:t>
            </a:r>
            <a:endParaRPr lang="en-US" altLang="ko-KR" sz="2500" b="1"/>
          </a:p>
          <a:p>
            <a:pPr lvl="0">
              <a:defRPr/>
            </a:pPr>
            <a:endParaRPr lang="en-US" altLang="ko-KR" sz="2500" b="1"/>
          </a:p>
          <a:p>
            <a:pPr lvl="0">
              <a:defRPr/>
            </a:pPr>
            <a:r>
              <a:rPr lang="en-US" altLang="ko-KR" sz="2500" b="1"/>
              <a:t>TOR</a:t>
            </a:r>
            <a:endParaRPr lang="en-US" altLang="ko-KR" sz="25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 b="1"/>
              <a:t> </a:t>
            </a:r>
            <a:r>
              <a:rPr lang="en-US" altLang="ko-KR" sz="2500" b="1"/>
              <a:t>IRC</a:t>
            </a: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중앙 집중형 구조</a:t>
            </a:r>
            <a:r>
              <a:rPr lang="en-US" altLang="ko-KR" sz="2500"/>
              <a:t>,</a:t>
            </a:r>
            <a:r>
              <a:rPr lang="ko-KR" altLang="en-US" sz="2500"/>
              <a:t> 보안성 </a:t>
            </a:r>
            <a:r>
              <a:rPr lang="en-US" altLang="en-US" sz="2500"/>
              <a:t>↓</a:t>
            </a:r>
            <a:endParaRPr lang="en-US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en-US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 가장 보편적으로 사용되는 방식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500"/>
              <a:t>IRC</a:t>
            </a:r>
            <a:r>
              <a:rPr lang="ko-KR" altLang="en-US" sz="2500"/>
              <a:t>를 통해 비밀 채널을 생성하여 사용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디도스 공격용 봇넷의 경우</a:t>
            </a:r>
            <a:r>
              <a:rPr lang="en-US" altLang="ko-KR" sz="2500"/>
              <a:t>,</a:t>
            </a:r>
            <a:r>
              <a:rPr lang="ko-KR" altLang="en-US" sz="2500"/>
              <a:t> </a:t>
            </a:r>
            <a:r>
              <a:rPr lang="en-US" altLang="ko-KR" sz="2500"/>
              <a:t>IRC</a:t>
            </a:r>
            <a:r>
              <a:rPr lang="ko-KR" altLang="en-US" sz="2500"/>
              <a:t> 채널 방식을 가장 선호</a:t>
            </a:r>
            <a:endParaRPr lang="ko-KR" altLang="en-US" sz="2500"/>
          </a:p>
          <a:p>
            <a:pPr marL="0" lvl="0" indent="0">
              <a:buNone/>
              <a:defRPr/>
            </a:pPr>
            <a:endParaRPr lang="en-US" altLang="ko-KR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80968" y="6417945"/>
            <a:ext cx="3938586" cy="238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https://namu.wiki/w/IRC</a:t>
            </a:r>
            <a:endParaRPr lang="en-US" altLang="en-US" sz="1000"/>
          </a:p>
        </p:txBody>
      </p:sp>
      <p:pic>
        <p:nvPicPr>
          <p:cNvPr id="6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091567" y="1408566"/>
            <a:ext cx="2809970" cy="29188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sz="2500" b="1"/>
              <a:t> </a:t>
            </a:r>
            <a:r>
              <a:rPr lang="en-US" altLang="ko-KR" sz="2500" b="1"/>
              <a:t>HTTP</a:t>
            </a:r>
            <a:endParaRPr lang="en-US" altLang="ko-KR" sz="2500"/>
          </a:p>
          <a:p>
            <a:pPr lvl="0"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정상적인 </a:t>
            </a:r>
            <a:r>
              <a:rPr lang="en-US" altLang="ko-KR" sz="2500"/>
              <a:t>HTTP</a:t>
            </a:r>
            <a:r>
              <a:rPr lang="ko-KR" altLang="en-US" sz="2500"/>
              <a:t> 웹 트래픽 속에 섞여 발각되지 않도록 하는 방식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en-US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 도메인 생성 알고리즘 사용하여</a:t>
            </a:r>
            <a:r>
              <a:rPr lang="en-US" altLang="ko-KR" sz="2500"/>
              <a:t>,</a:t>
            </a:r>
            <a:r>
              <a:rPr lang="ko-KR" altLang="en-US" sz="2500"/>
              <a:t> 도메인 주소로 </a:t>
            </a:r>
            <a:r>
              <a:rPr lang="en-US" altLang="ko-KR" sz="2500"/>
              <a:t>C&amp;C</a:t>
            </a:r>
            <a:r>
              <a:rPr lang="ko-KR" altLang="en-US" sz="2500"/>
              <a:t>서버 노출 방지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500"/>
              <a:t>FAST-FLUX</a:t>
            </a:r>
            <a:r>
              <a:rPr lang="ko-KR" altLang="en-US" sz="2500"/>
              <a:t> </a:t>
            </a:r>
            <a:r>
              <a:rPr lang="en-US" altLang="ko-KR" sz="2500"/>
              <a:t>DNS</a:t>
            </a:r>
            <a:r>
              <a:rPr lang="ko-KR" altLang="en-US" sz="2500"/>
              <a:t> 기법 사용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457200" lvl="1" indent="0">
              <a:buFont typeface="Wingdings"/>
              <a:buNone/>
              <a:defRPr/>
            </a:pPr>
            <a:endParaRPr lang="en-US" altLang="ko-KR" sz="2500"/>
          </a:p>
          <a:p>
            <a:pPr marL="0" lvl="0" indent="0">
              <a:buNone/>
              <a:defRPr/>
            </a:pPr>
            <a:endParaRPr lang="en-US" altLang="ko-KR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357000" lvl="0" indent="-357000">
              <a:buFont typeface="Wingdings"/>
              <a:buChar char="ü"/>
              <a:defRPr/>
            </a:pPr>
            <a:r>
              <a:rPr lang="en-US" altLang="ko-KR" sz="2500" b="1"/>
              <a:t>Fast-Flux DNS</a:t>
            </a:r>
            <a:endParaRPr lang="en-US" altLang="ko-KR" sz="2500"/>
          </a:p>
          <a:p>
            <a:pPr marL="0" lvl="0" indent="0">
              <a:buFont typeface="Wingdings"/>
              <a:buNone/>
              <a:defRPr/>
            </a:pPr>
            <a:endParaRPr lang="en-US" altLang="ko-KR" sz="2500"/>
          </a:p>
          <a:p>
            <a:pPr marL="685800" lvl="1" indent="-228600">
              <a:defRPr/>
            </a:pPr>
            <a:r>
              <a:rPr lang="ko-KR" altLang="en-US" sz="2500"/>
              <a:t>한 개의 도메인 주소에 다수의 </a:t>
            </a:r>
            <a:r>
              <a:rPr lang="en-US" altLang="ko-KR" sz="2500"/>
              <a:t>IP</a:t>
            </a:r>
            <a:r>
              <a:rPr lang="ko-KR" altLang="en-US" sz="2500"/>
              <a:t> 주소를 매핑시켜 놓는것</a:t>
            </a:r>
            <a:endParaRPr lang="ko-KR" altLang="en-US" sz="2500"/>
          </a:p>
          <a:p>
            <a:pPr marL="685800" lvl="1" indent="-228600">
              <a:defRPr/>
            </a:pPr>
            <a:endParaRPr lang="ko-KR" altLang="en-US" sz="2500"/>
          </a:p>
          <a:p>
            <a:pPr marL="685800" lvl="1" indent="-228600">
              <a:defRPr/>
            </a:pPr>
            <a:r>
              <a:rPr lang="ko-KR" altLang="en-US" sz="2500"/>
              <a:t>대응된 </a:t>
            </a:r>
            <a:r>
              <a:rPr lang="en-US" altLang="ko-KR" sz="2500"/>
              <a:t>IP</a:t>
            </a:r>
            <a:r>
              <a:rPr lang="ko-KR" altLang="en-US" sz="2500"/>
              <a:t> 주가 짧은 시간 간격으로 변경되는 것</a:t>
            </a:r>
            <a:endParaRPr lang="ko-KR" altLang="en-US" sz="2500"/>
          </a:p>
          <a:p>
            <a:pPr marL="685800" lvl="1" indent="-228600">
              <a:defRPr/>
            </a:pPr>
            <a:endParaRPr lang="en-US" altLang="ko-KR" sz="2500"/>
          </a:p>
          <a:p>
            <a:pPr marL="685800" lvl="1" indent="-228600">
              <a:defRPr/>
            </a:pPr>
            <a:r>
              <a:rPr lang="en-US" altLang="ko-KR" sz="2500"/>
              <a:t>TTL(Time-To-Live)</a:t>
            </a:r>
            <a:r>
              <a:rPr lang="ko-KR" altLang="en-US" sz="2500"/>
              <a:t> 시간도 짧게 대략 </a:t>
            </a:r>
            <a:r>
              <a:rPr lang="en-US" altLang="ko-KR" sz="2500"/>
              <a:t>5</a:t>
            </a:r>
            <a:r>
              <a:rPr lang="ko-KR" altLang="en-US" sz="2500"/>
              <a:t>분 이내로 지정</a:t>
            </a: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80968" y="6417945"/>
            <a:ext cx="3938586" cy="2381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en-US" sz="1000"/>
              <a:t>https://blog.alyac.co.kr/1265</a:t>
            </a:r>
            <a:endParaRPr lang="en-US" altLang="en-US" sz="1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en-US" altLang="ko-KR" sz="2500" b="1"/>
              <a:t>P2P</a:t>
            </a:r>
            <a:endParaRPr lang="en-US" altLang="ko-KR" sz="2500"/>
          </a:p>
          <a:p>
            <a:pPr marL="685800" lvl="1" indent="-228600">
              <a:defRPr/>
            </a:pPr>
            <a:endParaRPr lang="en-US" altLang="ko-KR" sz="2500"/>
          </a:p>
          <a:p>
            <a:pPr marL="685800" lvl="1" indent="-228600"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각 노드 </a:t>
            </a:r>
            <a:r>
              <a:rPr lang="en-US" altLang="ko-KR" sz="2500"/>
              <a:t>C&amp;C</a:t>
            </a:r>
            <a:r>
              <a:rPr lang="ko-KR" altLang="en-US" sz="2500"/>
              <a:t> 서버 기능 수행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분산형 구조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80968" y="6417945"/>
            <a:ext cx="3938586" cy="361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22280" y="1647473"/>
            <a:ext cx="3515077" cy="33476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봇넷</a:t>
            </a:r>
            <a:r>
              <a:rPr lang="en-US" altLang="ko-KR"/>
              <a:t> </a:t>
            </a:r>
            <a:r>
              <a:rPr lang="ko-KR" altLang="en-US"/>
              <a:t>프로토콜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marL="228600" lvl="0" indent="-228600">
              <a:defRPr/>
            </a:pPr>
            <a:r>
              <a:rPr lang="en-US" altLang="ko-KR" sz="2500" b="1"/>
              <a:t>Tor</a:t>
            </a:r>
            <a:endParaRPr lang="en-US" altLang="ko-KR" sz="2500"/>
          </a:p>
          <a:p>
            <a:pPr marL="685800" lvl="1" indent="-228600">
              <a:defRPr/>
            </a:pPr>
            <a:endParaRPr lang="en-US" altLang="ko-KR" sz="2500"/>
          </a:p>
          <a:p>
            <a:pPr marL="685800" lvl="1" indent="-228600">
              <a:defRPr/>
            </a:pPr>
            <a:endParaRPr lang="en-US" altLang="ko-KR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en-US" altLang="ko-KR" sz="2500"/>
              <a:t>Tor </a:t>
            </a:r>
            <a:r>
              <a:rPr lang="ko-KR" altLang="en-US" sz="2500"/>
              <a:t>네트워크에서 제공하는 서비스를 이용하여 </a:t>
            </a:r>
            <a:r>
              <a:rPr lang="en-US" altLang="ko-KR" sz="2500"/>
              <a:t>C&amp;C</a:t>
            </a:r>
            <a:r>
              <a:rPr lang="ko-KR" altLang="en-US" sz="2500"/>
              <a:t> 서버 운영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r>
              <a:rPr lang="ko-KR" altLang="en-US" sz="2500"/>
              <a:t>제우스 트로잔 봇넷이 토르 방식 사용</a:t>
            </a:r>
            <a:endParaRPr lang="ko-KR" altLang="en-US" sz="2500"/>
          </a:p>
          <a:p>
            <a:pPr marL="814200" lvl="1" indent="-357000">
              <a:buFont typeface="Wingdings"/>
              <a:buChar char="ü"/>
              <a:defRPr/>
            </a:pPr>
            <a:endParaRPr lang="ko-KR" altLang="en-US" sz="2500"/>
          </a:p>
          <a:p>
            <a:pPr marL="457200" lvl="1" indent="0">
              <a:buNone/>
              <a:defRPr/>
            </a:pPr>
            <a:endParaRPr lang="ko-KR" altLang="en-US" sz="2500"/>
          </a:p>
        </p:txBody>
      </p:sp>
      <p:sp>
        <p:nvSpPr>
          <p:cNvPr id="4" name=""/>
          <p:cNvSpPr txBox="1"/>
          <p:nvPr/>
        </p:nvSpPr>
        <p:spPr>
          <a:xfrm>
            <a:off x="4794817" y="6507616"/>
            <a:ext cx="4524375" cy="36752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/>
          </a:p>
        </p:txBody>
      </p:sp>
      <p:sp>
        <p:nvSpPr>
          <p:cNvPr id="5" name=""/>
          <p:cNvSpPr txBox="1"/>
          <p:nvPr/>
        </p:nvSpPr>
        <p:spPr>
          <a:xfrm>
            <a:off x="5580968" y="6417945"/>
            <a:ext cx="3938586" cy="36194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en-US" altLang="en-US"/>
          </a:p>
        </p:txBody>
      </p:sp>
      <p:pic>
        <p:nvPicPr>
          <p:cNvPr id="8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312378" y="3640314"/>
            <a:ext cx="4378655" cy="25230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336</ep:Words>
  <ep:PresentationFormat>와이드스크린</ep:PresentationFormat>
  <ep:Paragraphs>92</ep:Paragraphs>
  <ep:Slides>15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ep:HeadingPairs>
  <ep:TitlesOfParts>
    <vt:vector size="17" baseType="lpstr">
      <vt:lpstr>CryptoCraft 테마</vt:lpstr>
      <vt:lpstr>제목 테마</vt:lpstr>
      <vt:lpstr>봇넷</vt:lpstr>
      <vt:lpstr>봇넷?</vt:lpstr>
      <vt:lpstr>봇넷의 역사?</vt:lpstr>
      <vt:lpstr>봇넷 프로토콜</vt:lpstr>
      <vt:lpstr>봇넷 프로토콜</vt:lpstr>
      <vt:lpstr>봇넷 프로토콜</vt:lpstr>
      <vt:lpstr>봇넷 프로토콜</vt:lpstr>
      <vt:lpstr>봇넷 프로토콜</vt:lpstr>
      <vt:lpstr>봇넷 프로토콜</vt:lpstr>
      <vt:lpstr>봇넷 프로토콜</vt:lpstr>
      <vt:lpstr>봇넷의 구성</vt:lpstr>
      <vt:lpstr>미라이 봇넷</vt:lpstr>
      <vt:lpstr>미라이 봇넷</vt:lpstr>
      <vt:lpstr>미라이 봇넷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2020-09-27T09:22:45.554</dcterms:modified>
  <cp:revision>208</cp:revision>
  <dc:title>PowerPoint 프레젠테이션</dc:title>
  <cp:version/>
</cp:coreProperties>
</file>