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1"/>
  </p:notesMasterIdLst>
  <p:handoutMasterIdLst>
    <p:handoutMasterId r:id="rId22"/>
  </p:handoutMasterIdLst>
  <p:sldIdLst>
    <p:sldId id="269" r:id="rId3"/>
    <p:sldId id="275" r:id="rId4"/>
    <p:sldId id="288" r:id="rId5"/>
    <p:sldId id="280" r:id="rId6"/>
    <p:sldId id="281" r:id="rId7"/>
    <p:sldId id="282" r:id="rId8"/>
    <p:sldId id="283" r:id="rId9"/>
    <p:sldId id="289" r:id="rId10"/>
    <p:sldId id="284" r:id="rId11"/>
    <p:sldId id="290" r:id="rId12"/>
    <p:sldId id="291" r:id="rId13"/>
    <p:sldId id="286" r:id="rId14"/>
    <p:sldId id="287" r:id="rId15"/>
    <p:sldId id="293" r:id="rId16"/>
    <p:sldId id="294" r:id="rId17"/>
    <p:sldId id="295" r:id="rId18"/>
    <p:sldId id="296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2569" autoAdjust="0"/>
  </p:normalViewPr>
  <p:slideViewPr>
    <p:cSldViewPr snapToGrid="0">
      <p:cViewPr varScale="1">
        <p:scale>
          <a:sx n="79" d="100"/>
          <a:sy n="79" d="100"/>
        </p:scale>
        <p:origin x="107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디지털 스테가노그래피를 위해서는 호스트 파일인 ‘래퍼</a:t>
            </a:r>
            <a:r>
              <a:rPr lang="en-US" altLang="ko-KR"/>
              <a:t>(wrapper)’</a:t>
            </a:r>
            <a:r>
              <a:rPr lang="ko-KR" altLang="en-US"/>
              <a:t>가 있어야 한다</a:t>
            </a:r>
            <a:r>
              <a:rPr lang="en-US" altLang="ko-KR"/>
              <a:t>. </a:t>
            </a:r>
          </a:p>
          <a:p>
            <a:r>
              <a:rPr lang="ko-KR" altLang="en-US"/>
              <a:t>문자</a:t>
            </a:r>
            <a:r>
              <a:rPr lang="en-US" altLang="ko-KR"/>
              <a:t>·</a:t>
            </a:r>
            <a:r>
              <a:rPr lang="ko-KR" altLang="en-US"/>
              <a:t>이미지</a:t>
            </a:r>
            <a:r>
              <a:rPr lang="en-US" altLang="ko-KR"/>
              <a:t>·</a:t>
            </a:r>
            <a:r>
              <a:rPr lang="ko-KR" altLang="en-US"/>
              <a:t>음악 파일</a:t>
            </a:r>
            <a:r>
              <a:rPr lang="en-US" altLang="ko-KR"/>
              <a:t>, </a:t>
            </a:r>
            <a:r>
              <a:rPr lang="ko-KR" altLang="en-US"/>
              <a:t>동영상 클립 등이 래퍼가 될 수 있다</a:t>
            </a:r>
            <a:r>
              <a:rPr lang="en-US" altLang="ko-KR"/>
              <a:t>.  </a:t>
            </a:r>
          </a:p>
          <a:p>
            <a:r>
              <a:rPr lang="ko-KR" altLang="en-US"/>
              <a:t>이미지 파일을 래퍼로 삼아 디지털 스테가노그래피를 만든다 치자</a:t>
            </a:r>
            <a:r>
              <a:rPr lang="en-US" altLang="ko-KR"/>
              <a:t>. </a:t>
            </a:r>
          </a:p>
          <a:p>
            <a:r>
              <a:rPr lang="ko-KR" altLang="en-US"/>
              <a:t>스테가노그래피 알고리즘을 이용해 이미지 파일</a:t>
            </a:r>
            <a:r>
              <a:rPr lang="en-US" altLang="ko-KR"/>
              <a:t>(.jpg) </a:t>
            </a:r>
            <a:r>
              <a:rPr lang="ko-KR" altLang="en-US"/>
              <a:t>안에 비밀 메시지가 담긴 파일</a:t>
            </a:r>
            <a:r>
              <a:rPr lang="en-US" altLang="ko-KR"/>
              <a:t>(.txt)</a:t>
            </a:r>
            <a:r>
              <a:rPr lang="ko-KR" altLang="en-US"/>
              <a:t>을 숨긴다</a:t>
            </a:r>
            <a:r>
              <a:rPr lang="en-US" altLang="ko-KR"/>
              <a:t>. </a:t>
            </a:r>
          </a:p>
          <a:p>
            <a:r>
              <a:rPr lang="ko-KR" altLang="en-US"/>
              <a:t>이렇게 만들어진 스테가노그래피 이미지는 외관상 처음 이미지와 달라진 게 없어 보이지만</a:t>
            </a:r>
            <a:r>
              <a:rPr lang="en-US" altLang="ko-KR"/>
              <a:t>, </a:t>
            </a:r>
          </a:p>
          <a:p>
            <a:r>
              <a:rPr lang="ko-KR" altLang="en-US"/>
              <a:t>그 안에는 메시지 파일이 숨겨져 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latinLnBrk="1"/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크립토그래피는 암호화 알고리즘을 작성해 상대방이 이해할 수 없게끔 메시지를 작성하고 그 안에 비밀을 숨겨놓는다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 디지털 스테가노그래피는 정상적으로 보이는 객체 안에 메시지를 숨긴다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무해해 보이는 객체에 버젓이 비밀 메시지를 은닉해 전달하는 것이다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 ‘보이는 데 비밀을 숨기는’ 은닉 기법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38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solidFill>
                  <a:srgbClr val="444444"/>
                </a:solidFill>
                <a:latin typeface="Open sans"/>
              </a:rPr>
              <a:t>데이터 은닉 자체가 발견되지 못하도록 비인지성을 높이기 위해 </a:t>
            </a:r>
            <a:r>
              <a:rPr lang="en-US" altLang="ko-KR">
                <a:solidFill>
                  <a:srgbClr val="444444"/>
                </a:solidFill>
                <a:latin typeface="Open sans"/>
              </a:rPr>
              <a:t>~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515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47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12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032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702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6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68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07892" y="6443227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040560"/>
            <a:ext cx="8403773" cy="16557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5300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Steganography</a:t>
            </a:r>
            <a:br>
              <a:rPr lang="en-US" altLang="ko-KR" sz="3600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4000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LSB </a:t>
            </a:r>
            <a:r>
              <a:rPr lang="ko-KR" altLang="en-US" sz="4000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변조</a:t>
            </a:r>
            <a:endParaRPr lang="ko-KR" altLang="en-US" sz="3200" b="1" dirty="0">
              <a:solidFill>
                <a:srgbClr val="2E75B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https://youtu.be/3ZY_-M5SWec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68CCCC9-EBCD-48B2-AB29-D87096B9AB45}"/>
              </a:ext>
            </a:extLst>
          </p:cNvPr>
          <p:cNvGrpSpPr/>
          <p:nvPr/>
        </p:nvGrpSpPr>
        <p:grpSpPr>
          <a:xfrm>
            <a:off x="1624934" y="1595719"/>
            <a:ext cx="8424502" cy="2904564"/>
            <a:chOff x="1624934" y="1595719"/>
            <a:chExt cx="8424502" cy="290456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A6FD148-D5DD-4E46-AF03-8D72E8A7DC50}"/>
                </a:ext>
              </a:extLst>
            </p:cNvPr>
            <p:cNvSpPr/>
            <p:nvPr/>
          </p:nvSpPr>
          <p:spPr>
            <a:xfrm>
              <a:off x="1624934" y="1595719"/>
              <a:ext cx="8245207" cy="2904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2A22CE9-4F7C-46AC-80D1-4078D39BA93F}"/>
                </a:ext>
              </a:extLst>
            </p:cNvPr>
            <p:cNvSpPr txBox="1"/>
            <p:nvPr/>
          </p:nvSpPr>
          <p:spPr>
            <a:xfrm>
              <a:off x="2456330" y="2958353"/>
              <a:ext cx="75931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>
                  <a:solidFill>
                    <a:srgbClr val="2E75B6"/>
                  </a:solidFill>
                </a:rPr>
                <a:t>03.</a:t>
              </a:r>
              <a:r>
                <a:rPr lang="en-US" altLang="ko-KR" sz="4000" b="1">
                  <a:solidFill>
                    <a:srgbClr val="2E75B6"/>
                  </a:solidFill>
                </a:rPr>
                <a:t> LSB Steganography </a:t>
              </a:r>
              <a:r>
                <a:rPr lang="ko-KR" altLang="en-US" sz="4000" b="1">
                  <a:solidFill>
                    <a:srgbClr val="2E75B6"/>
                  </a:solidFill>
                </a:rPr>
                <a:t>구현</a:t>
              </a:r>
              <a:endParaRPr lang="ko-KR" altLang="en-US" sz="4400" b="1">
                <a:solidFill>
                  <a:srgbClr val="2E75B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844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LSB Steganography</a:t>
            </a:r>
            <a:endParaRPr lang="ko-KR" altLang="en-US" sz="4000" b="1">
              <a:solidFill>
                <a:srgbClr val="2E75B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2D4957-5DF2-41F1-A2C7-AACEDBA58CC2}"/>
              </a:ext>
            </a:extLst>
          </p:cNvPr>
          <p:cNvSpPr/>
          <p:nvPr/>
        </p:nvSpPr>
        <p:spPr>
          <a:xfrm>
            <a:off x="7446381" y="6037295"/>
            <a:ext cx="44422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latin typeface="Apple SD Gothic Neo"/>
              </a:rPr>
              <a:t>*</a:t>
            </a:r>
            <a:r>
              <a:rPr lang="ko-KR" altLang="en-US" sz="1400">
                <a:latin typeface="Apple SD Gothic Neo"/>
              </a:rPr>
              <a:t>리틀앤디안 </a:t>
            </a:r>
            <a:r>
              <a:rPr lang="en-US" altLang="ko-KR" sz="1400">
                <a:latin typeface="Apple SD Gothic Neo"/>
              </a:rPr>
              <a:t>: </a:t>
            </a:r>
            <a:r>
              <a:rPr lang="ko-KR" altLang="en-US" sz="1400">
                <a:latin typeface="Apple SD Gothic Neo"/>
              </a:rPr>
              <a:t>낮은</a:t>
            </a:r>
            <a:r>
              <a:rPr lang="en-US" altLang="ko-KR" sz="1400">
                <a:latin typeface="Apple SD Gothic Neo"/>
              </a:rPr>
              <a:t>(</a:t>
            </a:r>
            <a:r>
              <a:rPr lang="ko-KR" altLang="en-US" sz="1400">
                <a:latin typeface="Apple SD Gothic Neo"/>
              </a:rPr>
              <a:t>시작</a:t>
            </a:r>
            <a:r>
              <a:rPr lang="en-US" altLang="ko-KR" sz="1400">
                <a:latin typeface="Apple SD Gothic Neo"/>
              </a:rPr>
              <a:t>) </a:t>
            </a:r>
            <a:r>
              <a:rPr lang="ko-KR" altLang="en-US" sz="1400">
                <a:latin typeface="Apple SD Gothic Neo"/>
              </a:rPr>
              <a:t>주소에 하위 바이트부터 기록</a:t>
            </a:r>
            <a:endParaRPr lang="ko-KR" altLang="en-US" sz="140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FD4570E-6C07-4C22-ACFA-09B5C3E5055E}"/>
              </a:ext>
            </a:extLst>
          </p:cNvPr>
          <p:cNvGrpSpPr/>
          <p:nvPr/>
        </p:nvGrpSpPr>
        <p:grpSpPr>
          <a:xfrm>
            <a:off x="299802" y="1388961"/>
            <a:ext cx="10835043" cy="4599264"/>
            <a:chOff x="299803" y="1133171"/>
            <a:chExt cx="8999252" cy="420491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FD879B7-B2BE-4639-B4C7-B8A59DAA5F72}"/>
                </a:ext>
              </a:extLst>
            </p:cNvPr>
            <p:cNvGrpSpPr/>
            <p:nvPr/>
          </p:nvGrpSpPr>
          <p:grpSpPr>
            <a:xfrm>
              <a:off x="299803" y="1133171"/>
              <a:ext cx="8999252" cy="4173346"/>
              <a:chOff x="299803" y="1133171"/>
              <a:chExt cx="8999252" cy="4173346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BA90131F-5185-4E52-AF34-B62750D37B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47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9803" y="1133171"/>
                <a:ext cx="8999252" cy="4173346"/>
              </a:xfrm>
              <a:prstGeom prst="rect">
                <a:avLst/>
              </a:prstGeom>
            </p:spPr>
          </p:pic>
          <p:sp>
            <p:nvSpPr>
              <p:cNvPr id="4" name="액자 3">
                <a:extLst>
                  <a:ext uri="{FF2B5EF4-FFF2-40B4-BE49-F238E27FC236}">
                    <a16:creationId xmlns:a16="http://schemas.microsoft.com/office/drawing/2014/main" id="{99BDF4B0-8730-4602-9CF0-859D33B20397}"/>
                  </a:ext>
                </a:extLst>
              </p:cNvPr>
              <p:cNvSpPr/>
              <p:nvPr/>
            </p:nvSpPr>
            <p:spPr>
              <a:xfrm>
                <a:off x="1988820" y="1528997"/>
                <a:ext cx="942225" cy="389744"/>
              </a:xfrm>
              <a:prstGeom prst="fram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액자 4">
                <a:extLst>
                  <a:ext uri="{FF2B5EF4-FFF2-40B4-BE49-F238E27FC236}">
                    <a16:creationId xmlns:a16="http://schemas.microsoft.com/office/drawing/2014/main" id="{06CFF801-49A9-431A-A42D-D1D688736747}"/>
                  </a:ext>
                </a:extLst>
              </p:cNvPr>
              <p:cNvSpPr/>
              <p:nvPr/>
            </p:nvSpPr>
            <p:spPr>
              <a:xfrm>
                <a:off x="1781239" y="4436174"/>
                <a:ext cx="1111704" cy="389744"/>
              </a:xfrm>
              <a:prstGeom prst="fram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</a:rPr>
                  <a:t>파일 타입</a:t>
                </a:r>
              </a:p>
            </p:txBody>
          </p:sp>
          <p:sp>
            <p:nvSpPr>
              <p:cNvPr id="6" name="액자 5">
                <a:extLst>
                  <a:ext uri="{FF2B5EF4-FFF2-40B4-BE49-F238E27FC236}">
                    <a16:creationId xmlns:a16="http://schemas.microsoft.com/office/drawing/2014/main" id="{DB997160-4552-41E6-87C5-5C4F1B597542}"/>
                  </a:ext>
                </a:extLst>
              </p:cNvPr>
              <p:cNvSpPr/>
              <p:nvPr/>
            </p:nvSpPr>
            <p:spPr>
              <a:xfrm>
                <a:off x="2931045" y="1536517"/>
                <a:ext cx="1814575" cy="389744"/>
              </a:xfrm>
              <a:prstGeom prst="fram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73CB8DC6-4582-40B5-8E5C-9D89739F7283}"/>
                  </a:ext>
                </a:extLst>
              </p:cNvPr>
              <p:cNvGrpSpPr/>
              <p:nvPr/>
            </p:nvGrpSpPr>
            <p:grpSpPr>
              <a:xfrm>
                <a:off x="2925566" y="4436174"/>
                <a:ext cx="2333507" cy="730797"/>
                <a:chOff x="2564840" y="4436174"/>
                <a:chExt cx="2333507" cy="730797"/>
              </a:xfrm>
            </p:grpSpPr>
            <p:sp>
              <p:nvSpPr>
                <p:cNvPr id="7" name="액자 6">
                  <a:extLst>
                    <a:ext uri="{FF2B5EF4-FFF2-40B4-BE49-F238E27FC236}">
                      <a16:creationId xmlns:a16="http://schemas.microsoft.com/office/drawing/2014/main" id="{A44EBDCD-1386-4545-886F-61F7BCD88BBA}"/>
                    </a:ext>
                  </a:extLst>
                </p:cNvPr>
                <p:cNvSpPr/>
                <p:nvPr/>
              </p:nvSpPr>
              <p:spPr>
                <a:xfrm>
                  <a:off x="2632032" y="4436174"/>
                  <a:ext cx="1814575" cy="389744"/>
                </a:xfrm>
                <a:prstGeom prst="fram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>
                      <a:solidFill>
                        <a:schemeClr val="tx1"/>
                      </a:solidFill>
                    </a:rPr>
                    <a:t>파일 크기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EA9E3CF-AD32-4B2C-82EF-EDC870D32CE6}"/>
                    </a:ext>
                  </a:extLst>
                </p:cNvPr>
                <p:cNvSpPr txBox="1"/>
                <p:nvPr/>
              </p:nvSpPr>
              <p:spPr>
                <a:xfrm>
                  <a:off x="2564840" y="4859194"/>
                  <a:ext cx="23335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/>
                    <a:t>리틀앤디안 </a:t>
                  </a:r>
                  <a:r>
                    <a:rPr lang="en-US" altLang="ko-KR" sz="1400">
                      <a:sym typeface="Wingdings" panose="05000000000000000000" pitchFamily="2" charset="2"/>
                    </a:rPr>
                    <a:t> 00 0E 10 8A</a:t>
                  </a:r>
                  <a:endParaRPr lang="ko-KR" altLang="en-US" sz="1400"/>
                </a:p>
              </p:txBody>
            </p:sp>
          </p:grpSp>
          <p:sp>
            <p:nvSpPr>
              <p:cNvPr id="10" name="액자 9">
                <a:extLst>
                  <a:ext uri="{FF2B5EF4-FFF2-40B4-BE49-F238E27FC236}">
                    <a16:creationId xmlns:a16="http://schemas.microsoft.com/office/drawing/2014/main" id="{37C7B029-6E81-4B25-97E7-DC3226511572}"/>
                  </a:ext>
                </a:extLst>
              </p:cNvPr>
              <p:cNvSpPr/>
              <p:nvPr/>
            </p:nvSpPr>
            <p:spPr>
              <a:xfrm>
                <a:off x="6550669" y="1528997"/>
                <a:ext cx="1814575" cy="389744"/>
              </a:xfrm>
              <a:prstGeom prst="fram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476B6BA-3E1F-4CC5-8711-04EC9037F634}"/>
                </a:ext>
              </a:extLst>
            </p:cNvPr>
            <p:cNvGrpSpPr/>
            <p:nvPr/>
          </p:nvGrpSpPr>
          <p:grpSpPr>
            <a:xfrm>
              <a:off x="6483864" y="4446757"/>
              <a:ext cx="2333507" cy="891332"/>
              <a:chOff x="6483864" y="4446757"/>
              <a:chExt cx="2333507" cy="891332"/>
            </a:xfrm>
          </p:grpSpPr>
          <p:sp>
            <p:nvSpPr>
              <p:cNvPr id="11" name="액자 10">
                <a:extLst>
                  <a:ext uri="{FF2B5EF4-FFF2-40B4-BE49-F238E27FC236}">
                    <a16:creationId xmlns:a16="http://schemas.microsoft.com/office/drawing/2014/main" id="{D824F134-7709-4BAB-A4BF-DCD642D8204C}"/>
                  </a:ext>
                </a:extLst>
              </p:cNvPr>
              <p:cNvSpPr/>
              <p:nvPr/>
            </p:nvSpPr>
            <p:spPr>
              <a:xfrm>
                <a:off x="6550669" y="4446757"/>
                <a:ext cx="1814575" cy="389744"/>
              </a:xfrm>
              <a:prstGeom prst="fram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</a:rPr>
                  <a:t>헤더 크기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54EF2F-5B36-4932-8864-723B6AC42F68}"/>
                  </a:ext>
                </a:extLst>
              </p:cNvPr>
              <p:cNvSpPr txBox="1"/>
              <p:nvPr/>
            </p:nvSpPr>
            <p:spPr>
              <a:xfrm>
                <a:off x="6483864" y="4859731"/>
                <a:ext cx="2333507" cy="47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/>
                  <a:t>리틀앤디안 </a:t>
                </a:r>
                <a:r>
                  <a:rPr lang="en-US" altLang="ko-KR" sz="1400">
                    <a:sym typeface="Wingdings" panose="05000000000000000000" pitchFamily="2" charset="2"/>
                  </a:rPr>
                  <a:t> 00 00 00 8A</a:t>
                </a:r>
                <a:br>
                  <a:rPr lang="en-US" altLang="ko-KR" sz="1400">
                    <a:sym typeface="Wingdings" panose="05000000000000000000" pitchFamily="2" charset="2"/>
                  </a:rPr>
                </a:br>
                <a:r>
                  <a:rPr lang="en-US" altLang="ko-KR" sz="1400">
                    <a:sym typeface="Wingdings" panose="05000000000000000000" pitchFamily="2" charset="2"/>
                  </a:rPr>
                  <a:t>        header size = 138</a:t>
                </a:r>
                <a:endParaRPr lang="ko-KR" altLang="en-US" sz="1400"/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D560E29-B04D-4E57-BABD-9AE0F99EA917}"/>
              </a:ext>
            </a:extLst>
          </p:cNvPr>
          <p:cNvSpPr txBox="1"/>
          <p:nvPr/>
        </p:nvSpPr>
        <p:spPr>
          <a:xfrm>
            <a:off x="2111660" y="5455807"/>
            <a:ext cx="1338485" cy="310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bmp</a:t>
            </a:r>
            <a:r>
              <a:rPr lang="ko-KR" altLang="en-US" sz="1400"/>
              <a:t> </a:t>
            </a:r>
            <a:r>
              <a:rPr lang="en-US" altLang="ko-KR" sz="1400">
                <a:sym typeface="Wingdings" panose="05000000000000000000" pitchFamily="2" charset="2"/>
              </a:rPr>
              <a:t> 42 4D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6719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LSB Steganography</a:t>
            </a:r>
            <a:endParaRPr lang="ko-KR" altLang="en-US" sz="4000" b="1">
              <a:solidFill>
                <a:srgbClr val="2E75B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958C9FC-3BA7-4340-A4C8-23E360AB3A20}"/>
              </a:ext>
            </a:extLst>
          </p:cNvPr>
          <p:cNvGrpSpPr/>
          <p:nvPr/>
        </p:nvGrpSpPr>
        <p:grpSpPr>
          <a:xfrm>
            <a:off x="6096000" y="1006719"/>
            <a:ext cx="5268458" cy="2711436"/>
            <a:chOff x="2976661" y="2714337"/>
            <a:chExt cx="4304492" cy="271143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1B1686E-BAF0-41EC-ACE5-45F5F5820F89}"/>
                </a:ext>
              </a:extLst>
            </p:cNvPr>
            <p:cNvGrpSpPr/>
            <p:nvPr/>
          </p:nvGrpSpPr>
          <p:grpSpPr>
            <a:xfrm>
              <a:off x="2976661" y="2714337"/>
              <a:ext cx="4304492" cy="2509416"/>
              <a:chOff x="807393" y="2150133"/>
              <a:chExt cx="4304492" cy="250941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BC43539-C231-44D0-87A2-339ADD2A7D1B}"/>
                  </a:ext>
                </a:extLst>
              </p:cNvPr>
              <p:cNvSpPr/>
              <p:nvPr/>
            </p:nvSpPr>
            <p:spPr>
              <a:xfrm>
                <a:off x="890080" y="2490281"/>
                <a:ext cx="4221805" cy="216926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B44CF0-DF56-4F4D-8254-79C1DBDB8A9F}"/>
                  </a:ext>
                </a:extLst>
              </p:cNvPr>
              <p:cNvSpPr txBox="1"/>
              <p:nvPr/>
            </p:nvSpPr>
            <p:spPr>
              <a:xfrm>
                <a:off x="807393" y="2150133"/>
                <a:ext cx="2363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main</a:t>
                </a:r>
                <a:endParaRPr lang="ko-KR" altLang="en-US" b="1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ECAF03-3F93-48A8-B688-5D8AAE3475D8}"/>
                </a:ext>
              </a:extLst>
            </p:cNvPr>
            <p:cNvSpPr txBox="1"/>
            <p:nvPr/>
          </p:nvSpPr>
          <p:spPr>
            <a:xfrm>
              <a:off x="3122578" y="3122578"/>
              <a:ext cx="4090481" cy="2303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>
                  <a:solidFill>
                    <a:srgbClr val="000000"/>
                  </a:solidFill>
                  <a:latin typeface="Consolas" panose="020B0609020204030204" pitchFamily="49" charset="0"/>
                </a:rPr>
                <a:t>fopen(</a:t>
              </a:r>
              <a:r>
                <a:rPr lang="en-US" altLang="ko-KR" sz="1600"/>
                <a:t>"image.bmp", "r+b"</a:t>
              </a:r>
              <a:r>
                <a:rPr lang="en-US" altLang="ko-KR" sz="1600" b="1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>
                  <a:solidFill>
                    <a:srgbClr val="000000"/>
                  </a:solidFill>
                  <a:latin typeface="Consolas" panose="020B0609020204030204" pitchFamily="49" charset="0"/>
                </a:rPr>
                <a:t>moveEndofHeader</a:t>
              </a:r>
              <a:r>
                <a:rPr lang="en-US" altLang="ko-KR" sz="1600"/>
                <a:t> (fp,&amp;input_bit,input,inputlengtharr);</a:t>
              </a:r>
              <a:endParaRPr lang="en-US" altLang="ko-KR" sz="1600" b="1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b="1">
                  <a:solidFill>
                    <a:srgbClr val="000000"/>
                  </a:solidFill>
                  <a:latin typeface="Consolas" panose="020B0609020204030204" pitchFamily="49" charset="0"/>
                </a:rPr>
                <a:t>hideDatalen</a:t>
              </a:r>
              <a:r>
                <a:rPr lang="en-US" altLang="ko-KR" sz="1600"/>
                <a:t> (fp,inputlengtharr);</a:t>
              </a:r>
              <a:endParaRPr lang="en-US" altLang="ko-KR" sz="1600" b="1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b="1">
                  <a:solidFill>
                    <a:srgbClr val="000000"/>
                  </a:solidFill>
                  <a:latin typeface="Consolas" panose="020B0609020204030204" pitchFamily="49" charset="0"/>
                </a:rPr>
                <a:t>hideData</a:t>
              </a:r>
              <a:r>
                <a:rPr lang="en-US" altLang="ko-KR" sz="1600"/>
                <a:t> (fp,input_bit,input, dec_data);</a:t>
              </a:r>
              <a:endParaRPr lang="en-US" altLang="ko-KR" sz="1600" b="1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b="1">
                  <a:solidFill>
                    <a:srgbClr val="000000"/>
                  </a:solidFill>
                  <a:latin typeface="Consolas" panose="020B0609020204030204" pitchFamily="49" charset="0"/>
                </a:rPr>
                <a:t>decData</a:t>
              </a:r>
              <a:r>
                <a:rPr lang="en-US" altLang="ko-KR" sz="1600"/>
                <a:t> (fp, dec_inputlength);</a:t>
              </a:r>
              <a:endParaRPr lang="en-US" altLang="ko-KR" sz="1600" b="1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2E18758-10F7-4394-8B5C-F5C911DF4D07}"/>
              </a:ext>
            </a:extLst>
          </p:cNvPr>
          <p:cNvGrpSpPr/>
          <p:nvPr/>
        </p:nvGrpSpPr>
        <p:grpSpPr>
          <a:xfrm>
            <a:off x="975919" y="994310"/>
            <a:ext cx="5224798" cy="1105298"/>
            <a:chOff x="2976661" y="2455300"/>
            <a:chExt cx="4138655" cy="200893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3453BC0-5235-43C6-82A0-AC91723E6F62}"/>
                </a:ext>
              </a:extLst>
            </p:cNvPr>
            <p:cNvGrpSpPr/>
            <p:nvPr/>
          </p:nvGrpSpPr>
          <p:grpSpPr>
            <a:xfrm>
              <a:off x="2976661" y="2455300"/>
              <a:ext cx="3754511" cy="2008930"/>
              <a:chOff x="807393" y="1891096"/>
              <a:chExt cx="3754511" cy="200893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0B6D9C7-3EDC-45DF-8537-FC98A5CD3015}"/>
                  </a:ext>
                </a:extLst>
              </p:cNvPr>
              <p:cNvSpPr/>
              <p:nvPr/>
            </p:nvSpPr>
            <p:spPr>
              <a:xfrm>
                <a:off x="890080" y="2490281"/>
                <a:ext cx="3671824" cy="140974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43130E-37DD-4559-8EDF-4DF890DB4610}"/>
                  </a:ext>
                </a:extLst>
              </p:cNvPr>
              <p:cNvSpPr txBox="1"/>
              <p:nvPr/>
            </p:nvSpPr>
            <p:spPr>
              <a:xfrm>
                <a:off x="807393" y="1891096"/>
                <a:ext cx="3054572" cy="449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moveEndofHeader</a:t>
                </a:r>
                <a:endParaRPr lang="ko-KR" altLang="en-US" b="1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0AF56D-4627-4399-B52D-4B4F6D34096D}"/>
                </a:ext>
              </a:extLst>
            </p:cNvPr>
            <p:cNvSpPr txBox="1"/>
            <p:nvPr/>
          </p:nvSpPr>
          <p:spPr>
            <a:xfrm>
              <a:off x="3024835" y="3114691"/>
              <a:ext cx="4090481" cy="1276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>
                  <a:sym typeface="Wingdings" panose="05000000000000000000" pitchFamily="2" charset="2"/>
                </a:rPr>
                <a:t> *BMP file</a:t>
              </a:r>
              <a:r>
                <a:rPr lang="ko-KR" altLang="en-US" sz="1400">
                  <a:sym typeface="Wingdings" panose="05000000000000000000" pitchFamily="2" charset="2"/>
                </a:rPr>
                <a:t>에서 </a:t>
              </a:r>
              <a:r>
                <a:rPr lang="en-US" altLang="ko-KR" sz="1400" b="1">
                  <a:solidFill>
                    <a:srgbClr val="0070C0"/>
                  </a:solidFill>
                  <a:sym typeface="Wingdings" panose="05000000000000000000" pitchFamily="2" charset="2"/>
                </a:rPr>
                <a:t>header size </a:t>
              </a:r>
              <a:r>
                <a:rPr lang="ko-KR" altLang="en-US" sz="1400" b="1">
                  <a:solidFill>
                    <a:srgbClr val="0070C0"/>
                  </a:solidFill>
                  <a:sym typeface="Wingdings" panose="05000000000000000000" pitchFamily="2" charset="2"/>
                </a:rPr>
                <a:t>정보가 있는 위치를 읽은 후</a:t>
              </a:r>
              <a:r>
                <a:rPr lang="en-US" altLang="ko-KR" sz="1400" b="1">
                  <a:solidFill>
                    <a:srgbClr val="0070C0"/>
                  </a:solidFill>
                  <a:sym typeface="Wingdings" panose="05000000000000000000" pitchFamily="2" charset="2"/>
                </a:rPr>
                <a:t>,</a:t>
              </a:r>
              <a:r>
                <a:rPr lang="ko-KR" altLang="en-US" sz="1400" b="1">
                  <a:solidFill>
                    <a:srgbClr val="0070C0"/>
                  </a:solidFill>
                  <a:sym typeface="Wingdings" panose="05000000000000000000" pitchFamily="2" charset="2"/>
                </a:rPr>
                <a:t>   </a:t>
              </a:r>
              <a:endParaRPr lang="en-US" altLang="ko-KR" sz="1400" b="1">
                <a:solidFill>
                  <a:srgbClr val="0070C0"/>
                </a:solidFill>
                <a:sym typeface="Wingdings" panose="05000000000000000000" pitchFamily="2" charset="2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>
                  <a:sym typeface="Wingdings" panose="05000000000000000000" pitchFamily="2" charset="2"/>
                </a:rPr>
                <a:t>  </a:t>
              </a:r>
              <a:r>
                <a:rPr lang="ko-KR" altLang="en-US" sz="1400">
                  <a:sym typeface="Wingdings" panose="05000000000000000000" pitchFamily="2" charset="2"/>
                </a:rPr>
                <a:t>해당 크기만큼 이동해서 </a:t>
              </a:r>
              <a:r>
                <a:rPr lang="en-US" altLang="ko-KR" sz="1400" b="1">
                  <a:solidFill>
                    <a:srgbClr val="0070C0"/>
                  </a:solidFill>
                  <a:sym typeface="Wingdings" panose="05000000000000000000" pitchFamily="2" charset="2"/>
                </a:rPr>
                <a:t>header </a:t>
              </a:r>
              <a:r>
                <a:rPr lang="ko-KR" altLang="en-US" sz="1400" b="1">
                  <a:solidFill>
                    <a:srgbClr val="0070C0"/>
                  </a:solidFill>
                  <a:sym typeface="Wingdings" panose="05000000000000000000" pitchFamily="2" charset="2"/>
                </a:rPr>
                <a:t>뒤로 이동</a:t>
              </a:r>
              <a:endParaRPr lang="en-US" altLang="ko-KR" sz="1400" b="1">
                <a:solidFill>
                  <a:srgbClr val="0070C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543EFAD-A0E9-43D6-A5AA-99453A925E77}"/>
              </a:ext>
            </a:extLst>
          </p:cNvPr>
          <p:cNvGrpSpPr/>
          <p:nvPr/>
        </p:nvGrpSpPr>
        <p:grpSpPr>
          <a:xfrm>
            <a:off x="966152" y="2118652"/>
            <a:ext cx="5278555" cy="3045489"/>
            <a:chOff x="369509" y="3700209"/>
            <a:chExt cx="5278555" cy="304548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A128BD6-9900-46AD-9CE4-635E6C13F18B}"/>
                </a:ext>
              </a:extLst>
            </p:cNvPr>
            <p:cNvGrpSpPr/>
            <p:nvPr/>
          </p:nvGrpSpPr>
          <p:grpSpPr>
            <a:xfrm>
              <a:off x="369509" y="3700209"/>
              <a:ext cx="4749607" cy="2445871"/>
              <a:chOff x="807393" y="2070324"/>
              <a:chExt cx="3899158" cy="295918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41503CC-A94D-4467-9305-18C6AE325E88}"/>
                  </a:ext>
                </a:extLst>
              </p:cNvPr>
              <p:cNvSpPr/>
              <p:nvPr/>
            </p:nvSpPr>
            <p:spPr>
              <a:xfrm>
                <a:off x="890081" y="2490280"/>
                <a:ext cx="3816470" cy="25392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D52811-1F88-43D4-8675-0E7F93B426AD}"/>
                  </a:ext>
                </a:extLst>
              </p:cNvPr>
              <p:cNvSpPr txBox="1"/>
              <p:nvPr/>
            </p:nvSpPr>
            <p:spPr>
              <a:xfrm>
                <a:off x="807393" y="2070324"/>
                <a:ext cx="2363822" cy="432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hideDatalen</a:t>
                </a:r>
                <a:endParaRPr lang="ko-KR" altLang="en-US" b="1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09F130-4D8D-45D3-B783-8A940E412998}"/>
                </a:ext>
              </a:extLst>
            </p:cNvPr>
            <p:cNvSpPr txBox="1"/>
            <p:nvPr/>
          </p:nvSpPr>
          <p:spPr>
            <a:xfrm>
              <a:off x="484083" y="4103756"/>
              <a:ext cx="5163981" cy="2641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*</a:t>
              </a:r>
              <a:r>
                <a:rPr lang="ko-KR" altLang="en-US" sz="14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숨겨야 할 데이터 </a:t>
              </a:r>
              <a:r>
                <a:rPr lang="en-US" altLang="ko-KR" sz="14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: </a:t>
              </a:r>
              <a:r>
                <a:rPr lang="ko-KR" altLang="en-US" sz="14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데이터 길이 정보 </a:t>
              </a:r>
              <a:r>
                <a:rPr lang="en-US" altLang="ko-KR" sz="140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(for recovery) : 2</a:t>
              </a:r>
              <a:r>
                <a:rPr lang="ko-KR" altLang="en-US" sz="140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진수</a:t>
              </a:r>
              <a:endParaRPr lang="en-US" altLang="ko-KR" sz="14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*1byte</a:t>
              </a:r>
              <a:r>
                <a:rPr lang="ko-KR" altLang="en-US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씩 읽고</a:t>
              </a: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, </a:t>
              </a:r>
              <a:r>
                <a:rPr lang="ko-KR" altLang="en-US" sz="14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각 </a:t>
              </a:r>
              <a:r>
                <a:rPr lang="en-US" altLang="ko-KR" sz="14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byte</a:t>
              </a:r>
              <a:r>
                <a:rPr lang="ko-KR" altLang="en-US" sz="14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의 </a:t>
              </a:r>
              <a:r>
                <a:rPr lang="en-US" altLang="ko-KR" sz="14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LSB</a:t>
              </a:r>
              <a:r>
                <a:rPr lang="ko-KR" altLang="en-US" sz="14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에 </a:t>
              </a:r>
              <a:r>
                <a:rPr lang="en-US" altLang="ko-KR" sz="14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1 </a:t>
              </a:r>
              <a:r>
                <a:rPr lang="ko-KR" altLang="en-US" sz="14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또는 </a:t>
              </a:r>
              <a:r>
                <a:rPr lang="en-US" altLang="ko-KR" sz="14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0</a:t>
              </a:r>
              <a:r>
                <a:rPr lang="ko-KR" altLang="en-US" sz="14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을 삽입</a:t>
              </a:r>
              <a:endParaRPr lang="en-US" altLang="ko-KR" sz="1400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*</a:t>
              </a:r>
              <a:r>
                <a:rPr lang="ko-KR" altLang="en-US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최대 </a:t>
              </a: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32</a:t>
              </a:r>
              <a:r>
                <a:rPr lang="ko-KR" altLang="en-US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글자 입력 가정 </a:t>
              </a: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: 256bits : 2^8 : 8</a:t>
              </a:r>
              <a:r>
                <a:rPr lang="ko-KR" altLang="en-US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번만 반복</a:t>
              </a:r>
              <a:endParaRPr lang="en-US" altLang="ko-KR" sz="1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>
                  <a:latin typeface="Calibri" panose="020F0502020204030204" pitchFamily="34" charset="0"/>
                  <a:cs typeface="Calibri" panose="020F0502020204030204" pitchFamily="34" charset="0"/>
                </a:rPr>
                <a:t>*</a:t>
              </a:r>
              <a:r>
                <a:rPr lang="ko-KR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비밀 데이터와 파일에서 읽어온 </a:t>
              </a:r>
              <a:r>
                <a:rPr lang="en-US" altLang="ko-KR" sz="1400">
                  <a:latin typeface="Calibri" panose="020F0502020204030204" pitchFamily="34" charset="0"/>
                  <a:cs typeface="Calibri" panose="020F0502020204030204" pitchFamily="34" charset="0"/>
                </a:rPr>
                <a:t>LSB</a:t>
              </a:r>
              <a:r>
                <a:rPr lang="ko-KR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가 </a:t>
              </a:r>
              <a:endParaRPr lang="en-US" altLang="ko-KR" sz="140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 다르면 읽어온 </a:t>
              </a:r>
              <a:r>
                <a:rPr lang="en-US" altLang="ko-KR" sz="14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lsb ^ 0x01 </a:t>
              </a:r>
              <a:r>
                <a:rPr lang="ko-KR" altLang="en-US" sz="14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연산 통해 원하는 정보 삽입</a:t>
              </a:r>
              <a:r>
                <a:rPr lang="en-US" altLang="ko-KR" sz="14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 같으면 그대로 사용</a:t>
              </a:r>
              <a:endParaRPr lang="en-US" altLang="ko-KR" sz="1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pPr>
                <a:lnSpc>
                  <a:spcPct val="150000"/>
                </a:lnSpc>
              </a:pPr>
              <a:endParaRPr lang="en-US" altLang="ko-KR" sz="1400" b="1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b="1">
                  <a:solidFill>
                    <a:srgbClr val="000000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endParaRPr lang="en-US" altLang="ko-KR" sz="1400">
                <a:sym typeface="Wingdings" panose="05000000000000000000" pitchFamily="2" charset="2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4C25115-7528-4E72-8B3F-23F239BD6C80}"/>
              </a:ext>
            </a:extLst>
          </p:cNvPr>
          <p:cNvGrpSpPr/>
          <p:nvPr/>
        </p:nvGrpSpPr>
        <p:grpSpPr>
          <a:xfrm>
            <a:off x="986952" y="4545067"/>
            <a:ext cx="5263547" cy="2391209"/>
            <a:chOff x="5668483" y="3754874"/>
            <a:chExt cx="5263547" cy="239120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DE46E88-A960-4D80-9221-8B57C6BB1F26}"/>
                </a:ext>
              </a:extLst>
            </p:cNvPr>
            <p:cNvGrpSpPr/>
            <p:nvPr/>
          </p:nvGrpSpPr>
          <p:grpSpPr>
            <a:xfrm>
              <a:off x="5668483" y="3754874"/>
              <a:ext cx="4642835" cy="2110908"/>
              <a:chOff x="807393" y="2097041"/>
              <a:chExt cx="5380906" cy="2593855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B113D77-B1A6-4730-A5BB-DAE3B0C32E2A}"/>
                  </a:ext>
                </a:extLst>
              </p:cNvPr>
              <p:cNvSpPr/>
              <p:nvPr/>
            </p:nvSpPr>
            <p:spPr>
              <a:xfrm>
                <a:off x="890079" y="2523382"/>
                <a:ext cx="5298220" cy="21675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05B16D-9F15-4C26-A30E-193FD4100C82}"/>
                  </a:ext>
                </a:extLst>
              </p:cNvPr>
              <p:cNvSpPr txBox="1"/>
              <p:nvPr/>
            </p:nvSpPr>
            <p:spPr>
              <a:xfrm>
                <a:off x="807393" y="2097041"/>
                <a:ext cx="2363822" cy="43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hideData</a:t>
                </a:r>
                <a:endParaRPr lang="ko-KR" altLang="en-US" b="1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C46658-4190-4016-A4AB-FF557904AC94}"/>
                </a:ext>
              </a:extLst>
            </p:cNvPr>
            <p:cNvSpPr txBox="1"/>
            <p:nvPr/>
          </p:nvSpPr>
          <p:spPr>
            <a:xfrm>
              <a:off x="5768049" y="4150472"/>
              <a:ext cx="5163981" cy="1995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*</a:t>
              </a:r>
              <a:r>
                <a:rPr lang="ko-KR" altLang="en-US" sz="14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숨겨야 할 데이터 </a:t>
              </a:r>
              <a:r>
                <a:rPr lang="en-US" altLang="ko-KR" sz="14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: </a:t>
              </a:r>
              <a:r>
                <a:rPr lang="ko-KR" altLang="en-US" sz="14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입력한 데이터</a:t>
              </a:r>
              <a:endParaRPr lang="en-US" altLang="ko-KR" sz="1400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*1byte</a:t>
              </a:r>
              <a:r>
                <a:rPr lang="ko-KR" altLang="en-US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씩 읽고</a:t>
              </a: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각 </a:t>
              </a: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byte</a:t>
              </a:r>
              <a:r>
                <a:rPr lang="ko-KR" altLang="en-US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의 </a:t>
              </a: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LSB</a:t>
              </a:r>
              <a:r>
                <a:rPr lang="ko-KR" altLang="en-US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에 </a:t>
              </a: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1 </a:t>
              </a:r>
              <a:r>
                <a:rPr lang="ko-KR" altLang="en-US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또는 </a:t>
              </a: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0</a:t>
              </a:r>
              <a:r>
                <a:rPr lang="ko-KR" altLang="en-US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을 삽입</a:t>
              </a:r>
              <a:endParaRPr lang="en-US" altLang="ko-KR" sz="1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>
                  <a:latin typeface="Calibri" panose="020F0502020204030204" pitchFamily="34" charset="0"/>
                  <a:cs typeface="Calibri" panose="020F0502020204030204" pitchFamily="34" charset="0"/>
                </a:rPr>
                <a:t>*hideDatalen</a:t>
              </a:r>
              <a:r>
                <a:rPr lang="ko-KR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과 동일 </a:t>
              </a:r>
              <a:r>
                <a:rPr lang="en-US" altLang="ko-KR" sz="1400">
                  <a:latin typeface="Calibri" panose="020F0502020204030204" pitchFamily="34" charset="0"/>
                  <a:cs typeface="Calibri" panose="020F0502020204030204" pitchFamily="34" charset="0"/>
                </a:rPr>
                <a:t>but </a:t>
              </a:r>
              <a:r>
                <a:rPr lang="ko-KR" altLang="en-US" sz="14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비밀데이터의 길이 </a:t>
              </a:r>
              <a:r>
                <a:rPr lang="en-US" altLang="ko-KR" sz="14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* 8 </a:t>
              </a:r>
              <a:r>
                <a:rPr lang="ko-KR" altLang="en-US" sz="14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만큼 반복</a:t>
              </a:r>
              <a:endParaRPr lang="en-US" altLang="ko-KR" sz="1400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 </a:t>
              </a:r>
              <a:r>
                <a:rPr lang="ko-KR" altLang="en-US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한글자 당 </a:t>
              </a: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8bits : 3</a:t>
              </a:r>
              <a:r>
                <a:rPr lang="ko-KR" altLang="en-US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글자면 </a:t>
              </a: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24bits </a:t>
              </a:r>
              <a:r>
                <a:rPr lang="ko-KR" altLang="en-US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필요하고</a:t>
              </a: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, </a:t>
              </a:r>
              <a:b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       </a:t>
              </a:r>
              <a:r>
                <a:rPr lang="ko-KR" altLang="en-US" sz="14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한 번 읽어오고 변조할 때 </a:t>
              </a:r>
              <a:r>
                <a:rPr lang="en-US" altLang="ko-KR" sz="14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1bit</a:t>
              </a:r>
              <a:r>
                <a:rPr lang="ko-KR" altLang="en-US" sz="14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씩 은닉</a:t>
              </a:r>
              <a:r>
                <a:rPr lang="ko-KR" altLang="en-US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하므로</a:t>
              </a:r>
              <a:r>
                <a:rPr lang="en-US" altLang="ko-KR" sz="14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 </a:t>
              </a:r>
              <a:endParaRPr lang="en-US" altLang="ko-KR" sz="1400" b="1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b="1">
                  <a:solidFill>
                    <a:srgbClr val="000000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endParaRPr lang="en-US" altLang="ko-KR" sz="1400">
                <a:sym typeface="Wingdings" panose="05000000000000000000" pitchFamily="2" charset="2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B92E1AC-6BB8-433B-9139-FE52DE2C28CD}"/>
              </a:ext>
            </a:extLst>
          </p:cNvPr>
          <p:cNvGrpSpPr/>
          <p:nvPr/>
        </p:nvGrpSpPr>
        <p:grpSpPr>
          <a:xfrm>
            <a:off x="6096000" y="3784705"/>
            <a:ext cx="5268458" cy="1911380"/>
            <a:chOff x="5603131" y="2012306"/>
            <a:chExt cx="5463986" cy="191138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FC5C73F-A2E4-4558-8CCE-B6213841BD0C}"/>
                </a:ext>
              </a:extLst>
            </p:cNvPr>
            <p:cNvGrpSpPr/>
            <p:nvPr/>
          </p:nvGrpSpPr>
          <p:grpSpPr>
            <a:xfrm>
              <a:off x="5603131" y="2012306"/>
              <a:ext cx="5463986" cy="1911380"/>
              <a:chOff x="807393" y="2040987"/>
              <a:chExt cx="4304492" cy="261856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44C8F86-F9D4-437C-A2C0-DC2A733C7431}"/>
                  </a:ext>
                </a:extLst>
              </p:cNvPr>
              <p:cNvSpPr/>
              <p:nvPr/>
            </p:nvSpPr>
            <p:spPr>
              <a:xfrm>
                <a:off x="890080" y="2490281"/>
                <a:ext cx="4221805" cy="216926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5949D-8B2B-4AB0-B91B-80E1FD85A34F}"/>
                  </a:ext>
                </a:extLst>
              </p:cNvPr>
              <p:cNvSpPr txBox="1"/>
              <p:nvPr/>
            </p:nvSpPr>
            <p:spPr>
              <a:xfrm>
                <a:off x="807393" y="2040987"/>
                <a:ext cx="2363822" cy="449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decData</a:t>
                </a:r>
                <a:endParaRPr lang="ko-KR" altLang="en-US" b="1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15028A2-CFAE-4B19-BCC8-1F3195E53652}"/>
                </a:ext>
              </a:extLst>
            </p:cNvPr>
            <p:cNvSpPr txBox="1"/>
            <p:nvPr/>
          </p:nvSpPr>
          <p:spPr>
            <a:xfrm>
              <a:off x="5820240" y="2473362"/>
              <a:ext cx="5246877" cy="135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>
                  <a:sym typeface="Wingdings" panose="05000000000000000000" pitchFamily="2" charset="2"/>
                </a:rPr>
                <a:t>*BMP file</a:t>
              </a:r>
              <a:r>
                <a:rPr lang="ko-KR" altLang="en-US" sz="1400">
                  <a:sym typeface="Wingdings" panose="05000000000000000000" pitchFamily="2" charset="2"/>
                </a:rPr>
                <a:t>에서 </a:t>
              </a:r>
              <a:r>
                <a:rPr lang="en-US" altLang="ko-KR" sz="1400">
                  <a:sym typeface="Wingdings" panose="05000000000000000000" pitchFamily="2" charset="2"/>
                </a:rPr>
                <a:t>header size </a:t>
              </a:r>
              <a:r>
                <a:rPr lang="ko-KR" altLang="en-US" sz="1400">
                  <a:sym typeface="Wingdings" panose="05000000000000000000" pitchFamily="2" charset="2"/>
                </a:rPr>
                <a:t>정보가 있는 곳으로 이동하여 읽고</a:t>
              </a:r>
              <a:r>
                <a:rPr lang="en-US" altLang="ko-KR" sz="1400">
                  <a:sym typeface="Wingdings" panose="05000000000000000000" pitchFamily="2" charset="2"/>
                </a:rPr>
                <a:t>,</a:t>
              </a:r>
              <a:r>
                <a:rPr lang="ko-KR" altLang="en-US" sz="1400">
                  <a:sym typeface="Wingdings" panose="05000000000000000000" pitchFamily="2" charset="2"/>
                </a:rPr>
                <a:t> </a:t>
              </a:r>
              <a:endParaRPr lang="en-US" altLang="ko-KR" sz="1400">
                <a:sym typeface="Wingdings" panose="05000000000000000000" pitchFamily="2" charset="2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>
                  <a:sym typeface="Wingdings" panose="05000000000000000000" pitchFamily="2" charset="2"/>
                </a:rPr>
                <a:t>*</a:t>
              </a:r>
              <a:r>
                <a:rPr lang="ko-KR" altLang="en-US" sz="1400">
                  <a:sym typeface="Wingdings" panose="05000000000000000000" pitchFamily="2" charset="2"/>
                </a:rPr>
                <a:t>해당 크기만큼 이동해서 </a:t>
              </a:r>
              <a:r>
                <a:rPr lang="en-US" altLang="ko-KR" sz="1400" b="1">
                  <a:solidFill>
                    <a:srgbClr val="0070C0"/>
                  </a:solidFill>
                  <a:sym typeface="Wingdings" panose="05000000000000000000" pitchFamily="2" charset="2"/>
                </a:rPr>
                <a:t>header </a:t>
              </a:r>
              <a:r>
                <a:rPr lang="ko-KR" altLang="en-US" sz="1400" b="1">
                  <a:solidFill>
                    <a:srgbClr val="0070C0"/>
                  </a:solidFill>
                  <a:sym typeface="Wingdings" panose="05000000000000000000" pitchFamily="2" charset="2"/>
                </a:rPr>
                <a:t>뒤로 이동</a:t>
              </a:r>
              <a:endParaRPr lang="en-US" altLang="ko-KR" sz="1400" b="1">
                <a:solidFill>
                  <a:srgbClr val="0070C0"/>
                </a:solidFill>
                <a:sym typeface="Wingdings" panose="05000000000000000000" pitchFamily="2" charset="2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Consolas" panose="020B0609020204030204" pitchFamily="49" charset="0"/>
                </a:rPr>
                <a:t>*</a:t>
              </a:r>
              <a:r>
                <a:rPr lang="ko-KR" alt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해당 위치부터 </a:t>
              </a:r>
              <a:r>
                <a:rPr lang="en-US" altLang="ko-KR" sz="1400" b="1">
                  <a:solidFill>
                    <a:srgbClr val="0070C0"/>
                  </a:solidFill>
                  <a:latin typeface="Consolas" panose="020B0609020204030204" pitchFamily="49" charset="0"/>
                </a:rPr>
                <a:t>8bytes</a:t>
              </a:r>
              <a:r>
                <a:rPr lang="ko-KR" altLang="en-US" sz="1400" b="1">
                  <a:solidFill>
                    <a:srgbClr val="0070C0"/>
                  </a:solidFill>
                  <a:latin typeface="Consolas" panose="020B0609020204030204" pitchFamily="49" charset="0"/>
                </a:rPr>
                <a:t>의 </a:t>
              </a:r>
              <a:r>
                <a:rPr lang="en-US" altLang="ko-KR" sz="1400" b="1">
                  <a:solidFill>
                    <a:srgbClr val="0070C0"/>
                  </a:solidFill>
                  <a:latin typeface="Consolas" panose="020B0609020204030204" pitchFamily="49" charset="0"/>
                </a:rPr>
                <a:t>LSB</a:t>
              </a:r>
              <a:r>
                <a:rPr lang="ko-KR" altLang="en-US" sz="1400" b="1">
                  <a:solidFill>
                    <a:srgbClr val="0070C0"/>
                  </a:solidFill>
                  <a:latin typeface="Consolas" panose="020B0609020204030204" pitchFamily="49" charset="0"/>
                </a:rPr>
                <a:t>를 추출하여 길이 정보 파악</a:t>
              </a:r>
              <a:endParaRPr lang="en-US" altLang="ko-KR" sz="1400" b="1">
                <a:solidFill>
                  <a:srgbClr val="0070C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Consolas" panose="020B0609020204030204" pitchFamily="49" charset="0"/>
                </a:rPr>
                <a:t>*</a:t>
              </a:r>
              <a:r>
                <a:rPr lang="ko-KR" alt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해당 위치부터 추출한 </a:t>
              </a:r>
              <a:r>
                <a:rPr lang="ko-KR" altLang="en-US" sz="1400" b="1">
                  <a:solidFill>
                    <a:srgbClr val="0070C0"/>
                  </a:solidFill>
                  <a:latin typeface="Consolas" panose="020B0609020204030204" pitchFamily="49" charset="0"/>
                </a:rPr>
                <a:t>길이 정보</a:t>
              </a:r>
              <a:r>
                <a:rPr lang="en-US" altLang="ko-KR" sz="1400" b="1">
                  <a:solidFill>
                    <a:srgbClr val="0070C0"/>
                  </a:solidFill>
                  <a:latin typeface="Consolas" panose="020B0609020204030204" pitchFamily="49" charset="0"/>
                </a:rPr>
                <a:t>/8 </a:t>
              </a:r>
              <a:r>
                <a:rPr lang="ko-KR" altLang="en-US" sz="1400" b="1">
                  <a:solidFill>
                    <a:srgbClr val="0070C0"/>
                  </a:solidFill>
                  <a:latin typeface="Consolas" panose="020B0609020204030204" pitchFamily="49" charset="0"/>
                </a:rPr>
                <a:t>만큼 </a:t>
              </a:r>
              <a:r>
                <a:rPr lang="en-US" altLang="ko-KR" sz="1400" b="1">
                  <a:solidFill>
                    <a:srgbClr val="0070C0"/>
                  </a:solidFill>
                  <a:latin typeface="Consolas" panose="020B0609020204030204" pitchFamily="49" charset="0"/>
                </a:rPr>
                <a:t>LSB </a:t>
              </a:r>
              <a:r>
                <a:rPr lang="ko-KR" altLang="en-US" sz="1400" b="1">
                  <a:solidFill>
                    <a:srgbClr val="0070C0"/>
                  </a:solidFill>
                  <a:latin typeface="Consolas" panose="020B0609020204030204" pitchFamily="49" charset="0"/>
                </a:rPr>
                <a:t>추출 반복</a:t>
              </a:r>
              <a:endParaRPr lang="en-US" altLang="ko-KR" sz="1400" b="1">
                <a:solidFill>
                  <a:srgbClr val="0070C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9695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LSB Steganography</a:t>
            </a:r>
            <a:endParaRPr lang="ko-KR" altLang="en-US" sz="4000" b="1">
              <a:solidFill>
                <a:srgbClr val="2E75B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4EFCE01A-62D4-410A-8C74-0699EB99E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13331"/>
              </p:ext>
            </p:extLst>
          </p:nvPr>
        </p:nvGraphicFramePr>
        <p:xfrm>
          <a:off x="805070" y="5727185"/>
          <a:ext cx="3896136" cy="39984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87017">
                  <a:extLst>
                    <a:ext uri="{9D8B030D-6E8A-4147-A177-3AD203B41FA5}">
                      <a16:colId xmlns:a16="http://schemas.microsoft.com/office/drawing/2014/main" val="2979001780"/>
                    </a:ext>
                  </a:extLst>
                </a:gridCol>
                <a:gridCol w="487017">
                  <a:extLst>
                    <a:ext uri="{9D8B030D-6E8A-4147-A177-3AD203B41FA5}">
                      <a16:colId xmlns:a16="http://schemas.microsoft.com/office/drawing/2014/main" val="4181561527"/>
                    </a:ext>
                  </a:extLst>
                </a:gridCol>
                <a:gridCol w="487017">
                  <a:extLst>
                    <a:ext uri="{9D8B030D-6E8A-4147-A177-3AD203B41FA5}">
                      <a16:colId xmlns:a16="http://schemas.microsoft.com/office/drawing/2014/main" val="632632890"/>
                    </a:ext>
                  </a:extLst>
                </a:gridCol>
                <a:gridCol w="487017">
                  <a:extLst>
                    <a:ext uri="{9D8B030D-6E8A-4147-A177-3AD203B41FA5}">
                      <a16:colId xmlns:a16="http://schemas.microsoft.com/office/drawing/2014/main" val="659920514"/>
                    </a:ext>
                  </a:extLst>
                </a:gridCol>
                <a:gridCol w="487017">
                  <a:extLst>
                    <a:ext uri="{9D8B030D-6E8A-4147-A177-3AD203B41FA5}">
                      <a16:colId xmlns:a16="http://schemas.microsoft.com/office/drawing/2014/main" val="1008157653"/>
                    </a:ext>
                  </a:extLst>
                </a:gridCol>
                <a:gridCol w="487017">
                  <a:extLst>
                    <a:ext uri="{9D8B030D-6E8A-4147-A177-3AD203B41FA5}">
                      <a16:colId xmlns:a16="http://schemas.microsoft.com/office/drawing/2014/main" val="103992262"/>
                    </a:ext>
                  </a:extLst>
                </a:gridCol>
                <a:gridCol w="487017">
                  <a:extLst>
                    <a:ext uri="{9D8B030D-6E8A-4147-A177-3AD203B41FA5}">
                      <a16:colId xmlns:a16="http://schemas.microsoft.com/office/drawing/2014/main" val="3358766677"/>
                    </a:ext>
                  </a:extLst>
                </a:gridCol>
                <a:gridCol w="487017">
                  <a:extLst>
                    <a:ext uri="{9D8B030D-6E8A-4147-A177-3AD203B41FA5}">
                      <a16:colId xmlns:a16="http://schemas.microsoft.com/office/drawing/2014/main" val="608902944"/>
                    </a:ext>
                  </a:extLst>
                </a:gridCol>
              </a:tblGrid>
              <a:tr h="399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sz="18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sz="18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sz="18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931763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4108F6CE-A2F3-4F6E-BCBE-A3903FBC16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0"/>
                    </a14:imgEffect>
                  </a14:imgLayer>
                </a14:imgProps>
              </a:ext>
            </a:extLst>
          </a:blip>
          <a:srcRect b="28014"/>
          <a:stretch/>
        </p:blipFill>
        <p:spPr>
          <a:xfrm>
            <a:off x="149087" y="1061242"/>
            <a:ext cx="8229600" cy="28520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1A78F8-9F7B-4226-9574-4E458A49C480}"/>
              </a:ext>
            </a:extLst>
          </p:cNvPr>
          <p:cNvSpPr txBox="1"/>
          <p:nvPr/>
        </p:nvSpPr>
        <p:spPr>
          <a:xfrm>
            <a:off x="959681" y="5409469"/>
            <a:ext cx="1867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Inputlengtharr[8]</a:t>
            </a:r>
            <a:endParaRPr lang="ko-KR" alt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109DE-154A-40E1-8DEF-7756DF60D27D}"/>
              </a:ext>
            </a:extLst>
          </p:cNvPr>
          <p:cNvSpPr txBox="1"/>
          <p:nvPr/>
        </p:nvSpPr>
        <p:spPr>
          <a:xfrm>
            <a:off x="5448983" y="3822066"/>
            <a:ext cx="6410739" cy="2660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Input_bit = 8 = 00001000</a:t>
            </a:r>
            <a:r>
              <a:rPr lang="en-US" altLang="ko-KR" sz="1600" b="1" baseline="-25000"/>
              <a:t>(2)</a:t>
            </a:r>
            <a:r>
              <a:rPr lang="en-US" altLang="ko-KR" sz="1600">
                <a:sym typeface="Wingdings" panose="05000000000000000000" pitchFamily="2" charset="2"/>
              </a:rPr>
              <a:t> // </a:t>
            </a:r>
            <a:r>
              <a:rPr lang="en-US" altLang="ko-KR" sz="1600" b="1">
                <a:sym typeface="Wingdings" panose="05000000000000000000" pitchFamily="2" charset="2"/>
              </a:rPr>
              <a:t>inputlengtharr[7-i]</a:t>
            </a:r>
            <a:endParaRPr lang="en-US" altLang="ko-KR" sz="1600" b="1" baseline="-25000"/>
          </a:p>
          <a:p>
            <a:pPr>
              <a:lnSpc>
                <a:spcPct val="150000"/>
              </a:lnSpc>
            </a:pPr>
            <a:r>
              <a:rPr lang="en-US" altLang="ko-KR" sz="1400"/>
              <a:t>Input_bit &gt;&gt; 7 </a:t>
            </a:r>
            <a:r>
              <a:rPr lang="en-US" altLang="ko-KR" sz="1400">
                <a:sym typeface="Wingdings" panose="05000000000000000000" pitchFamily="2" charset="2"/>
              </a:rPr>
              <a:t> 00000000</a:t>
            </a:r>
            <a:r>
              <a:rPr lang="en-US" altLang="ko-KR" sz="1400" baseline="-25000"/>
              <a:t>(2) </a:t>
            </a:r>
            <a:r>
              <a:rPr lang="en-US" altLang="ko-KR" sz="1400">
                <a:sym typeface="Wingdings" panose="05000000000000000000" pitchFamily="2" charset="2"/>
              </a:rPr>
              <a:t> &amp; 0x01  0  :  inputlengtharr[0]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Input_bit &gt;&gt; 6 </a:t>
            </a:r>
            <a:r>
              <a:rPr lang="en-US" altLang="ko-KR" sz="1400">
                <a:sym typeface="Wingdings" panose="05000000000000000000" pitchFamily="2" charset="2"/>
              </a:rPr>
              <a:t> 00000000</a:t>
            </a:r>
            <a:r>
              <a:rPr lang="en-US" altLang="ko-KR" sz="1400" baseline="-25000"/>
              <a:t>(2)  </a:t>
            </a:r>
            <a:r>
              <a:rPr lang="en-US" altLang="ko-KR" sz="1400">
                <a:sym typeface="Wingdings" panose="05000000000000000000" pitchFamily="2" charset="2"/>
              </a:rPr>
              <a:t>&amp; 0x01  0  :  inputlengtharr[1]</a:t>
            </a:r>
            <a:endParaRPr lang="en-US" altLang="ko-KR" sz="1400" baseline="-25000"/>
          </a:p>
          <a:p>
            <a:pPr>
              <a:lnSpc>
                <a:spcPct val="150000"/>
              </a:lnSpc>
            </a:pPr>
            <a:r>
              <a:rPr lang="en-US" altLang="ko-KR" sz="1400" baseline="-25000"/>
              <a:t>	        </a:t>
            </a:r>
            <a:r>
              <a:rPr lang="en-US" altLang="ko-KR" sz="1400" b="1" baseline="-25000"/>
              <a:t>…</a:t>
            </a:r>
            <a:endParaRPr lang="en-US" altLang="ko-KR" sz="1400" baseline="-25000"/>
          </a:p>
          <a:p>
            <a:pPr>
              <a:lnSpc>
                <a:spcPct val="150000"/>
              </a:lnSpc>
            </a:pPr>
            <a:r>
              <a:rPr lang="en-US" altLang="ko-KR" sz="1400"/>
              <a:t>Input_bit &gt;&gt; 3 </a:t>
            </a:r>
            <a:r>
              <a:rPr lang="en-US" altLang="ko-KR" sz="1400">
                <a:sym typeface="Wingdings" panose="05000000000000000000" pitchFamily="2" charset="2"/>
              </a:rPr>
              <a:t> 00000001</a:t>
            </a:r>
            <a:r>
              <a:rPr lang="en-US" altLang="ko-KR" sz="1400" baseline="-25000"/>
              <a:t>(2)  </a:t>
            </a:r>
            <a:r>
              <a:rPr lang="en-US" altLang="ko-KR" sz="1400">
                <a:sym typeface="Wingdings" panose="05000000000000000000" pitchFamily="2" charset="2"/>
              </a:rPr>
              <a:t>&amp; 0x01  1  :  inputlengtharr[4]</a:t>
            </a:r>
            <a:endParaRPr lang="en-US" altLang="ko-KR" sz="1400" baseline="-25000"/>
          </a:p>
          <a:p>
            <a:pPr>
              <a:lnSpc>
                <a:spcPct val="150000"/>
              </a:lnSpc>
            </a:pPr>
            <a:r>
              <a:rPr lang="en-US" altLang="ko-KR" sz="1400" baseline="-25000"/>
              <a:t>	        </a:t>
            </a:r>
            <a:r>
              <a:rPr lang="en-US" altLang="ko-KR" sz="1400" b="1" baseline="-25000"/>
              <a:t>…</a:t>
            </a:r>
            <a:endParaRPr lang="en-US" altLang="ko-KR" sz="500" b="1" baseline="-25000"/>
          </a:p>
          <a:p>
            <a:pPr>
              <a:lnSpc>
                <a:spcPct val="150000"/>
              </a:lnSpc>
            </a:pPr>
            <a:r>
              <a:rPr lang="en-US" altLang="ko-KR" sz="1400"/>
              <a:t>Input_bit &gt;&gt; 0 </a:t>
            </a:r>
            <a:r>
              <a:rPr lang="en-US" altLang="ko-KR" sz="1400">
                <a:sym typeface="Wingdings" panose="05000000000000000000" pitchFamily="2" charset="2"/>
              </a:rPr>
              <a:t> 00001000</a:t>
            </a:r>
            <a:r>
              <a:rPr lang="en-US" altLang="ko-KR" sz="1400" baseline="-25000"/>
              <a:t>(2)  </a:t>
            </a:r>
            <a:r>
              <a:rPr lang="en-US" altLang="ko-KR" sz="1400">
                <a:sym typeface="Wingdings" panose="05000000000000000000" pitchFamily="2" charset="2"/>
              </a:rPr>
              <a:t>&amp; 0x01  0  :  inputlengtharr[7]</a:t>
            </a:r>
          </a:p>
          <a:p>
            <a:pPr>
              <a:lnSpc>
                <a:spcPct val="150000"/>
              </a:lnSpc>
            </a:pPr>
            <a:endParaRPr lang="en-US" altLang="ko-KR" sz="50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>
                <a:solidFill>
                  <a:srgbClr val="0070C0"/>
                </a:solidFill>
              </a:rPr>
              <a:t>각 자리의 값이 </a:t>
            </a:r>
            <a:r>
              <a:rPr lang="en-US" altLang="ko-KR" sz="1400" b="1">
                <a:solidFill>
                  <a:srgbClr val="0070C0"/>
                </a:solidFill>
              </a:rPr>
              <a:t>1</a:t>
            </a:r>
            <a:r>
              <a:rPr lang="ko-KR" altLang="en-US" sz="1400" b="1">
                <a:solidFill>
                  <a:srgbClr val="0070C0"/>
                </a:solidFill>
              </a:rPr>
              <a:t>이면 </a:t>
            </a:r>
            <a:r>
              <a:rPr lang="en-US" altLang="ko-KR" sz="1400" b="1">
                <a:solidFill>
                  <a:srgbClr val="0070C0"/>
                </a:solidFill>
              </a:rPr>
              <a:t>1, 0</a:t>
            </a:r>
            <a:r>
              <a:rPr lang="ko-KR" altLang="en-US" sz="1400" b="1">
                <a:solidFill>
                  <a:srgbClr val="0070C0"/>
                </a:solidFill>
              </a:rPr>
              <a:t>이면 </a:t>
            </a:r>
            <a:r>
              <a:rPr lang="en-US" altLang="ko-KR" sz="1400" b="1">
                <a:solidFill>
                  <a:srgbClr val="0070C0"/>
                </a:solidFill>
              </a:rPr>
              <a:t>0</a:t>
            </a:r>
            <a:r>
              <a:rPr lang="ko-KR" altLang="en-US" sz="1400" b="1">
                <a:solidFill>
                  <a:srgbClr val="0070C0"/>
                </a:solidFill>
              </a:rPr>
              <a:t>을 </a:t>
            </a:r>
            <a:r>
              <a:rPr lang="en-US" altLang="ko-KR" sz="1400" b="1">
                <a:solidFill>
                  <a:srgbClr val="0070C0"/>
                </a:solidFill>
              </a:rPr>
              <a:t>inputlengtharr</a:t>
            </a:r>
            <a:r>
              <a:rPr lang="ko-KR" altLang="en-US" sz="1400" b="1">
                <a:solidFill>
                  <a:srgbClr val="0070C0"/>
                </a:solidFill>
              </a:rPr>
              <a:t>에 최상위 비트부터저장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53F03-EAFF-4F85-9A4B-C9D94A69BAFA}"/>
              </a:ext>
            </a:extLst>
          </p:cNvPr>
          <p:cNvSpPr txBox="1"/>
          <p:nvPr/>
        </p:nvSpPr>
        <p:spPr>
          <a:xfrm>
            <a:off x="666354" y="4150618"/>
            <a:ext cx="5856051" cy="102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* Input</a:t>
            </a:r>
            <a:r>
              <a:rPr lang="ko-KR" altLang="en-US" sz="1400"/>
              <a:t>이 </a:t>
            </a:r>
            <a:r>
              <a:rPr lang="en-US" altLang="ko-KR" sz="1400"/>
              <a:t>a</a:t>
            </a:r>
            <a:r>
              <a:rPr lang="ko-KR" altLang="en-US" sz="1400"/>
              <a:t> </a:t>
            </a:r>
            <a:r>
              <a:rPr lang="en-US" altLang="ko-KR" sz="1400">
                <a:sym typeface="Wingdings" panose="05000000000000000000" pitchFamily="2" charset="2"/>
              </a:rPr>
              <a:t></a:t>
            </a:r>
            <a:r>
              <a:rPr lang="en-US" altLang="ko-KR" sz="1400"/>
              <a:t> input_bit</a:t>
            </a:r>
            <a:r>
              <a:rPr lang="ko-KR" altLang="en-US" sz="1400"/>
              <a:t>는 </a:t>
            </a:r>
            <a:r>
              <a:rPr lang="en-US" altLang="ko-KR" sz="1400"/>
              <a:t>8 : 8bit</a:t>
            </a:r>
            <a:r>
              <a:rPr lang="ko-KR" altLang="en-US" sz="1400"/>
              <a:t>를 숨겨야 함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* Input</a:t>
            </a:r>
            <a:r>
              <a:rPr lang="ko-KR" altLang="en-US" sz="1400"/>
              <a:t>이 </a:t>
            </a:r>
            <a:r>
              <a:rPr lang="en-US" altLang="ko-KR" sz="1400"/>
              <a:t>abc</a:t>
            </a:r>
            <a:r>
              <a:rPr lang="ko-KR" altLang="en-US" sz="1400"/>
              <a:t> </a:t>
            </a:r>
            <a:r>
              <a:rPr lang="en-US" altLang="ko-KR" sz="1400">
                <a:sym typeface="Wingdings" panose="05000000000000000000" pitchFamily="2" charset="2"/>
              </a:rPr>
              <a:t> input_bit</a:t>
            </a:r>
            <a:r>
              <a:rPr lang="ko-KR" altLang="en-US" sz="1400">
                <a:sym typeface="Wingdings" panose="05000000000000000000" pitchFamily="2" charset="2"/>
              </a:rPr>
              <a:t>는 </a:t>
            </a:r>
            <a:r>
              <a:rPr lang="en-US" altLang="ko-KR" sz="1400">
                <a:sym typeface="Wingdings" panose="05000000000000000000" pitchFamily="2" charset="2"/>
              </a:rPr>
              <a:t>24 : 24bit</a:t>
            </a:r>
            <a:r>
              <a:rPr lang="ko-KR" altLang="en-US" sz="1400">
                <a:sym typeface="Wingdings" panose="05000000000000000000" pitchFamily="2" charset="2"/>
              </a:rPr>
              <a:t>를 숨겨야 함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>
                <a:sym typeface="Wingdings" panose="05000000000000000000" pitchFamily="2" charset="2"/>
              </a:rPr>
              <a:t>Input_bit </a:t>
            </a:r>
            <a:r>
              <a:rPr lang="ko-KR" altLang="en-US" sz="1400" b="1">
                <a:sym typeface="Wingdings" panose="05000000000000000000" pitchFamily="2" charset="2"/>
              </a:rPr>
              <a:t>만큼의 </a:t>
            </a:r>
            <a:r>
              <a:rPr lang="en-US" altLang="ko-KR" sz="1400" b="1">
                <a:sym typeface="Wingdings" panose="05000000000000000000" pitchFamily="2" charset="2"/>
              </a:rPr>
              <a:t>byte</a:t>
            </a:r>
            <a:r>
              <a:rPr lang="ko-KR" altLang="en-US" sz="1400" b="1">
                <a:sym typeface="Wingdings" panose="05000000000000000000" pitchFamily="2" charset="2"/>
              </a:rPr>
              <a:t>가 필요</a:t>
            </a:r>
            <a:endParaRPr lang="ko-KR" altLang="en-US" sz="1400" b="1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CB15376-A18F-4989-B24A-B50545FCABCA}"/>
              </a:ext>
            </a:extLst>
          </p:cNvPr>
          <p:cNvGrpSpPr/>
          <p:nvPr/>
        </p:nvGrpSpPr>
        <p:grpSpPr>
          <a:xfrm>
            <a:off x="145775" y="3839949"/>
            <a:ext cx="12603025" cy="2501669"/>
            <a:chOff x="145775" y="3839949"/>
            <a:chExt cx="12603025" cy="2501669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3F2608-82D9-476C-BDF1-26AF33E4E36B}"/>
                </a:ext>
              </a:extLst>
            </p:cNvPr>
            <p:cNvGrpSpPr/>
            <p:nvPr/>
          </p:nvGrpSpPr>
          <p:grpSpPr>
            <a:xfrm>
              <a:off x="145775" y="3839949"/>
              <a:ext cx="12603025" cy="2501669"/>
              <a:chOff x="145775" y="3839949"/>
              <a:chExt cx="12603025" cy="2501669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0B3E0EF-125F-468C-A0C8-F57DFFEDBFFC}"/>
                  </a:ext>
                </a:extLst>
              </p:cNvPr>
              <p:cNvGrpSpPr/>
              <p:nvPr/>
            </p:nvGrpSpPr>
            <p:grpSpPr>
              <a:xfrm>
                <a:off x="145775" y="3839949"/>
                <a:ext cx="11807687" cy="2501669"/>
                <a:chOff x="149087" y="3826564"/>
                <a:chExt cx="11807687" cy="2501669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FBBBE7C9-E310-4D22-BC9D-62E1DD553757}"/>
                    </a:ext>
                  </a:extLst>
                </p:cNvPr>
                <p:cNvSpPr/>
                <p:nvPr/>
              </p:nvSpPr>
              <p:spPr>
                <a:xfrm>
                  <a:off x="379764" y="3826564"/>
                  <a:ext cx="11577010" cy="25016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86F5DD2A-925A-4F84-9E8C-02F6C9559E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harpenSoften amount="20000"/>
                          </a14:imgEffect>
                        </a14:imgLayer>
                      </a14:imgProps>
                    </a:ext>
                  </a:extLst>
                </a:blip>
                <a:srcRect t="72228" r="20208" b="568"/>
                <a:stretch/>
              </p:blipFill>
              <p:spPr>
                <a:xfrm>
                  <a:off x="149087" y="4368622"/>
                  <a:ext cx="6282890" cy="1335239"/>
                </a:xfrm>
                <a:prstGeom prst="rect">
                  <a:avLst/>
                </a:prstGeom>
              </p:spPr>
            </p:pic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A631B3F0-E003-4730-A6DE-53F2A6759682}"/>
                  </a:ext>
                </a:extLst>
              </p:cNvPr>
              <p:cNvGrpSpPr/>
              <p:nvPr/>
            </p:nvGrpSpPr>
            <p:grpSpPr>
              <a:xfrm>
                <a:off x="6522405" y="4462722"/>
                <a:ext cx="6226395" cy="1173807"/>
                <a:chOff x="6522405" y="3759440"/>
                <a:chExt cx="6226395" cy="1173807"/>
              </a:xfrm>
            </p:grpSpPr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D1ACEF7-07EB-42F9-80DE-BE7280FC38C3}"/>
                    </a:ext>
                  </a:extLst>
                </p:cNvPr>
                <p:cNvGrpSpPr/>
                <p:nvPr/>
              </p:nvGrpSpPr>
              <p:grpSpPr>
                <a:xfrm>
                  <a:off x="6522405" y="4112571"/>
                  <a:ext cx="6226395" cy="820676"/>
                  <a:chOff x="5941514" y="4004661"/>
                  <a:chExt cx="6226395" cy="820676"/>
                </a:xfrm>
              </p:grpSpPr>
              <p:grpSp>
                <p:nvGrpSpPr>
                  <p:cNvPr id="19" name="그룹 18">
                    <a:extLst>
                      <a:ext uri="{FF2B5EF4-FFF2-40B4-BE49-F238E27FC236}">
                        <a16:creationId xmlns:a16="http://schemas.microsoft.com/office/drawing/2014/main" id="{2C268397-1AE5-4057-A1B5-59125AB68426}"/>
                      </a:ext>
                    </a:extLst>
                  </p:cNvPr>
                  <p:cNvGrpSpPr/>
                  <p:nvPr/>
                </p:nvGrpSpPr>
                <p:grpSpPr>
                  <a:xfrm>
                    <a:off x="7553567" y="4004661"/>
                    <a:ext cx="4614342" cy="820676"/>
                    <a:chOff x="7553567" y="4004661"/>
                    <a:chExt cx="4614342" cy="820676"/>
                  </a:xfrm>
                </p:grpSpPr>
                <p:grpSp>
                  <p:nvGrpSpPr>
                    <p:cNvPr id="17" name="그룹 16">
                      <a:extLst>
                        <a:ext uri="{FF2B5EF4-FFF2-40B4-BE49-F238E27FC236}">
                          <a16:creationId xmlns:a16="http://schemas.microsoft.com/office/drawing/2014/main" id="{BB4AD330-4D81-44F6-95C0-17B5E2209F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553567" y="4044287"/>
                      <a:ext cx="4614342" cy="781050"/>
                      <a:chOff x="7344470" y="3660592"/>
                      <a:chExt cx="4614342" cy="781050"/>
                    </a:xfrm>
                  </p:grpSpPr>
                  <p:pic>
                    <p:nvPicPr>
                      <p:cNvPr id="15" name="그림 14">
                        <a:extLst>
                          <a:ext uri="{FF2B5EF4-FFF2-40B4-BE49-F238E27FC236}">
                            <a16:creationId xmlns:a16="http://schemas.microsoft.com/office/drawing/2014/main" id="{D8D375F2-F176-4FFB-84FA-4FAB08B45B1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44470" y="3660592"/>
                        <a:ext cx="2162175" cy="78105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B391D553-48BD-4FC5-90D0-79A27A234F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149284" y="4050437"/>
                        <a:ext cx="280952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400">
                            <a:solidFill>
                              <a:srgbClr val="C00000"/>
                            </a:solidFill>
                            <a:sym typeface="Wingdings" panose="05000000000000000000" pitchFamily="2" charset="2"/>
                          </a:rPr>
                          <a:t>        header size = 138</a:t>
                        </a:r>
                        <a:endParaRPr lang="ko-KR" altLang="en-US" sz="140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8" name="액자 17">
                      <a:extLst>
                        <a:ext uri="{FF2B5EF4-FFF2-40B4-BE49-F238E27FC236}">
                          <a16:creationId xmlns:a16="http://schemas.microsoft.com/office/drawing/2014/main" id="{7E8B27D7-CCDF-477C-BD56-5C63BE66B4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96323" y="4004661"/>
                      <a:ext cx="553764" cy="336597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20" name="그림 19">
                    <a:extLst>
                      <a:ext uri="{FF2B5EF4-FFF2-40B4-BE49-F238E27FC236}">
                        <a16:creationId xmlns:a16="http://schemas.microsoft.com/office/drawing/2014/main" id="{A042B3DE-E0B9-4147-B0E6-3BDF656D9E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941514" y="4019862"/>
                    <a:ext cx="1590675" cy="77152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B6F7D92-F64D-44C5-AD86-E618C754DBD8}"/>
                    </a:ext>
                  </a:extLst>
                </p:cNvPr>
                <p:cNvSpPr txBox="1"/>
                <p:nvPr/>
              </p:nvSpPr>
              <p:spPr>
                <a:xfrm>
                  <a:off x="6522405" y="3759440"/>
                  <a:ext cx="50490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>
                      <a:solidFill>
                        <a:srgbClr val="0070C0"/>
                      </a:solidFill>
                    </a:rPr>
                    <a:t>Header</a:t>
                  </a:r>
                  <a:r>
                    <a:rPr lang="ko-KR" altLang="en-US" sz="1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US" altLang="ko-KR" sz="1400" b="1">
                      <a:solidFill>
                        <a:srgbClr val="0070C0"/>
                      </a:solidFill>
                    </a:rPr>
                    <a:t>size info : fseek(fp, 10, SEEK_SET)</a:t>
                  </a:r>
                  <a:endParaRPr lang="ko-KR" altLang="en-US" sz="1400" b="1">
                    <a:solidFill>
                      <a:srgbClr val="0070C0"/>
                    </a:solidFill>
                  </a:endParaRPr>
                </a:p>
              </p:txBody>
            </p:sp>
          </p:grpSp>
        </p:grpSp>
        <p:sp>
          <p:nvSpPr>
            <p:cNvPr id="32" name="액자 31">
              <a:extLst>
                <a:ext uri="{FF2B5EF4-FFF2-40B4-BE49-F238E27FC236}">
                  <a16:creationId xmlns:a16="http://schemas.microsoft.com/office/drawing/2014/main" id="{84837BF5-771A-44D1-B5A1-1E98292E846E}"/>
                </a:ext>
              </a:extLst>
            </p:cNvPr>
            <p:cNvSpPr/>
            <p:nvPr/>
          </p:nvSpPr>
          <p:spPr>
            <a:xfrm>
              <a:off x="6377454" y="4322854"/>
              <a:ext cx="5668771" cy="1414751"/>
            </a:xfrm>
            <a:prstGeom prst="frame">
              <a:avLst>
                <a:gd name="adj1" fmla="val 531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029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림 71">
            <a:extLst>
              <a:ext uri="{FF2B5EF4-FFF2-40B4-BE49-F238E27FC236}">
                <a16:creationId xmlns:a16="http://schemas.microsoft.com/office/drawing/2014/main" id="{2E24A319-09D0-44B3-8ADB-F215D23EF3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9" t="9149" r="2315" b="3652"/>
          <a:stretch/>
        </p:blipFill>
        <p:spPr>
          <a:xfrm>
            <a:off x="33814" y="1615348"/>
            <a:ext cx="7584980" cy="3767638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C1A0B31-3D85-4E5F-9AF8-666305841F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051" b="92809"/>
          <a:stretch/>
        </p:blipFill>
        <p:spPr>
          <a:xfrm>
            <a:off x="60981" y="1290745"/>
            <a:ext cx="3694290" cy="29959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LSB Steganography</a:t>
            </a:r>
            <a:endParaRPr lang="ko-KR" altLang="en-US" sz="4000" b="1">
              <a:solidFill>
                <a:srgbClr val="2E75B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9E5E448-CD5E-4919-81EA-BC50D87504BE}"/>
              </a:ext>
            </a:extLst>
          </p:cNvPr>
          <p:cNvGrpSpPr/>
          <p:nvPr/>
        </p:nvGrpSpPr>
        <p:grpSpPr>
          <a:xfrm>
            <a:off x="729566" y="1110285"/>
            <a:ext cx="10311202" cy="1713736"/>
            <a:chOff x="1459150" y="1022734"/>
            <a:chExt cx="10311202" cy="171373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2CFE96C-F36F-4266-9B73-F5894FDB0BF5}"/>
                </a:ext>
              </a:extLst>
            </p:cNvPr>
            <p:cNvGrpSpPr/>
            <p:nvPr/>
          </p:nvGrpSpPr>
          <p:grpSpPr>
            <a:xfrm>
              <a:off x="1459150" y="1022734"/>
              <a:ext cx="10311202" cy="1713736"/>
              <a:chOff x="1459150" y="1022734"/>
              <a:chExt cx="10311202" cy="1713736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6700FBBA-50CA-4525-A773-4469852B68B4}"/>
                  </a:ext>
                </a:extLst>
              </p:cNvPr>
              <p:cNvGrpSpPr/>
              <p:nvPr/>
            </p:nvGrpSpPr>
            <p:grpSpPr>
              <a:xfrm>
                <a:off x="5136476" y="1022734"/>
                <a:ext cx="6633876" cy="1381049"/>
                <a:chOff x="5185114" y="1343747"/>
                <a:chExt cx="6859364" cy="1381049"/>
              </a:xfrm>
            </p:grpSpPr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C828CA29-5A49-4DB9-A759-6FA1F9716D81}"/>
                    </a:ext>
                  </a:extLst>
                </p:cNvPr>
                <p:cNvGrpSpPr/>
                <p:nvPr/>
              </p:nvGrpSpPr>
              <p:grpSpPr>
                <a:xfrm>
                  <a:off x="5185114" y="1404657"/>
                  <a:ext cx="6859364" cy="1072254"/>
                  <a:chOff x="5720945" y="3645014"/>
                  <a:chExt cx="6859364" cy="1072254"/>
                </a:xfrm>
              </p:grpSpPr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595E9027-06FE-4943-8081-47699F30DBF2}"/>
                      </a:ext>
                    </a:extLst>
                  </p:cNvPr>
                  <p:cNvGrpSpPr/>
                  <p:nvPr/>
                </p:nvGrpSpPr>
                <p:grpSpPr>
                  <a:xfrm>
                    <a:off x="5720945" y="3645014"/>
                    <a:ext cx="6859364" cy="714787"/>
                    <a:chOff x="5924145" y="3731374"/>
                    <a:chExt cx="6859364" cy="714787"/>
                  </a:xfrm>
                </p:grpSpPr>
                <p:grpSp>
                  <p:nvGrpSpPr>
                    <p:cNvPr id="23" name="그룹 22">
                      <a:extLst>
                        <a:ext uri="{FF2B5EF4-FFF2-40B4-BE49-F238E27FC236}">
                          <a16:creationId xmlns:a16="http://schemas.microsoft.com/office/drawing/2014/main" id="{B2A41D9D-FF4F-427D-BFB2-D4BCA03CAE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24145" y="3782690"/>
                      <a:ext cx="6859364" cy="663471"/>
                      <a:chOff x="5924145" y="4128130"/>
                      <a:chExt cx="6859364" cy="663471"/>
                    </a:xfrm>
                  </p:grpSpPr>
                  <p:grpSp>
                    <p:nvGrpSpPr>
                      <p:cNvPr id="6" name="그룹 5">
                        <a:extLst>
                          <a:ext uri="{FF2B5EF4-FFF2-40B4-BE49-F238E27FC236}">
                            <a16:creationId xmlns:a16="http://schemas.microsoft.com/office/drawing/2014/main" id="{1011EF7A-534A-4B93-B41B-BC1FD1F87E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24145" y="4128130"/>
                        <a:ext cx="6859364" cy="648148"/>
                        <a:chOff x="5924145" y="4585330"/>
                        <a:chExt cx="6859364" cy="648148"/>
                      </a:xfrm>
                    </p:grpSpPr>
                    <p:pic>
                      <p:nvPicPr>
                        <p:cNvPr id="3" name="그림 2">
                          <a:extLst>
                            <a:ext uri="{FF2B5EF4-FFF2-40B4-BE49-F238E27FC236}">
                              <a16:creationId xmlns:a16="http://schemas.microsoft.com/office/drawing/2014/main" id="{2EAAA337-F39B-4791-8663-36DE94E73C2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4"/>
                        <a:srcRect t="77605" b="2430"/>
                        <a:stretch/>
                      </p:blipFill>
                      <p:spPr>
                        <a:xfrm>
                          <a:off x="5924145" y="4857882"/>
                          <a:ext cx="6859364" cy="37559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" name="그림 3">
                          <a:extLst>
                            <a:ext uri="{FF2B5EF4-FFF2-40B4-BE49-F238E27FC236}">
                              <a16:creationId xmlns:a16="http://schemas.microsoft.com/office/drawing/2014/main" id="{39D99DE6-2F4B-4F67-B88A-2A0CBCE1FEB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535479" y="4585330"/>
                          <a:ext cx="285750" cy="2667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14" name="액자 13">
                        <a:extLst>
                          <a:ext uri="{FF2B5EF4-FFF2-40B4-BE49-F238E27FC236}">
                            <a16:creationId xmlns:a16="http://schemas.microsoft.com/office/drawing/2014/main" id="{3B71DCA3-5644-470C-82CF-103199106D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41054" y="4549638"/>
                        <a:ext cx="247331" cy="241963"/>
                      </a:xfrm>
                      <a:prstGeom prst="fram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463E4A94-E4EB-4279-B079-DBE6443870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09494" y="3731374"/>
                      <a:ext cx="13840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b="1">
                          <a:solidFill>
                            <a:srgbClr val="0070C0"/>
                          </a:solidFill>
                        </a:rPr>
                        <a:t>offset 138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p:txBody>
                </p:sp>
                <p:cxnSp>
                  <p:nvCxnSpPr>
                    <p:cNvPr id="29" name="직선 화살표 연결선 28">
                      <a:extLst>
                        <a:ext uri="{FF2B5EF4-FFF2-40B4-BE49-F238E27FC236}">
                          <a16:creationId xmlns:a16="http://schemas.microsoft.com/office/drawing/2014/main" id="{DEA63AEB-09D0-4316-9BD9-89D08A410B8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811069" y="4030191"/>
                      <a:ext cx="247331" cy="212849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2" name="액자 31">
                    <a:extLst>
                      <a:ext uri="{FF2B5EF4-FFF2-40B4-BE49-F238E27FC236}">
                        <a16:creationId xmlns:a16="http://schemas.microsoft.com/office/drawing/2014/main" id="{3E90D089-35F6-461E-A6BD-9950912D8814}"/>
                      </a:ext>
                    </a:extLst>
                  </p:cNvPr>
                  <p:cNvSpPr/>
                  <p:nvPr/>
                </p:nvSpPr>
                <p:spPr>
                  <a:xfrm>
                    <a:off x="9259868" y="4085530"/>
                    <a:ext cx="378678" cy="341400"/>
                  </a:xfrm>
                  <a:prstGeom prst="fram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0658E0A-2439-4B22-BE51-EC98E9C0E9CA}"/>
                      </a:ext>
                    </a:extLst>
                  </p:cNvPr>
                  <p:cNvSpPr txBox="1"/>
                  <p:nvPr/>
                </p:nvSpPr>
                <p:spPr>
                  <a:xfrm>
                    <a:off x="7197410" y="4378714"/>
                    <a:ext cx="452821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>
                        <a:solidFill>
                          <a:srgbClr val="C00000"/>
                        </a:solidFill>
                      </a:rPr>
                      <a:t>u8 buffer1</a:t>
                    </a:r>
                    <a:endParaRPr lang="ko-KR" altLang="en-US" sz="1600" b="1">
                      <a:solidFill>
                        <a:srgbClr val="C00000"/>
                      </a:solidFill>
                    </a:endParaRPr>
                  </a:p>
                </p:txBody>
              </p:sp>
            </p:grpSp>
            <p:sp>
              <p:nvSpPr>
                <p:cNvPr id="36" name="액자 35">
                  <a:extLst>
                    <a:ext uri="{FF2B5EF4-FFF2-40B4-BE49-F238E27FC236}">
                      <a16:creationId xmlns:a16="http://schemas.microsoft.com/office/drawing/2014/main" id="{90F03632-8DE2-414E-9120-164E6D07DBA4}"/>
                    </a:ext>
                  </a:extLst>
                </p:cNvPr>
                <p:cNvSpPr/>
                <p:nvPr/>
              </p:nvSpPr>
              <p:spPr>
                <a:xfrm>
                  <a:off x="5185114" y="1343747"/>
                  <a:ext cx="6859364" cy="1381049"/>
                </a:xfrm>
                <a:prstGeom prst="frame">
                  <a:avLst>
                    <a:gd name="adj1" fmla="val 249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8" name="액자 37">
                <a:extLst>
                  <a:ext uri="{FF2B5EF4-FFF2-40B4-BE49-F238E27FC236}">
                    <a16:creationId xmlns:a16="http://schemas.microsoft.com/office/drawing/2014/main" id="{07169782-9E5B-4C6A-A35F-ABFAFD0A87AD}"/>
                  </a:ext>
                </a:extLst>
              </p:cNvPr>
              <p:cNvSpPr/>
              <p:nvPr/>
            </p:nvSpPr>
            <p:spPr>
              <a:xfrm>
                <a:off x="1459150" y="2499802"/>
                <a:ext cx="4484460" cy="236668"/>
              </a:xfrm>
              <a:prstGeom prst="fram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D5325D1D-9964-4C0D-929B-7E4BE987FC1F}"/>
                  </a:ext>
                </a:extLst>
              </p:cNvPr>
              <p:cNvCxnSpPr>
                <a:cxnSpLocks/>
                <a:endCxn id="38" idx="3"/>
              </p:cNvCxnSpPr>
              <p:nvPr/>
            </p:nvCxnSpPr>
            <p:spPr>
              <a:xfrm flipH="1">
                <a:off x="5943610" y="2403783"/>
                <a:ext cx="2667062" cy="214353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1D321B7-633F-4AE6-A5BB-D574076F8774}"/>
                </a:ext>
              </a:extLst>
            </p:cNvPr>
            <p:cNvSpPr txBox="1"/>
            <p:nvPr/>
          </p:nvSpPr>
          <p:spPr>
            <a:xfrm>
              <a:off x="5136476" y="1035254"/>
              <a:ext cx="94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</a:rPr>
                <a:t>①</a:t>
              </a:r>
            </a:p>
          </p:txBody>
        </p:sp>
      </p:grpSp>
      <p:graphicFrame>
        <p:nvGraphicFramePr>
          <p:cNvPr id="46" name="표 10">
            <a:extLst>
              <a:ext uri="{FF2B5EF4-FFF2-40B4-BE49-F238E27FC236}">
                <a16:creationId xmlns:a16="http://schemas.microsoft.com/office/drawing/2014/main" id="{B98F3998-2F0B-4316-A2AC-441C18EEB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720606"/>
              </p:ext>
            </p:extLst>
          </p:nvPr>
        </p:nvGraphicFramePr>
        <p:xfrm>
          <a:off x="5239081" y="4545638"/>
          <a:ext cx="2781720" cy="39984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47715">
                  <a:extLst>
                    <a:ext uri="{9D8B030D-6E8A-4147-A177-3AD203B41FA5}">
                      <a16:colId xmlns:a16="http://schemas.microsoft.com/office/drawing/2014/main" val="2979001780"/>
                    </a:ext>
                  </a:extLst>
                </a:gridCol>
                <a:gridCol w="347715">
                  <a:extLst>
                    <a:ext uri="{9D8B030D-6E8A-4147-A177-3AD203B41FA5}">
                      <a16:colId xmlns:a16="http://schemas.microsoft.com/office/drawing/2014/main" val="4181561527"/>
                    </a:ext>
                  </a:extLst>
                </a:gridCol>
                <a:gridCol w="347715">
                  <a:extLst>
                    <a:ext uri="{9D8B030D-6E8A-4147-A177-3AD203B41FA5}">
                      <a16:colId xmlns:a16="http://schemas.microsoft.com/office/drawing/2014/main" val="632632890"/>
                    </a:ext>
                  </a:extLst>
                </a:gridCol>
                <a:gridCol w="347715">
                  <a:extLst>
                    <a:ext uri="{9D8B030D-6E8A-4147-A177-3AD203B41FA5}">
                      <a16:colId xmlns:a16="http://schemas.microsoft.com/office/drawing/2014/main" val="659920514"/>
                    </a:ext>
                  </a:extLst>
                </a:gridCol>
                <a:gridCol w="347715">
                  <a:extLst>
                    <a:ext uri="{9D8B030D-6E8A-4147-A177-3AD203B41FA5}">
                      <a16:colId xmlns:a16="http://schemas.microsoft.com/office/drawing/2014/main" val="1008157653"/>
                    </a:ext>
                  </a:extLst>
                </a:gridCol>
                <a:gridCol w="347715">
                  <a:extLst>
                    <a:ext uri="{9D8B030D-6E8A-4147-A177-3AD203B41FA5}">
                      <a16:colId xmlns:a16="http://schemas.microsoft.com/office/drawing/2014/main" val="103992262"/>
                    </a:ext>
                  </a:extLst>
                </a:gridCol>
                <a:gridCol w="347715">
                  <a:extLst>
                    <a:ext uri="{9D8B030D-6E8A-4147-A177-3AD203B41FA5}">
                      <a16:colId xmlns:a16="http://schemas.microsoft.com/office/drawing/2014/main" val="3358766677"/>
                    </a:ext>
                  </a:extLst>
                </a:gridCol>
                <a:gridCol w="347715">
                  <a:extLst>
                    <a:ext uri="{9D8B030D-6E8A-4147-A177-3AD203B41FA5}">
                      <a16:colId xmlns:a16="http://schemas.microsoft.com/office/drawing/2014/main" val="608902944"/>
                    </a:ext>
                  </a:extLst>
                </a:gridCol>
              </a:tblGrid>
              <a:tr h="399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sz="18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18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sz="18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931763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E63CFFAA-2854-440B-BE01-00FA38FD4C27}"/>
              </a:ext>
            </a:extLst>
          </p:cNvPr>
          <p:cNvSpPr txBox="1"/>
          <p:nvPr/>
        </p:nvSpPr>
        <p:spPr>
          <a:xfrm>
            <a:off x="7107746" y="2185416"/>
            <a:ext cx="3633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1byte</a:t>
            </a:r>
            <a:r>
              <a:rPr lang="ko-KR" altLang="en-US" sz="1400" b="1"/>
              <a:t>씩 읽고 파일포인터  이동</a:t>
            </a:r>
            <a:endParaRPr lang="ko-KR" altLang="en-US" sz="1400"/>
          </a:p>
        </p:txBody>
      </p:sp>
      <p:sp>
        <p:nvSpPr>
          <p:cNvPr id="67" name="액자 66">
            <a:extLst>
              <a:ext uri="{FF2B5EF4-FFF2-40B4-BE49-F238E27FC236}">
                <a16:creationId xmlns:a16="http://schemas.microsoft.com/office/drawing/2014/main" id="{38E0DEB1-E39D-4FBE-9B84-0511CC1DE0D4}"/>
              </a:ext>
            </a:extLst>
          </p:cNvPr>
          <p:cNvSpPr/>
          <p:nvPr/>
        </p:nvSpPr>
        <p:spPr>
          <a:xfrm>
            <a:off x="1954974" y="1286791"/>
            <a:ext cx="1566440" cy="241332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EB3C17-AE2C-4457-B4EA-8A401242DD1C}"/>
              </a:ext>
            </a:extLst>
          </p:cNvPr>
          <p:cNvSpPr txBox="1"/>
          <p:nvPr/>
        </p:nvSpPr>
        <p:spPr>
          <a:xfrm>
            <a:off x="1271638" y="976439"/>
            <a:ext cx="4086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C00000"/>
                </a:solidFill>
              </a:rPr>
              <a:t>삽입할 비밀 정보 </a:t>
            </a:r>
            <a:r>
              <a:rPr lang="en-US" altLang="ko-KR" sz="1400" b="1">
                <a:solidFill>
                  <a:srgbClr val="C00000"/>
                </a:solidFill>
              </a:rPr>
              <a:t>(data </a:t>
            </a:r>
            <a:r>
              <a:rPr lang="ko-KR" altLang="en-US" sz="1400" b="1">
                <a:solidFill>
                  <a:srgbClr val="C00000"/>
                </a:solidFill>
              </a:rPr>
              <a:t>길이</a:t>
            </a:r>
            <a:r>
              <a:rPr lang="en-US" altLang="ko-KR" sz="1400" b="1">
                <a:solidFill>
                  <a:srgbClr val="C00000"/>
                </a:solidFill>
              </a:rPr>
              <a:t> </a:t>
            </a:r>
            <a:r>
              <a:rPr lang="ko-KR" altLang="en-US" sz="1400" b="1">
                <a:solidFill>
                  <a:srgbClr val="C00000"/>
                </a:solidFill>
              </a:rPr>
              <a:t>정보</a:t>
            </a:r>
            <a:r>
              <a:rPr lang="en-US" altLang="ko-KR" sz="1400" b="1">
                <a:solidFill>
                  <a:srgbClr val="C00000"/>
                </a:solidFill>
              </a:rPr>
              <a:t>)</a:t>
            </a:r>
            <a:endParaRPr lang="ko-KR" altLang="en-US" sz="1400" b="1">
              <a:solidFill>
                <a:srgbClr val="C00000"/>
              </a:solidFill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F5189B5B-F1B5-44FB-BEBC-7E205C166A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564" r="89489" b="715"/>
          <a:stretch/>
        </p:blipFill>
        <p:spPr>
          <a:xfrm>
            <a:off x="242500" y="5374062"/>
            <a:ext cx="974131" cy="159263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365719CF-E892-4AF8-963A-321380FA6381}"/>
              </a:ext>
            </a:extLst>
          </p:cNvPr>
          <p:cNvGrpSpPr/>
          <p:nvPr/>
        </p:nvGrpSpPr>
        <p:grpSpPr>
          <a:xfrm>
            <a:off x="963038" y="3362295"/>
            <a:ext cx="11579142" cy="1743098"/>
            <a:chOff x="963038" y="3362295"/>
            <a:chExt cx="11579142" cy="1743098"/>
          </a:xfrm>
        </p:grpSpPr>
        <p:sp>
          <p:nvSpPr>
            <p:cNvPr id="53" name="액자 52">
              <a:extLst>
                <a:ext uri="{FF2B5EF4-FFF2-40B4-BE49-F238E27FC236}">
                  <a16:creationId xmlns:a16="http://schemas.microsoft.com/office/drawing/2014/main" id="{F9755A0E-F5BD-4EE3-B0CE-72E1593C7F94}"/>
                </a:ext>
              </a:extLst>
            </p:cNvPr>
            <p:cNvSpPr/>
            <p:nvPr/>
          </p:nvSpPr>
          <p:spPr>
            <a:xfrm>
              <a:off x="963038" y="3362295"/>
              <a:ext cx="2879388" cy="236668"/>
            </a:xfrm>
            <a:prstGeom prst="fram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46DACA3B-42D8-4871-A4BC-E9F225341205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flipH="1" flipV="1">
              <a:off x="3842426" y="3480629"/>
              <a:ext cx="1316314" cy="3337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635966A-5FF5-4793-AE34-42A01E74F173}"/>
                </a:ext>
              </a:extLst>
            </p:cNvPr>
            <p:cNvGrpSpPr/>
            <p:nvPr/>
          </p:nvGrpSpPr>
          <p:grpSpPr>
            <a:xfrm>
              <a:off x="4877872" y="3796026"/>
              <a:ext cx="7664308" cy="1309367"/>
              <a:chOff x="6153784" y="4017566"/>
              <a:chExt cx="7664308" cy="1309367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28F8A276-A603-41E4-945F-0E39728DA4F7}"/>
                  </a:ext>
                </a:extLst>
              </p:cNvPr>
              <p:cNvGrpSpPr/>
              <p:nvPr/>
            </p:nvGrpSpPr>
            <p:grpSpPr>
              <a:xfrm>
                <a:off x="6153784" y="4017566"/>
                <a:ext cx="7301491" cy="1309367"/>
                <a:chOff x="6103225" y="4748792"/>
                <a:chExt cx="7301491" cy="1309367"/>
              </a:xfrm>
            </p:grpSpPr>
            <p:sp>
              <p:nvSpPr>
                <p:cNvPr id="45" name="액자 44">
                  <a:extLst>
                    <a:ext uri="{FF2B5EF4-FFF2-40B4-BE49-F238E27FC236}">
                      <a16:creationId xmlns:a16="http://schemas.microsoft.com/office/drawing/2014/main" id="{5B9A81C9-8FE5-4D5E-A136-7DCB911B1077}"/>
                    </a:ext>
                  </a:extLst>
                </p:cNvPr>
                <p:cNvSpPr/>
                <p:nvPr/>
              </p:nvSpPr>
              <p:spPr>
                <a:xfrm>
                  <a:off x="6356694" y="4748792"/>
                  <a:ext cx="6501859" cy="1309367"/>
                </a:xfrm>
                <a:prstGeom prst="frame">
                  <a:avLst>
                    <a:gd name="adj1" fmla="val 249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246BF20-1E39-4434-B6A4-24797B9B9815}"/>
                    </a:ext>
                  </a:extLst>
                </p:cNvPr>
                <p:cNvSpPr txBox="1"/>
                <p:nvPr/>
              </p:nvSpPr>
              <p:spPr>
                <a:xfrm>
                  <a:off x="6103225" y="5141764"/>
                  <a:ext cx="20382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/>
                    <a:t>buffer1 : 43</a:t>
                  </a:r>
                  <a:r>
                    <a:rPr lang="en-US" altLang="ko-KR" sz="1600" baseline="-25000"/>
                    <a:t>(16)</a:t>
                  </a:r>
                  <a:endParaRPr lang="ko-KR" altLang="en-US" sz="1600" baseline="-2500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A02E933-A57A-4EC6-88A7-4D24FADE83A1}"/>
                    </a:ext>
                  </a:extLst>
                </p:cNvPr>
                <p:cNvSpPr txBox="1"/>
                <p:nvPr/>
              </p:nvSpPr>
              <p:spPr>
                <a:xfrm>
                  <a:off x="6356695" y="4801616"/>
                  <a:ext cx="5574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>
                      <a:solidFill>
                        <a:srgbClr val="0070C0"/>
                      </a:solidFill>
                    </a:rPr>
                    <a:t>②</a:t>
                  </a:r>
                </a:p>
              </p:txBody>
            </p:sp>
            <p:sp>
              <p:nvSpPr>
                <p:cNvPr id="49" name="액자 48">
                  <a:extLst>
                    <a:ext uri="{FF2B5EF4-FFF2-40B4-BE49-F238E27FC236}">
                      <a16:creationId xmlns:a16="http://schemas.microsoft.com/office/drawing/2014/main" id="{0484DE9B-36B5-4489-857D-E48747592914}"/>
                    </a:ext>
                  </a:extLst>
                </p:cNvPr>
                <p:cNvSpPr/>
                <p:nvPr/>
              </p:nvSpPr>
              <p:spPr>
                <a:xfrm>
                  <a:off x="8877043" y="5480871"/>
                  <a:ext cx="362010" cy="424219"/>
                </a:xfrm>
                <a:prstGeom prst="fram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B0FEE5B-0546-4550-A0AD-6BC86631DC7E}"/>
                    </a:ext>
                  </a:extLst>
                </p:cNvPr>
                <p:cNvSpPr txBox="1"/>
                <p:nvPr/>
              </p:nvSpPr>
              <p:spPr>
                <a:xfrm>
                  <a:off x="9324677" y="5499717"/>
                  <a:ext cx="40800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^ 0x01   </a:t>
                  </a:r>
                  <a:r>
                    <a:rPr lang="en-US" altLang="ko-KR">
                      <a:sym typeface="Wingdings" panose="05000000000000000000" pitchFamily="2" charset="2"/>
                    </a:rPr>
                    <a:t> 0x01  temp</a:t>
                  </a:r>
                  <a:endParaRPr lang="ko-KR" altLang="en-US"/>
                </a:p>
              </p:txBody>
            </p:sp>
            <p:sp>
              <p:nvSpPr>
                <p:cNvPr id="51" name="액자 50">
                  <a:extLst>
                    <a:ext uri="{FF2B5EF4-FFF2-40B4-BE49-F238E27FC236}">
                      <a16:creationId xmlns:a16="http://schemas.microsoft.com/office/drawing/2014/main" id="{89D526AD-439E-4575-9A7C-FB1F2EF1BE91}"/>
                    </a:ext>
                  </a:extLst>
                </p:cNvPr>
                <p:cNvSpPr/>
                <p:nvPr/>
              </p:nvSpPr>
              <p:spPr>
                <a:xfrm>
                  <a:off x="9331079" y="5478771"/>
                  <a:ext cx="882964" cy="424219"/>
                </a:xfrm>
                <a:prstGeom prst="fram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1EDE0A0-67CB-40F0-9995-FB3A5C503571}"/>
                  </a:ext>
                </a:extLst>
              </p:cNvPr>
              <p:cNvSpPr txBox="1"/>
              <p:nvPr/>
            </p:nvSpPr>
            <p:spPr>
              <a:xfrm>
                <a:off x="6652484" y="4111547"/>
                <a:ext cx="71656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 Buffer</a:t>
                </a:r>
                <a:r>
                  <a:rPr lang="ko-KR" altLang="en-US" sz="1400" b="1"/>
                  <a:t>로 읽어온 각 </a:t>
                </a:r>
                <a:r>
                  <a:rPr lang="en-US" altLang="ko-KR" sz="1400" b="1"/>
                  <a:t>byte</a:t>
                </a:r>
                <a:r>
                  <a:rPr lang="ko-KR" altLang="en-US" sz="1400" b="1"/>
                  <a:t>의 </a:t>
                </a:r>
                <a:r>
                  <a:rPr lang="en-US" altLang="ko-KR" sz="1400" b="1"/>
                  <a:t>LSB</a:t>
                </a:r>
                <a:r>
                  <a:rPr lang="ko-KR" altLang="en-US" sz="1400" b="1"/>
                  <a:t>값 </a:t>
                </a:r>
                <a:r>
                  <a:rPr lang="en-US" altLang="ko-KR" sz="1400" b="1"/>
                  <a:t>!=</a:t>
                </a:r>
                <a:r>
                  <a:rPr lang="ko-KR" altLang="en-US" sz="1400" b="1"/>
                  <a:t> 삽입할 </a:t>
                </a:r>
                <a:r>
                  <a:rPr lang="en-US" altLang="ko-KR" sz="1400" b="1"/>
                  <a:t>data </a:t>
                </a:r>
                <a:r>
                  <a:rPr lang="en-US" altLang="ko-KR" sz="1400" b="1">
                    <a:sym typeface="Wingdings" panose="05000000000000000000" pitchFamily="2" charset="2"/>
                  </a:rPr>
                  <a:t></a:t>
                </a:r>
                <a:r>
                  <a:rPr lang="ko-KR" altLang="en-US" sz="1400" b="1"/>
                  <a:t> </a:t>
                </a:r>
                <a:r>
                  <a:rPr lang="en-US" altLang="ko-KR" sz="1400" b="1"/>
                  <a:t>temp</a:t>
                </a:r>
                <a:r>
                  <a:rPr lang="ko-KR" altLang="en-US" sz="1400" b="1"/>
                  <a:t>에 저장 후 바꿔씀</a:t>
                </a:r>
              </a:p>
            </p:txBody>
          </p:sp>
        </p:grpSp>
        <p:sp>
          <p:nvSpPr>
            <p:cNvPr id="79" name="액자 78">
              <a:extLst>
                <a:ext uri="{FF2B5EF4-FFF2-40B4-BE49-F238E27FC236}">
                  <a16:creationId xmlns:a16="http://schemas.microsoft.com/office/drawing/2014/main" id="{22B9B020-7183-4BA7-93DE-2FE02834FEBA}"/>
                </a:ext>
              </a:extLst>
            </p:cNvPr>
            <p:cNvSpPr/>
            <p:nvPr/>
          </p:nvSpPr>
          <p:spPr>
            <a:xfrm>
              <a:off x="972765" y="3755844"/>
              <a:ext cx="3822971" cy="236668"/>
            </a:xfrm>
            <a:prstGeom prst="fram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7ADE5B30-0ADD-4A69-9DAC-2C123789B91B}"/>
                </a:ext>
              </a:extLst>
            </p:cNvPr>
            <p:cNvCxnSpPr>
              <a:cxnSpLocks/>
              <a:endCxn id="79" idx="3"/>
            </p:cNvCxnSpPr>
            <p:nvPr/>
          </p:nvCxnSpPr>
          <p:spPr>
            <a:xfrm flipH="1">
              <a:off x="4795736" y="3814357"/>
              <a:ext cx="363004" cy="5982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25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표 10">
            <a:extLst>
              <a:ext uri="{FF2B5EF4-FFF2-40B4-BE49-F238E27FC236}">
                <a16:creationId xmlns:a16="http://schemas.microsoft.com/office/drawing/2014/main" id="{13A745E8-2CD4-4925-A8C3-82E86B52F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301788"/>
              </p:ext>
            </p:extLst>
          </p:nvPr>
        </p:nvGraphicFramePr>
        <p:xfrm>
          <a:off x="6512496" y="4678085"/>
          <a:ext cx="2781720" cy="39984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47715">
                  <a:extLst>
                    <a:ext uri="{9D8B030D-6E8A-4147-A177-3AD203B41FA5}">
                      <a16:colId xmlns:a16="http://schemas.microsoft.com/office/drawing/2014/main" val="2979001780"/>
                    </a:ext>
                  </a:extLst>
                </a:gridCol>
                <a:gridCol w="347715">
                  <a:extLst>
                    <a:ext uri="{9D8B030D-6E8A-4147-A177-3AD203B41FA5}">
                      <a16:colId xmlns:a16="http://schemas.microsoft.com/office/drawing/2014/main" val="4181561527"/>
                    </a:ext>
                  </a:extLst>
                </a:gridCol>
                <a:gridCol w="347715">
                  <a:extLst>
                    <a:ext uri="{9D8B030D-6E8A-4147-A177-3AD203B41FA5}">
                      <a16:colId xmlns:a16="http://schemas.microsoft.com/office/drawing/2014/main" val="632632890"/>
                    </a:ext>
                  </a:extLst>
                </a:gridCol>
                <a:gridCol w="347715">
                  <a:extLst>
                    <a:ext uri="{9D8B030D-6E8A-4147-A177-3AD203B41FA5}">
                      <a16:colId xmlns:a16="http://schemas.microsoft.com/office/drawing/2014/main" val="659920514"/>
                    </a:ext>
                  </a:extLst>
                </a:gridCol>
                <a:gridCol w="347715">
                  <a:extLst>
                    <a:ext uri="{9D8B030D-6E8A-4147-A177-3AD203B41FA5}">
                      <a16:colId xmlns:a16="http://schemas.microsoft.com/office/drawing/2014/main" val="1008157653"/>
                    </a:ext>
                  </a:extLst>
                </a:gridCol>
                <a:gridCol w="347715">
                  <a:extLst>
                    <a:ext uri="{9D8B030D-6E8A-4147-A177-3AD203B41FA5}">
                      <a16:colId xmlns:a16="http://schemas.microsoft.com/office/drawing/2014/main" val="103992262"/>
                    </a:ext>
                  </a:extLst>
                </a:gridCol>
                <a:gridCol w="347715">
                  <a:extLst>
                    <a:ext uri="{9D8B030D-6E8A-4147-A177-3AD203B41FA5}">
                      <a16:colId xmlns:a16="http://schemas.microsoft.com/office/drawing/2014/main" val="3358766677"/>
                    </a:ext>
                  </a:extLst>
                </a:gridCol>
                <a:gridCol w="347715">
                  <a:extLst>
                    <a:ext uri="{9D8B030D-6E8A-4147-A177-3AD203B41FA5}">
                      <a16:colId xmlns:a16="http://schemas.microsoft.com/office/drawing/2014/main" val="608902944"/>
                    </a:ext>
                  </a:extLst>
                </a:gridCol>
              </a:tblGrid>
              <a:tr h="399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sz="18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18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sz="18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931763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LSB Steganography</a:t>
            </a:r>
            <a:endParaRPr lang="ko-KR" altLang="en-US" sz="4000" b="1">
              <a:solidFill>
                <a:srgbClr val="2E75B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FFD0C250-B40E-4FF3-9601-1ECD4A19BE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549"/>
          <a:stretch/>
        </p:blipFill>
        <p:spPr>
          <a:xfrm>
            <a:off x="411920" y="1091531"/>
            <a:ext cx="5920785" cy="5323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8C0779-5A64-4257-8265-2EC96AC10D0A}"/>
              </a:ext>
            </a:extLst>
          </p:cNvPr>
          <p:cNvSpPr txBox="1"/>
          <p:nvPr/>
        </p:nvSpPr>
        <p:spPr>
          <a:xfrm>
            <a:off x="3714677" y="1307345"/>
            <a:ext cx="6365132" cy="78508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숨겨야 할 데이터 </a:t>
            </a:r>
            <a:r>
              <a:rPr lang="en-US" altLang="ko-KR" sz="1600"/>
              <a:t>input[i]</a:t>
            </a:r>
            <a:r>
              <a:rPr lang="ko-KR" altLang="en-US" sz="1600"/>
              <a:t>을 </a:t>
            </a:r>
            <a:r>
              <a:rPr lang="en-US" altLang="ko-KR" sz="1600"/>
              <a:t>j</a:t>
            </a:r>
            <a:r>
              <a:rPr lang="ko-KR" altLang="en-US" sz="1600"/>
              <a:t>번 오른쪽  </a:t>
            </a:r>
            <a:r>
              <a:rPr lang="en-US" altLang="ko-KR" sz="1600"/>
              <a:t>shift </a:t>
            </a:r>
            <a:r>
              <a:rPr lang="ko-KR" altLang="en-US" sz="1600"/>
              <a:t>한 후 </a:t>
            </a:r>
            <a:r>
              <a:rPr lang="en-US" altLang="ko-KR" sz="1600"/>
              <a:t>&amp;0x01 </a:t>
            </a:r>
            <a:br>
              <a:rPr lang="en-US" altLang="ko-KR" sz="1600"/>
            </a:b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>
                <a:solidFill>
                  <a:srgbClr val="0070C0"/>
                </a:solidFill>
              </a:rPr>
              <a:t>각 자리의 비트를 구해서 </a:t>
            </a:r>
            <a:r>
              <a:rPr lang="en-US" altLang="ko-KR" sz="1600">
                <a:solidFill>
                  <a:srgbClr val="0070C0"/>
                </a:solidFill>
              </a:rPr>
              <a:t>data</a:t>
            </a:r>
            <a:r>
              <a:rPr lang="ko-KR" altLang="en-US" sz="1600">
                <a:solidFill>
                  <a:srgbClr val="0070C0"/>
                </a:solidFill>
              </a:rPr>
              <a:t>배열에 저장 </a:t>
            </a:r>
            <a:r>
              <a:rPr lang="en-US" altLang="ko-KR" sz="1600"/>
              <a:t>(</a:t>
            </a:r>
            <a:r>
              <a:rPr lang="ko-KR" altLang="en-US" sz="1600"/>
              <a:t>동일한 순서 </a:t>
            </a:r>
            <a:r>
              <a:rPr lang="en-US" altLang="ko-KR" sz="1600"/>
              <a:t>:  lsb-&gt;lsb)</a:t>
            </a:r>
            <a:endParaRPr lang="ko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38D2C-364C-4291-82FF-6381F279C3CD}"/>
              </a:ext>
            </a:extLst>
          </p:cNvPr>
          <p:cNvSpPr txBox="1"/>
          <p:nvPr/>
        </p:nvSpPr>
        <p:spPr>
          <a:xfrm>
            <a:off x="6475050" y="2164092"/>
            <a:ext cx="5372912" cy="15236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buffer1</a:t>
            </a:r>
            <a:r>
              <a:rPr lang="ko-KR" altLang="en-US" sz="1600"/>
              <a:t>을 통해 </a:t>
            </a:r>
            <a:r>
              <a:rPr lang="ko-KR" altLang="en-US" sz="1600">
                <a:solidFill>
                  <a:srgbClr val="0070C0"/>
                </a:solidFill>
              </a:rPr>
              <a:t>읽어온 데이터의 </a:t>
            </a:r>
            <a:r>
              <a:rPr lang="en-US" altLang="ko-KR" sz="1600">
                <a:solidFill>
                  <a:srgbClr val="0070C0"/>
                </a:solidFill>
              </a:rPr>
              <a:t>lsb</a:t>
            </a:r>
            <a:r>
              <a:rPr lang="ko-KR" altLang="en-US" sz="1600"/>
              <a:t>와 </a:t>
            </a:r>
            <a:r>
              <a:rPr lang="en-US" altLang="ko-KR" sz="1600">
                <a:solidFill>
                  <a:srgbClr val="0070C0"/>
                </a:solidFill>
              </a:rPr>
              <a:t>data</a:t>
            </a:r>
            <a:r>
              <a:rPr lang="ko-KR" altLang="en-US" sz="1600">
                <a:solidFill>
                  <a:srgbClr val="0070C0"/>
                </a:solidFill>
              </a:rPr>
              <a:t>배열에 저장된 요소</a:t>
            </a:r>
            <a:r>
              <a:rPr lang="en-US" altLang="ko-KR" sz="1600">
                <a:solidFill>
                  <a:srgbClr val="0070C0"/>
                </a:solidFill>
              </a:rPr>
              <a:t>(</a:t>
            </a:r>
            <a:r>
              <a:rPr lang="ko-KR" altLang="en-US" sz="1600">
                <a:solidFill>
                  <a:srgbClr val="0070C0"/>
                </a:solidFill>
              </a:rPr>
              <a:t>숨길 데이터</a:t>
            </a:r>
            <a:r>
              <a:rPr lang="en-US" altLang="ko-KR" sz="1600">
                <a:solidFill>
                  <a:srgbClr val="0070C0"/>
                </a:solidFill>
              </a:rPr>
              <a:t>)</a:t>
            </a:r>
            <a:r>
              <a:rPr lang="ko-KR" altLang="en-US" sz="1600">
                <a:solidFill>
                  <a:srgbClr val="0070C0"/>
                </a:solidFill>
              </a:rPr>
              <a:t>가 다르면 정보 삽입</a:t>
            </a:r>
            <a:r>
              <a:rPr lang="en-US" altLang="ko-KR" sz="1600"/>
              <a:t>, </a:t>
            </a:r>
            <a:r>
              <a:rPr lang="ko-KR" altLang="en-US" sz="1600"/>
              <a:t>같으면 안바꿈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/>
              <a:t>정보를 삽입하는 경우 </a:t>
            </a:r>
            <a:r>
              <a:rPr lang="en-US" altLang="ko-KR" sz="1600"/>
              <a:t>: buffer</a:t>
            </a:r>
            <a:r>
              <a:rPr lang="ko-KR" altLang="en-US" sz="1600"/>
              <a:t>와 </a:t>
            </a:r>
            <a:r>
              <a:rPr lang="en-US" altLang="ko-KR" sz="1600"/>
              <a:t>0x01</a:t>
            </a:r>
            <a:r>
              <a:rPr lang="ko-KR" altLang="en-US" sz="1600"/>
              <a:t>을 </a:t>
            </a:r>
            <a:r>
              <a:rPr lang="en-US" altLang="ko-KR" sz="1600"/>
              <a:t>XOR</a:t>
            </a:r>
            <a:r>
              <a:rPr lang="ko-KR" altLang="en-US" sz="1600"/>
              <a:t>하여 값을 바꿔주고 파일에 씀</a:t>
            </a:r>
            <a:endParaRPr lang="en-US" altLang="ko-KR" sz="1600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23487CEE-D0DE-4E9E-A1F6-672DFF58FD03}"/>
              </a:ext>
            </a:extLst>
          </p:cNvPr>
          <p:cNvSpPr/>
          <p:nvPr/>
        </p:nvSpPr>
        <p:spPr>
          <a:xfrm>
            <a:off x="1478604" y="4021254"/>
            <a:ext cx="4863829" cy="785087"/>
          </a:xfrm>
          <a:prstGeom prst="frame">
            <a:avLst>
              <a:gd name="adj1" fmla="val 2762"/>
            </a:avLst>
          </a:prstGeom>
          <a:solidFill>
            <a:srgbClr val="0070C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67" name="표 10">
            <a:extLst>
              <a:ext uri="{FF2B5EF4-FFF2-40B4-BE49-F238E27FC236}">
                <a16:creationId xmlns:a16="http://schemas.microsoft.com/office/drawing/2014/main" id="{363DFD6C-E67E-4AAF-AECF-3CF35EDD2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611143"/>
              </p:ext>
            </p:extLst>
          </p:nvPr>
        </p:nvGraphicFramePr>
        <p:xfrm>
          <a:off x="6512496" y="5587058"/>
          <a:ext cx="2781720" cy="39984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47715">
                  <a:extLst>
                    <a:ext uri="{9D8B030D-6E8A-4147-A177-3AD203B41FA5}">
                      <a16:colId xmlns:a16="http://schemas.microsoft.com/office/drawing/2014/main" val="2979001780"/>
                    </a:ext>
                  </a:extLst>
                </a:gridCol>
                <a:gridCol w="347715">
                  <a:extLst>
                    <a:ext uri="{9D8B030D-6E8A-4147-A177-3AD203B41FA5}">
                      <a16:colId xmlns:a16="http://schemas.microsoft.com/office/drawing/2014/main" val="4181561527"/>
                    </a:ext>
                  </a:extLst>
                </a:gridCol>
                <a:gridCol w="347715">
                  <a:extLst>
                    <a:ext uri="{9D8B030D-6E8A-4147-A177-3AD203B41FA5}">
                      <a16:colId xmlns:a16="http://schemas.microsoft.com/office/drawing/2014/main" val="632632890"/>
                    </a:ext>
                  </a:extLst>
                </a:gridCol>
                <a:gridCol w="347715">
                  <a:extLst>
                    <a:ext uri="{9D8B030D-6E8A-4147-A177-3AD203B41FA5}">
                      <a16:colId xmlns:a16="http://schemas.microsoft.com/office/drawing/2014/main" val="659920514"/>
                    </a:ext>
                  </a:extLst>
                </a:gridCol>
                <a:gridCol w="347715">
                  <a:extLst>
                    <a:ext uri="{9D8B030D-6E8A-4147-A177-3AD203B41FA5}">
                      <a16:colId xmlns:a16="http://schemas.microsoft.com/office/drawing/2014/main" val="1008157653"/>
                    </a:ext>
                  </a:extLst>
                </a:gridCol>
                <a:gridCol w="347715">
                  <a:extLst>
                    <a:ext uri="{9D8B030D-6E8A-4147-A177-3AD203B41FA5}">
                      <a16:colId xmlns:a16="http://schemas.microsoft.com/office/drawing/2014/main" val="103992262"/>
                    </a:ext>
                  </a:extLst>
                </a:gridCol>
                <a:gridCol w="347715">
                  <a:extLst>
                    <a:ext uri="{9D8B030D-6E8A-4147-A177-3AD203B41FA5}">
                      <a16:colId xmlns:a16="http://schemas.microsoft.com/office/drawing/2014/main" val="3358766677"/>
                    </a:ext>
                  </a:extLst>
                </a:gridCol>
                <a:gridCol w="347715">
                  <a:extLst>
                    <a:ext uri="{9D8B030D-6E8A-4147-A177-3AD203B41FA5}">
                      <a16:colId xmlns:a16="http://schemas.microsoft.com/office/drawing/2014/main" val="608902944"/>
                    </a:ext>
                  </a:extLst>
                </a:gridCol>
              </a:tblGrid>
              <a:tr h="399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sz="18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18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sz="18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931763"/>
                  </a:ext>
                </a:extLst>
              </a:tr>
            </a:tbl>
          </a:graphicData>
        </a:graphic>
      </p:graphicFrame>
      <p:grpSp>
        <p:nvGrpSpPr>
          <p:cNvPr id="32" name="그룹 31">
            <a:extLst>
              <a:ext uri="{FF2B5EF4-FFF2-40B4-BE49-F238E27FC236}">
                <a16:creationId xmlns:a16="http://schemas.microsoft.com/office/drawing/2014/main" id="{22BF73F1-441C-4A97-8692-F19B0F9A56A5}"/>
              </a:ext>
            </a:extLst>
          </p:cNvPr>
          <p:cNvGrpSpPr/>
          <p:nvPr/>
        </p:nvGrpSpPr>
        <p:grpSpPr>
          <a:xfrm>
            <a:off x="6397392" y="3931693"/>
            <a:ext cx="7048022" cy="2183027"/>
            <a:chOff x="3216447" y="3019816"/>
            <a:chExt cx="7048022" cy="2183027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E727B04-E0A9-4D86-8BC1-6EDBA2345D58}"/>
                </a:ext>
              </a:extLst>
            </p:cNvPr>
            <p:cNvGrpSpPr/>
            <p:nvPr/>
          </p:nvGrpSpPr>
          <p:grpSpPr>
            <a:xfrm>
              <a:off x="3216447" y="3019816"/>
              <a:ext cx="7048022" cy="2183027"/>
              <a:chOff x="6366753" y="558702"/>
              <a:chExt cx="7048022" cy="2183027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96E9664A-CF6F-414A-98A7-D24C206083A5}"/>
                  </a:ext>
                </a:extLst>
              </p:cNvPr>
              <p:cNvGrpSpPr/>
              <p:nvPr/>
            </p:nvGrpSpPr>
            <p:grpSpPr>
              <a:xfrm>
                <a:off x="6366753" y="558702"/>
                <a:ext cx="7048022" cy="2183027"/>
                <a:chOff x="6366753" y="908900"/>
                <a:chExt cx="7048022" cy="2183027"/>
              </a:xfrm>
            </p:grpSpPr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58C6E828-75A9-4860-9EBE-289921BDAD4A}"/>
                    </a:ext>
                  </a:extLst>
                </p:cNvPr>
                <p:cNvGrpSpPr/>
                <p:nvPr/>
              </p:nvGrpSpPr>
              <p:grpSpPr>
                <a:xfrm>
                  <a:off x="6366753" y="908900"/>
                  <a:ext cx="7048022" cy="2183027"/>
                  <a:chOff x="6356694" y="4748792"/>
                  <a:chExt cx="7048022" cy="2183027"/>
                </a:xfrm>
              </p:grpSpPr>
              <p:sp>
                <p:nvSpPr>
                  <p:cNvPr id="21" name="액자 20">
                    <a:extLst>
                      <a:ext uri="{FF2B5EF4-FFF2-40B4-BE49-F238E27FC236}">
                        <a16:creationId xmlns:a16="http://schemas.microsoft.com/office/drawing/2014/main" id="{369A763F-92E4-4109-8A4D-5BC8879420F5}"/>
                      </a:ext>
                    </a:extLst>
                  </p:cNvPr>
                  <p:cNvSpPr/>
                  <p:nvPr/>
                </p:nvSpPr>
                <p:spPr>
                  <a:xfrm>
                    <a:off x="6356694" y="4748792"/>
                    <a:ext cx="5794608" cy="2183027"/>
                  </a:xfrm>
                  <a:prstGeom prst="frame">
                    <a:avLst>
                      <a:gd name="adj1" fmla="val 2490"/>
                    </a:avLst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40D58DF-0746-4B9E-A71A-BA09252D94A8}"/>
                      </a:ext>
                    </a:extLst>
                  </p:cNvPr>
                  <p:cNvSpPr txBox="1"/>
                  <p:nvPr/>
                </p:nvSpPr>
                <p:spPr>
                  <a:xfrm>
                    <a:off x="6364119" y="4839060"/>
                    <a:ext cx="203823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/>
                      <a:t>buffer1 : 43</a:t>
                    </a:r>
                    <a:r>
                      <a:rPr lang="en-US" altLang="ko-KR" sz="1600" baseline="-25000"/>
                      <a:t>(16)</a:t>
                    </a:r>
                    <a:endParaRPr lang="ko-KR" altLang="en-US" sz="1600" baseline="-25000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463728B-BBC2-4B2C-8877-415F1938B7C4}"/>
                      </a:ext>
                    </a:extLst>
                  </p:cNvPr>
                  <p:cNvSpPr txBox="1"/>
                  <p:nvPr/>
                </p:nvSpPr>
                <p:spPr>
                  <a:xfrm>
                    <a:off x="6356695" y="4801616"/>
                    <a:ext cx="5574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b="1">
                        <a:solidFill>
                          <a:srgbClr val="0070C0"/>
                        </a:solidFill>
                      </a:rPr>
                      <a:t>②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9AA6B6BE-7366-486F-9976-A62940503462}"/>
                      </a:ext>
                    </a:extLst>
                  </p:cNvPr>
                  <p:cNvSpPr txBox="1"/>
                  <p:nvPr/>
                </p:nvSpPr>
                <p:spPr>
                  <a:xfrm>
                    <a:off x="9324677" y="5499717"/>
                    <a:ext cx="408003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&amp; 0x01   </a:t>
                    </a:r>
                    <a:r>
                      <a:rPr lang="en-US" altLang="ko-KR">
                        <a:sym typeface="Wingdings" panose="05000000000000000000" pitchFamily="2" charset="2"/>
                      </a:rPr>
                      <a:t>!= 0   </a:t>
                    </a:r>
                    <a:r>
                      <a:rPr lang="en-US" altLang="ko-KR" sz="1600">
                        <a:sym typeface="Wingdings" panose="05000000000000000000" pitchFamily="2" charset="2"/>
                      </a:rPr>
                      <a:t>if</a:t>
                    </a:r>
                    <a:r>
                      <a:rPr lang="ko-KR" altLang="en-US" sz="1600">
                        <a:sym typeface="Wingdings" panose="05000000000000000000" pitchFamily="2" charset="2"/>
                      </a:rPr>
                      <a:t>문 진입</a:t>
                    </a:r>
                    <a:endParaRPr lang="ko-KR" altLang="en-US"/>
                  </a:p>
                </p:txBody>
              </p:sp>
              <p:sp>
                <p:nvSpPr>
                  <p:cNvPr id="24" name="액자 23">
                    <a:extLst>
                      <a:ext uri="{FF2B5EF4-FFF2-40B4-BE49-F238E27FC236}">
                        <a16:creationId xmlns:a16="http://schemas.microsoft.com/office/drawing/2014/main" id="{736E41E2-0800-4F96-9337-429D888C28F5}"/>
                      </a:ext>
                    </a:extLst>
                  </p:cNvPr>
                  <p:cNvSpPr/>
                  <p:nvPr/>
                </p:nvSpPr>
                <p:spPr>
                  <a:xfrm>
                    <a:off x="8877043" y="5480871"/>
                    <a:ext cx="362010" cy="424219"/>
                  </a:xfrm>
                  <a:prstGeom prst="fram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액자 25">
                    <a:extLst>
                      <a:ext uri="{FF2B5EF4-FFF2-40B4-BE49-F238E27FC236}">
                        <a16:creationId xmlns:a16="http://schemas.microsoft.com/office/drawing/2014/main" id="{2FBF3A1A-F360-4EAC-9088-58C69626D890}"/>
                      </a:ext>
                    </a:extLst>
                  </p:cNvPr>
                  <p:cNvSpPr/>
                  <p:nvPr/>
                </p:nvSpPr>
                <p:spPr>
                  <a:xfrm>
                    <a:off x="9331079" y="5478771"/>
                    <a:ext cx="882964" cy="424219"/>
                  </a:xfrm>
                  <a:prstGeom prst="fram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5FC75AA-C710-432A-9352-45B3CBEFA7EF}"/>
                    </a:ext>
                  </a:extLst>
                </p:cNvPr>
                <p:cNvSpPr txBox="1"/>
                <p:nvPr/>
              </p:nvSpPr>
              <p:spPr>
                <a:xfrm>
                  <a:off x="7638526" y="980560"/>
                  <a:ext cx="20382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/>
                    <a:t>data[i] : 0</a:t>
                  </a:r>
                  <a:endParaRPr lang="ko-KR" altLang="en-US" sz="1600" baseline="-25000"/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EEAD88-47F6-424A-B161-CFC7292FFD6C}"/>
                  </a:ext>
                </a:extLst>
              </p:cNvPr>
              <p:cNvSpPr txBox="1"/>
              <p:nvPr/>
            </p:nvSpPr>
            <p:spPr>
              <a:xfrm>
                <a:off x="6394152" y="983756"/>
                <a:ext cx="11242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/>
                  <a:t>buffer1</a:t>
                </a:r>
                <a:endParaRPr lang="ko-KR" altLang="en-US" sz="1600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A52546-9DE2-421B-AEA0-71A6C9F77EDD}"/>
                </a:ext>
              </a:extLst>
            </p:cNvPr>
            <p:cNvSpPr txBox="1"/>
            <p:nvPr/>
          </p:nvSpPr>
          <p:spPr>
            <a:xfrm>
              <a:off x="3253862" y="4336627"/>
              <a:ext cx="11242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/>
                <a:t>buffer1</a:t>
              </a:r>
              <a:endParaRPr lang="ko-KR" altLang="en-US" sz="160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62506C4-9922-42F9-9543-076B8A966FE9}"/>
              </a:ext>
            </a:extLst>
          </p:cNvPr>
          <p:cNvSpPr txBox="1"/>
          <p:nvPr/>
        </p:nvSpPr>
        <p:spPr>
          <a:xfrm>
            <a:off x="9410952" y="5572836"/>
            <a:ext cx="408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^ 0x01 </a:t>
            </a:r>
            <a:r>
              <a:rPr lang="en-US" altLang="ko-KR">
                <a:sym typeface="Wingdings" panose="05000000000000000000" pitchFamily="2" charset="2"/>
              </a:rPr>
              <a:t> 0  data[i] </a:t>
            </a:r>
            <a:r>
              <a:rPr lang="ko-KR" altLang="en-US">
                <a:sym typeface="Wingdings" panose="05000000000000000000" pitchFamily="2" charset="2"/>
              </a:rPr>
              <a:t>숨김 </a:t>
            </a:r>
            <a:endParaRPr lang="ko-KR" altLang="en-US"/>
          </a:p>
        </p:txBody>
      </p:sp>
      <p:sp>
        <p:nvSpPr>
          <p:cNvPr id="74" name="액자 73">
            <a:extLst>
              <a:ext uri="{FF2B5EF4-FFF2-40B4-BE49-F238E27FC236}">
                <a16:creationId xmlns:a16="http://schemas.microsoft.com/office/drawing/2014/main" id="{CDCE01B7-D77D-4D3D-B39D-ABDB9BE25B00}"/>
              </a:ext>
            </a:extLst>
          </p:cNvPr>
          <p:cNvSpPr/>
          <p:nvPr/>
        </p:nvSpPr>
        <p:spPr>
          <a:xfrm>
            <a:off x="8935929" y="5551843"/>
            <a:ext cx="362010" cy="424219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액자 74">
            <a:extLst>
              <a:ext uri="{FF2B5EF4-FFF2-40B4-BE49-F238E27FC236}">
                <a16:creationId xmlns:a16="http://schemas.microsoft.com/office/drawing/2014/main" id="{159516B7-41F7-4278-9BB4-4FD805A0EFF1}"/>
              </a:ext>
            </a:extLst>
          </p:cNvPr>
          <p:cNvSpPr/>
          <p:nvPr/>
        </p:nvSpPr>
        <p:spPr>
          <a:xfrm>
            <a:off x="9371776" y="5555520"/>
            <a:ext cx="862967" cy="424219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055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LSB Steganography</a:t>
            </a:r>
            <a:endParaRPr lang="ko-KR" altLang="en-US" sz="4000" b="1">
              <a:solidFill>
                <a:srgbClr val="2E75B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685494-24C5-41E3-9B04-5886B118CB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80"/>
          <a:stretch/>
        </p:blipFill>
        <p:spPr>
          <a:xfrm>
            <a:off x="0" y="1128408"/>
            <a:ext cx="5826868" cy="57295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70BDB8-110C-452D-B75A-FF0703BF024A}"/>
              </a:ext>
            </a:extLst>
          </p:cNvPr>
          <p:cNvSpPr txBox="1"/>
          <p:nvPr/>
        </p:nvSpPr>
        <p:spPr>
          <a:xfrm>
            <a:off x="5932250" y="2016009"/>
            <a:ext cx="6032771" cy="78495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Bmp</a:t>
            </a:r>
            <a:r>
              <a:rPr lang="ko-KR" altLang="en-US" sz="1600"/>
              <a:t>는 </a:t>
            </a:r>
            <a:r>
              <a:rPr lang="en-US" altLang="ko-KR" sz="1600" b="1">
                <a:solidFill>
                  <a:srgbClr val="0070C0"/>
                </a:solidFill>
              </a:rPr>
              <a:t>Offset 10</a:t>
            </a:r>
            <a:r>
              <a:rPr lang="ko-KR" altLang="en-US" sz="1600" b="1">
                <a:solidFill>
                  <a:srgbClr val="0070C0"/>
                </a:solidFill>
              </a:rPr>
              <a:t>에 헤더정보</a:t>
            </a:r>
            <a:r>
              <a:rPr lang="ko-KR" altLang="en-US" sz="1600"/>
              <a:t>가 있음 </a:t>
            </a: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ko-KR" altLang="en-US" sz="1600"/>
              <a:t> </a:t>
            </a:r>
            <a:r>
              <a:rPr lang="en-US" altLang="ko-KR" sz="1600"/>
              <a:t>fseek</a:t>
            </a:r>
            <a:r>
              <a:rPr lang="ko-KR" altLang="en-US" sz="1600"/>
              <a:t>으로 </a:t>
            </a:r>
            <a:r>
              <a:rPr lang="en-US" altLang="ko-KR" sz="1600"/>
              <a:t>10</a:t>
            </a:r>
            <a:r>
              <a:rPr lang="ko-KR" altLang="en-US" sz="1600"/>
              <a:t>바이트 이동</a:t>
            </a: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/>
              <a:t>헤더정보를 읽어서 헤더의 뒤로 이동</a:t>
            </a:r>
            <a:endParaRPr lang="en-US" altLang="ko-KR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BC534E-FB5A-4A77-91D7-B5756D80A80A}"/>
              </a:ext>
            </a:extLst>
          </p:cNvPr>
          <p:cNvSpPr/>
          <p:nvPr/>
        </p:nvSpPr>
        <p:spPr>
          <a:xfrm>
            <a:off x="5932249" y="2851790"/>
            <a:ext cx="6032771" cy="1154419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rgbClr val="0070C0"/>
                </a:solidFill>
              </a:rPr>
              <a:t>해당 위치로부터 </a:t>
            </a:r>
            <a:r>
              <a:rPr lang="en-US" altLang="ko-KR" sz="1600" b="1">
                <a:solidFill>
                  <a:srgbClr val="0070C0"/>
                </a:solidFill>
              </a:rPr>
              <a:t>8</a:t>
            </a:r>
            <a:r>
              <a:rPr lang="ko-KR" altLang="en-US" sz="1600" b="1">
                <a:solidFill>
                  <a:srgbClr val="0070C0"/>
                </a:solidFill>
              </a:rPr>
              <a:t>바이트를 읽어서 숨긴 데이터의 길이 추출 </a:t>
            </a:r>
            <a:endParaRPr lang="en-US" altLang="ko-KR" sz="1600" b="1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>
                <a:sym typeface="Wingdings" panose="05000000000000000000" pitchFamily="2" charset="2"/>
              </a:rPr>
              <a:t>파일에서 </a:t>
            </a:r>
            <a:r>
              <a:rPr lang="ko-KR" altLang="en-US" sz="1600"/>
              <a:t>읽은 값을 </a:t>
            </a:r>
            <a:r>
              <a:rPr lang="en-US" altLang="ko-KR" sz="1600"/>
              <a:t>&amp; 0x01</a:t>
            </a:r>
            <a:r>
              <a:rPr lang="ko-KR" altLang="en-US" sz="1600"/>
              <a:t>하여 읽어온 값의 </a:t>
            </a:r>
            <a:r>
              <a:rPr lang="en-US" altLang="ko-KR" sz="1600"/>
              <a:t>lsb</a:t>
            </a:r>
            <a:r>
              <a:rPr lang="ko-KR" altLang="en-US" sz="1600"/>
              <a:t>를 추출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b="1">
                <a:solidFill>
                  <a:srgbClr val="0070C0"/>
                </a:solidFill>
              </a:rPr>
              <a:t>dec_inputlength</a:t>
            </a:r>
            <a:r>
              <a:rPr lang="ko-KR" altLang="en-US" sz="1600" b="1">
                <a:solidFill>
                  <a:srgbClr val="0070C0"/>
                </a:solidFill>
              </a:rPr>
              <a:t>에 </a:t>
            </a:r>
            <a:r>
              <a:rPr lang="en-US" altLang="ko-KR" sz="1600" b="1">
                <a:solidFill>
                  <a:srgbClr val="0070C0"/>
                </a:solidFill>
              </a:rPr>
              <a:t>XOR </a:t>
            </a:r>
            <a:r>
              <a:rPr lang="en-US" altLang="ko-KR" sz="1600" b="1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600" b="1">
                <a:solidFill>
                  <a:srgbClr val="0070C0"/>
                </a:solidFill>
              </a:rPr>
              <a:t> </a:t>
            </a:r>
            <a:r>
              <a:rPr lang="en-US" altLang="ko-KR" sz="1600" b="1">
                <a:solidFill>
                  <a:srgbClr val="0070C0"/>
                </a:solidFill>
              </a:rPr>
              <a:t>8byte</a:t>
            </a:r>
            <a:r>
              <a:rPr lang="ko-KR" altLang="en-US" sz="1600" b="1">
                <a:solidFill>
                  <a:srgbClr val="0070C0"/>
                </a:solidFill>
              </a:rPr>
              <a:t>의</a:t>
            </a:r>
            <a:r>
              <a:rPr lang="en-US" altLang="ko-KR" sz="1600" b="1">
                <a:solidFill>
                  <a:srgbClr val="0070C0"/>
                </a:solidFill>
              </a:rPr>
              <a:t> lsb</a:t>
            </a:r>
            <a:r>
              <a:rPr lang="ko-KR" altLang="en-US" sz="1600" b="1">
                <a:solidFill>
                  <a:srgbClr val="0070C0"/>
                </a:solidFill>
              </a:rPr>
              <a:t>값들을 모두 더해줌</a:t>
            </a:r>
            <a:endParaRPr lang="en-US" altLang="ko-KR" sz="1600" b="1">
              <a:solidFill>
                <a:srgbClr val="0070C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7E37B4-7B73-4F5D-89F0-73BCD911C33E}"/>
              </a:ext>
            </a:extLst>
          </p:cNvPr>
          <p:cNvSpPr/>
          <p:nvPr/>
        </p:nvSpPr>
        <p:spPr>
          <a:xfrm>
            <a:off x="5826867" y="4057738"/>
            <a:ext cx="6274341" cy="1893082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각 문자별로 데이터 복구 </a:t>
            </a: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en-US" altLang="ko-KR" sz="1600" b="1">
                <a:solidFill>
                  <a:srgbClr val="0070C0"/>
                </a:solidFill>
              </a:rPr>
              <a:t>dec_inputlength / 8 (</a:t>
            </a:r>
            <a:r>
              <a:rPr lang="ko-KR" altLang="en-US" sz="1600" b="1">
                <a:solidFill>
                  <a:srgbClr val="0070C0"/>
                </a:solidFill>
              </a:rPr>
              <a:t>글자수</a:t>
            </a:r>
            <a:r>
              <a:rPr lang="en-US" altLang="ko-KR" sz="1600" b="1">
                <a:solidFill>
                  <a:srgbClr val="0070C0"/>
                </a:solidFill>
              </a:rPr>
              <a:t>)</a:t>
            </a:r>
            <a:r>
              <a:rPr lang="ko-KR" altLang="en-US" sz="1600" b="1">
                <a:solidFill>
                  <a:srgbClr val="0070C0"/>
                </a:solidFill>
              </a:rPr>
              <a:t>만큼 반복</a:t>
            </a:r>
            <a:endParaRPr lang="en-US" altLang="ko-KR" sz="16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/>
              <a:t>1. </a:t>
            </a:r>
            <a:r>
              <a:rPr lang="ko-KR" altLang="en-US" sz="1600"/>
              <a:t>파일에서 읽어온 </a:t>
            </a:r>
            <a:r>
              <a:rPr lang="en-US" altLang="ko-KR" sz="1600" b="1">
                <a:solidFill>
                  <a:srgbClr val="0070C0"/>
                </a:solidFill>
              </a:rPr>
              <a:t>1byte</a:t>
            </a:r>
            <a:r>
              <a:rPr lang="ko-KR" altLang="en-US" sz="1600" b="1">
                <a:solidFill>
                  <a:srgbClr val="0070C0"/>
                </a:solidFill>
              </a:rPr>
              <a:t>마다 </a:t>
            </a:r>
            <a:r>
              <a:rPr lang="en-US" altLang="ko-KR" sz="1600" b="1">
                <a:solidFill>
                  <a:srgbClr val="0070C0"/>
                </a:solidFill>
              </a:rPr>
              <a:t>&amp;0x01 </a:t>
            </a:r>
            <a:r>
              <a:rPr lang="en-US" altLang="ko-KR" sz="1600" b="1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600" b="1">
                <a:solidFill>
                  <a:srgbClr val="0070C0"/>
                </a:solidFill>
              </a:rPr>
              <a:t> </a:t>
            </a:r>
            <a:r>
              <a:rPr lang="en-US" altLang="ko-KR" sz="1600" b="1">
                <a:solidFill>
                  <a:srgbClr val="0070C0"/>
                </a:solidFill>
              </a:rPr>
              <a:t>lsb</a:t>
            </a:r>
            <a:r>
              <a:rPr lang="ko-KR" altLang="en-US" sz="1600" b="1">
                <a:solidFill>
                  <a:srgbClr val="0070C0"/>
                </a:solidFill>
              </a:rPr>
              <a:t> 추출</a:t>
            </a:r>
            <a:br>
              <a:rPr lang="en-US" altLang="ko-KR" sz="1600"/>
            </a:br>
            <a:r>
              <a:rPr lang="en-US" altLang="ko-KR" sz="1600"/>
              <a:t>2. lsb</a:t>
            </a:r>
            <a:r>
              <a:rPr lang="ko-KR" altLang="en-US" sz="1600"/>
              <a:t>를 </a:t>
            </a:r>
            <a:r>
              <a:rPr lang="en-US" altLang="ko-KR" sz="1600"/>
              <a:t>7 - j</a:t>
            </a:r>
            <a:r>
              <a:rPr lang="ko-KR" altLang="en-US" sz="1600"/>
              <a:t>번 </a:t>
            </a:r>
            <a:r>
              <a:rPr lang="en-US" altLang="ko-KR" sz="1600"/>
              <a:t>left</a:t>
            </a:r>
            <a:r>
              <a:rPr lang="ko-KR" altLang="en-US" sz="1600"/>
              <a:t> </a:t>
            </a:r>
            <a:r>
              <a:rPr lang="en-US" altLang="ko-KR" sz="1600"/>
              <a:t>shift</a:t>
            </a:r>
            <a:r>
              <a:rPr lang="ko-KR" altLang="en-US" sz="1600"/>
              <a:t>해서 </a:t>
            </a:r>
            <a:r>
              <a:rPr lang="en-US" altLang="ko-KR" sz="1600" b="1">
                <a:solidFill>
                  <a:srgbClr val="0070C0"/>
                </a:solidFill>
              </a:rPr>
              <a:t>temp</a:t>
            </a:r>
            <a:r>
              <a:rPr lang="ko-KR" altLang="en-US" sz="1600" b="1">
                <a:solidFill>
                  <a:srgbClr val="0070C0"/>
                </a:solidFill>
              </a:rPr>
              <a:t>와 </a:t>
            </a:r>
            <a:r>
              <a:rPr lang="en-US" altLang="ko-KR" sz="1600" b="1">
                <a:solidFill>
                  <a:srgbClr val="0070C0"/>
                </a:solidFill>
              </a:rPr>
              <a:t>XOR</a:t>
            </a:r>
            <a:r>
              <a:rPr lang="ko-KR" altLang="en-US" sz="1600" b="1">
                <a:solidFill>
                  <a:srgbClr val="0070C0"/>
                </a:solidFill>
              </a:rPr>
              <a:t> </a:t>
            </a:r>
            <a:br>
              <a:rPr lang="en-US" altLang="ko-KR" sz="1600"/>
            </a:br>
            <a:r>
              <a:rPr lang="en-US" altLang="ko-KR" sz="1600"/>
              <a:t>    </a:t>
            </a: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ko-KR" altLang="en-US" sz="1600"/>
              <a:t> </a:t>
            </a:r>
            <a:r>
              <a:rPr lang="en-US" altLang="ko-KR" sz="1600"/>
              <a:t>temp = 128 + 32 + … 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ym typeface="Wingdings" panose="05000000000000000000" pitchFamily="2" charset="2"/>
              </a:rPr>
              <a:t>         </a:t>
            </a:r>
            <a:r>
              <a:rPr lang="en-US" altLang="ko-KR" sz="1600"/>
              <a:t> XOR</a:t>
            </a:r>
            <a:r>
              <a:rPr lang="ko-KR" altLang="en-US" sz="1600"/>
              <a:t>로 더해주어서 </a:t>
            </a:r>
            <a:r>
              <a:rPr lang="en-US" altLang="ko-KR" sz="1600"/>
              <a:t>char</a:t>
            </a:r>
            <a:r>
              <a:rPr lang="ko-KR" altLang="en-US" sz="1600"/>
              <a:t>형태로 </a:t>
            </a:r>
            <a:r>
              <a:rPr lang="en-US" altLang="ko-KR" sz="1600" b="1">
                <a:solidFill>
                  <a:srgbClr val="0070C0"/>
                </a:solidFill>
              </a:rPr>
              <a:t>dec-origindata</a:t>
            </a:r>
            <a:r>
              <a:rPr lang="ko-KR" altLang="en-US" sz="1600" b="1">
                <a:solidFill>
                  <a:srgbClr val="0070C0"/>
                </a:solidFill>
              </a:rPr>
              <a:t>배열에 저장</a:t>
            </a:r>
            <a:endParaRPr lang="en-US" altLang="ko-KR" sz="1600" b="1">
              <a:solidFill>
                <a:srgbClr val="0070C0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0A0F4126-6008-4E8E-A897-756E4942033E}"/>
              </a:ext>
            </a:extLst>
          </p:cNvPr>
          <p:cNvSpPr/>
          <p:nvPr/>
        </p:nvSpPr>
        <p:spPr>
          <a:xfrm>
            <a:off x="359230" y="3954291"/>
            <a:ext cx="4747792" cy="1671854"/>
          </a:xfrm>
          <a:prstGeom prst="frame">
            <a:avLst>
              <a:gd name="adj1" fmla="val 202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C4CCA4D-04DC-4BB5-9F6F-0F10883C4AF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107022" y="4790218"/>
            <a:ext cx="71984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액자 16">
            <a:extLst>
              <a:ext uri="{FF2B5EF4-FFF2-40B4-BE49-F238E27FC236}">
                <a16:creationId xmlns:a16="http://schemas.microsoft.com/office/drawing/2014/main" id="{64DBECBC-3522-4093-84F6-BD4197B59F08}"/>
              </a:ext>
            </a:extLst>
          </p:cNvPr>
          <p:cNvSpPr/>
          <p:nvPr/>
        </p:nvSpPr>
        <p:spPr>
          <a:xfrm>
            <a:off x="972766" y="2989051"/>
            <a:ext cx="4455268" cy="669750"/>
          </a:xfrm>
          <a:prstGeom prst="frame">
            <a:avLst>
              <a:gd name="adj1" fmla="val 59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1081AF4-521E-4997-8F14-28B462C53D70}"/>
              </a:ext>
            </a:extLst>
          </p:cNvPr>
          <p:cNvCxnSpPr>
            <a:cxnSpLocks/>
          </p:cNvCxnSpPr>
          <p:nvPr/>
        </p:nvCxnSpPr>
        <p:spPr>
          <a:xfrm>
            <a:off x="5428034" y="3429000"/>
            <a:ext cx="50421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963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3BDC0021-8ECB-4E7B-9A73-132AFD12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시연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B9B1718-6813-4EB6-8C0A-2C24D33A600B}"/>
              </a:ext>
            </a:extLst>
          </p:cNvPr>
          <p:cNvGrpSpPr/>
          <p:nvPr/>
        </p:nvGrpSpPr>
        <p:grpSpPr>
          <a:xfrm>
            <a:off x="0" y="0"/>
            <a:ext cx="11706832" cy="6762750"/>
            <a:chOff x="0" y="0"/>
            <a:chExt cx="11706832" cy="676275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8496CD2-9200-4A88-B667-75C87E991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886200" cy="676275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B8153D5-BA36-4804-9B7A-60D2CBC949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8176"/>
            <a:stretch/>
          </p:blipFill>
          <p:spPr>
            <a:xfrm>
              <a:off x="3574566" y="0"/>
              <a:ext cx="3464961" cy="526977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52989C2-E3C2-4C74-A42A-BAB065215F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1162"/>
            <a:stretch/>
          </p:blipFill>
          <p:spPr>
            <a:xfrm>
              <a:off x="5141174" y="368293"/>
              <a:ext cx="3627097" cy="519860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23192CA-B3AB-481D-8FE2-13815F5F8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12237" y="4255998"/>
              <a:ext cx="3794595" cy="2027560"/>
            </a:xfrm>
            <a:prstGeom prst="rect">
              <a:avLst/>
            </a:prstGeom>
          </p:spPr>
        </p:pic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162B9313-DDA8-420F-A683-79D9531A004C}"/>
                </a:ext>
              </a:extLst>
            </p:cNvPr>
            <p:cNvSpPr/>
            <p:nvPr/>
          </p:nvSpPr>
          <p:spPr>
            <a:xfrm>
              <a:off x="1208689" y="588828"/>
              <a:ext cx="523036" cy="355365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액자 19">
              <a:extLst>
                <a:ext uri="{FF2B5EF4-FFF2-40B4-BE49-F238E27FC236}">
                  <a16:creationId xmlns:a16="http://schemas.microsoft.com/office/drawing/2014/main" id="{A42FF5D7-1F27-457D-8A98-C71F6B76C0C7}"/>
                </a:ext>
              </a:extLst>
            </p:cNvPr>
            <p:cNvSpPr/>
            <p:nvPr/>
          </p:nvSpPr>
          <p:spPr>
            <a:xfrm>
              <a:off x="9303520" y="5750973"/>
              <a:ext cx="523036" cy="355365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694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01. Steganography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7" y="3052552"/>
            <a:ext cx="7566211" cy="718952"/>
          </a:xfrm>
        </p:spPr>
        <p:txBody>
          <a:bodyPr>
            <a:normAutofit/>
          </a:bodyPr>
          <a:lstStyle/>
          <a:p>
            <a:r>
              <a:rPr lang="en-US" altLang="ko-KR"/>
              <a:t>02.</a:t>
            </a:r>
            <a:r>
              <a:rPr lang="en-US" altLang="ko-KR" sz="1600"/>
              <a:t> </a:t>
            </a:r>
            <a:r>
              <a:rPr lang="en-US" altLang="ko-KR" sz="2600"/>
              <a:t>New</a:t>
            </a:r>
            <a:r>
              <a:rPr lang="en-US" altLang="ko-KR" sz="1600"/>
              <a:t> </a:t>
            </a:r>
            <a:r>
              <a:rPr lang="en-US" altLang="ko-KR" sz="2600"/>
              <a:t>LSB-based</a:t>
            </a:r>
            <a:r>
              <a:rPr lang="en-US" altLang="ko-KR" sz="1600"/>
              <a:t> </a:t>
            </a:r>
            <a:r>
              <a:rPr lang="en-US" altLang="ko-KR" sz="2600"/>
              <a:t>colour</a:t>
            </a:r>
            <a:r>
              <a:rPr lang="en-US" altLang="ko-KR" sz="1600"/>
              <a:t> </a:t>
            </a:r>
            <a:r>
              <a:rPr lang="en-US" altLang="ko-KR" sz="2600"/>
              <a:t>image</a:t>
            </a:r>
            <a:r>
              <a:rPr lang="en-US" altLang="ko-KR" sz="1600"/>
              <a:t> </a:t>
            </a:r>
            <a:r>
              <a:rPr lang="en-US" altLang="ko-KR" sz="2600"/>
              <a:t>steganography</a:t>
            </a:r>
            <a:endParaRPr lang="ko-KR" altLang="en-US" sz="260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/>
              <a:t>03. LSB Steganography</a:t>
            </a:r>
            <a:r>
              <a:rPr lang="ko-KR" altLang="en-US"/>
              <a:t> 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D3CDD5-EAC7-46E8-A994-975E2DA2E8D9}"/>
              </a:ext>
            </a:extLst>
          </p:cNvPr>
          <p:cNvSpPr/>
          <p:nvPr/>
        </p:nvSpPr>
        <p:spPr>
          <a:xfrm>
            <a:off x="3704746" y="2052918"/>
            <a:ext cx="7566210" cy="836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07E7BD-299A-4D09-9077-EAB1823CFC71}"/>
              </a:ext>
            </a:extLst>
          </p:cNvPr>
          <p:cNvSpPr/>
          <p:nvPr/>
        </p:nvSpPr>
        <p:spPr>
          <a:xfrm>
            <a:off x="3704746" y="3934449"/>
            <a:ext cx="7566210" cy="836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68CCCC9-EBCD-48B2-AB29-D87096B9AB45}"/>
              </a:ext>
            </a:extLst>
          </p:cNvPr>
          <p:cNvGrpSpPr/>
          <p:nvPr/>
        </p:nvGrpSpPr>
        <p:grpSpPr>
          <a:xfrm>
            <a:off x="1624934" y="1595719"/>
            <a:ext cx="8245207" cy="2904564"/>
            <a:chOff x="1624934" y="1595719"/>
            <a:chExt cx="8245207" cy="290456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A6FD148-D5DD-4E46-AF03-8D72E8A7DC50}"/>
                </a:ext>
              </a:extLst>
            </p:cNvPr>
            <p:cNvSpPr/>
            <p:nvPr/>
          </p:nvSpPr>
          <p:spPr>
            <a:xfrm>
              <a:off x="1624934" y="1595719"/>
              <a:ext cx="8245207" cy="2904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2A22CE9-4F7C-46AC-80D1-4078D39BA93F}"/>
                </a:ext>
              </a:extLst>
            </p:cNvPr>
            <p:cNvSpPr txBox="1"/>
            <p:nvPr/>
          </p:nvSpPr>
          <p:spPr>
            <a:xfrm>
              <a:off x="3334870" y="2802710"/>
              <a:ext cx="552225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>
                  <a:solidFill>
                    <a:srgbClr val="2E75B6"/>
                  </a:solidFill>
                </a:rPr>
                <a:t>01. Steganography</a:t>
              </a:r>
              <a:endParaRPr lang="ko-KR" altLang="en-US" sz="4400" b="1">
                <a:solidFill>
                  <a:srgbClr val="2E75B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75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Steganography</a:t>
            </a:r>
            <a:endParaRPr lang="ko-KR" altLang="en-US" sz="4000" b="1">
              <a:solidFill>
                <a:srgbClr val="2E75B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3CA0D-6AB6-4E9C-BB53-C49BAAD9B13D}"/>
              </a:ext>
            </a:extLst>
          </p:cNvPr>
          <p:cNvSpPr txBox="1"/>
          <p:nvPr/>
        </p:nvSpPr>
        <p:spPr>
          <a:xfrm>
            <a:off x="411920" y="1210235"/>
            <a:ext cx="11278056" cy="4319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Cover data</a:t>
            </a:r>
            <a:r>
              <a:rPr lang="ko-KR" altLang="en-US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에 의미 있는 비밀 정보를 숨기는 기술</a:t>
            </a:r>
            <a:endParaRPr lang="en-US" altLang="ko-KR" b="1">
              <a:solidFill>
                <a:srgbClr val="2E75B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비밀 정보의 존재 유무를 숨김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5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스테가노그래피 </a:t>
            </a:r>
            <a:r>
              <a:rPr lang="en-US" altLang="ko-KR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ko-KR" altLang="en-US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암호화</a:t>
            </a:r>
            <a:endParaRPr lang="en-US" altLang="ko-KR" b="1">
              <a:solidFill>
                <a:srgbClr val="2E75B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스테가노그래피의 비밀 정보는 암호화된 상태로도 은닉 가능 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상호보완적 관계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Cover data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solidFill>
                  <a:srgbClr val="4C4C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</a:t>
            </a:r>
            <a:r>
              <a:rPr lang="ko-KR" altLang="en-US" sz="1600">
                <a:solidFill>
                  <a:srgbClr val="4C4C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>
                <a:solidFill>
                  <a:srgbClr val="4C4C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(</a:t>
            </a:r>
            <a:r>
              <a:rPr lang="ko-KR" altLang="en-US" sz="1600">
                <a:solidFill>
                  <a:srgbClr val="4C4C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문자</a:t>
            </a:r>
            <a:r>
              <a:rPr lang="en-US" altLang="ko-KR" sz="1600">
                <a:solidFill>
                  <a:srgbClr val="4C4C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600">
                <a:solidFill>
                  <a:srgbClr val="4C4C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이미지</a:t>
            </a:r>
            <a:r>
              <a:rPr lang="en-US" altLang="ko-KR" sz="1600">
                <a:solidFill>
                  <a:srgbClr val="4C4C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600">
                <a:solidFill>
                  <a:srgbClr val="4C4C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음악파일</a:t>
            </a:r>
            <a:r>
              <a:rPr lang="en-US" altLang="ko-KR" sz="1600">
                <a:solidFill>
                  <a:srgbClr val="4C4C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600">
                <a:solidFill>
                  <a:srgbClr val="4C4C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동영상 등</a:t>
            </a:r>
            <a:r>
              <a:rPr lang="en-US" altLang="ko-KR" sz="1600">
                <a:solidFill>
                  <a:srgbClr val="4C4C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ko-KR" sz="1600">
                <a:solidFill>
                  <a:srgbClr val="4C4C4C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>
                <a:solidFill>
                  <a:srgbClr val="4C4C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비밀 정보를 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Cover image</a:t>
            </a:r>
            <a:r>
              <a:rPr lang="ko-KR" altLang="en-US" sz="1600">
                <a:solidFill>
                  <a:srgbClr val="4C4C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에 숨김</a:t>
            </a:r>
            <a:endParaRPr lang="en-US" altLang="ko-KR" sz="1600">
              <a:solidFill>
                <a:srgbClr val="4C4C4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>
                <a:solidFill>
                  <a:srgbClr val="4C4C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ex) </a:t>
            </a:r>
            <a:r>
              <a:rPr lang="ko-KR" altLang="en-US" sz="1400">
                <a:solidFill>
                  <a:srgbClr val="4C4C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이미지 파일에 비밀 메시지가 담긴 </a:t>
            </a:r>
            <a:r>
              <a:rPr lang="en-US" altLang="ko-KR" sz="1400">
                <a:solidFill>
                  <a:srgbClr val="4C4C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.txt</a:t>
            </a:r>
            <a:r>
              <a:rPr lang="ko-KR" altLang="en-US" sz="1400">
                <a:solidFill>
                  <a:srgbClr val="4C4C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파일을 숨김</a:t>
            </a:r>
            <a:endParaRPr lang="en-US" altLang="ko-KR" sz="1400">
              <a:solidFill>
                <a:srgbClr val="4C4C4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600">
              <a:solidFill>
                <a:srgbClr val="4C4C4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디지털 스테가노그래피</a:t>
            </a:r>
            <a:endParaRPr lang="en-US" altLang="ko-KR" b="1">
              <a:solidFill>
                <a:srgbClr val="2E75B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solidFill>
                  <a:srgbClr val="4C4C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Cover image</a:t>
            </a:r>
            <a:r>
              <a:rPr lang="ko-KR" altLang="en-US" sz="1600">
                <a:solidFill>
                  <a:srgbClr val="4C4C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유형에 따라 </a:t>
            </a:r>
            <a:r>
              <a:rPr lang="en-US" altLang="ko-KR" sz="1600">
                <a:solidFill>
                  <a:srgbClr val="4C4C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image, text, audio, video steganography</a:t>
            </a:r>
            <a:r>
              <a:rPr lang="ko-KR" altLang="en-US" sz="1600">
                <a:solidFill>
                  <a:srgbClr val="4C4C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로 분류</a:t>
            </a:r>
            <a:endParaRPr lang="en-US" altLang="ko-KR" sz="1600">
              <a:solidFill>
                <a:srgbClr val="4C4C4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600">
              <a:solidFill>
                <a:srgbClr val="4C4C4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>
              <a:solidFill>
                <a:srgbClr val="4C4C4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8E94FC4-7635-4A44-A215-1225FD0C10B0}"/>
              </a:ext>
            </a:extLst>
          </p:cNvPr>
          <p:cNvGrpSpPr/>
          <p:nvPr/>
        </p:nvGrpSpPr>
        <p:grpSpPr>
          <a:xfrm>
            <a:off x="6429983" y="4525818"/>
            <a:ext cx="5570707" cy="1697608"/>
            <a:chOff x="217055" y="2280490"/>
            <a:chExt cx="5093240" cy="135303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98CD5AE-F407-436A-B4B5-27F3825FF178}"/>
                </a:ext>
              </a:extLst>
            </p:cNvPr>
            <p:cNvSpPr/>
            <p:nvPr/>
          </p:nvSpPr>
          <p:spPr>
            <a:xfrm>
              <a:off x="2140220" y="2280490"/>
              <a:ext cx="1246909" cy="40906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정보은닉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8818A02-2E5D-474C-9708-4BF155485347}"/>
                </a:ext>
              </a:extLst>
            </p:cNvPr>
            <p:cNvSpPr/>
            <p:nvPr/>
          </p:nvSpPr>
          <p:spPr>
            <a:xfrm>
              <a:off x="217055" y="3224468"/>
              <a:ext cx="1246909" cy="40906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암호화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14B88FD-7678-444B-BEB9-B29C3DF23FAE}"/>
                </a:ext>
              </a:extLst>
            </p:cNvPr>
            <p:cNvSpPr/>
            <p:nvPr/>
          </p:nvSpPr>
          <p:spPr>
            <a:xfrm>
              <a:off x="4063386" y="3224468"/>
              <a:ext cx="1246909" cy="40906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워터마킹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3E5A9BE-9BA4-48BE-B5C8-301DC1BC2D88}"/>
                </a:ext>
              </a:extLst>
            </p:cNvPr>
            <p:cNvSpPr/>
            <p:nvPr/>
          </p:nvSpPr>
          <p:spPr>
            <a:xfrm>
              <a:off x="1713039" y="3224468"/>
              <a:ext cx="2101272" cy="40906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스테가노그래피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8B8A7AF-3FFC-4513-8BAE-2570F31C5988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>
              <a:off x="2763675" y="2689551"/>
              <a:ext cx="0" cy="534917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A93FFCD-F874-4835-81EC-CBB74D8759B5}"/>
                </a:ext>
              </a:extLst>
            </p:cNvPr>
            <p:cNvCxnSpPr>
              <a:cxnSpLocks/>
            </p:cNvCxnSpPr>
            <p:nvPr/>
          </p:nvCxnSpPr>
          <p:spPr>
            <a:xfrm>
              <a:off x="4684300" y="2957009"/>
              <a:ext cx="0" cy="267458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1581F44-0485-4B32-9523-170D9B0B739C}"/>
                </a:ext>
              </a:extLst>
            </p:cNvPr>
            <p:cNvCxnSpPr>
              <a:cxnSpLocks/>
            </p:cNvCxnSpPr>
            <p:nvPr/>
          </p:nvCxnSpPr>
          <p:spPr>
            <a:xfrm>
              <a:off x="851671" y="2957009"/>
              <a:ext cx="0" cy="267458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C028135-FF3B-401F-9423-DF8DF72CD271}"/>
                </a:ext>
              </a:extLst>
            </p:cNvPr>
            <p:cNvCxnSpPr>
              <a:cxnSpLocks/>
            </p:cNvCxnSpPr>
            <p:nvPr/>
          </p:nvCxnSpPr>
          <p:spPr>
            <a:xfrm>
              <a:off x="837969" y="2957009"/>
              <a:ext cx="3857761" cy="0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lang="ko-KR" altLang="en-US" sz="4000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000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Steganography</a:t>
            </a:r>
            <a:endParaRPr lang="ko-KR" altLang="en-US" sz="4000" b="1">
              <a:solidFill>
                <a:srgbClr val="2E75B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34CFB-C03E-46D4-A5C9-B07BA22F97DE}"/>
              </a:ext>
            </a:extLst>
          </p:cNvPr>
          <p:cNvSpPr txBox="1"/>
          <p:nvPr/>
        </p:nvSpPr>
        <p:spPr>
          <a:xfrm>
            <a:off x="411920" y="1210235"/>
            <a:ext cx="11278056" cy="480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공간 도메인 기법 </a:t>
            </a:r>
            <a:r>
              <a:rPr lang="en-US" altLang="ko-KR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Bitmap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cover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pixel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을 조작하여 비밀 데이터 은닉 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lsb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steganography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/>
              <a:t>pixel</a:t>
            </a:r>
            <a:r>
              <a:rPr lang="ko-KR" altLang="en-US" sz="1600"/>
              <a:t> 값에 직접 데이터를 숨기고 추출 </a:t>
            </a:r>
            <a:br>
              <a:rPr lang="en-US" altLang="ko-KR" sz="1600"/>
            </a:b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/>
              <a:t>비교적 빠르게 많은 데이터 은닉 가능 </a:t>
            </a:r>
            <a:r>
              <a:rPr lang="en-US" altLang="ko-KR" sz="1600"/>
              <a:t>(cover image</a:t>
            </a:r>
            <a:r>
              <a:rPr lang="ko-KR" altLang="en-US" sz="1600"/>
              <a:t>의 최대 </a:t>
            </a:r>
            <a:r>
              <a:rPr lang="en-US" altLang="ko-KR" sz="1600"/>
              <a:t>50%</a:t>
            </a:r>
            <a:r>
              <a:rPr lang="ko-KR" altLang="en-US" sz="1600"/>
              <a:t>까지도 가능</a:t>
            </a:r>
            <a:r>
              <a:rPr lang="en-US" altLang="ko-KR" sz="160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/>
              <a:t>이미지 변환에 약함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변환 도메인 기법 </a:t>
            </a:r>
            <a:r>
              <a:rPr lang="en-US" altLang="ko-KR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주파수 도메인 기법</a:t>
            </a:r>
            <a:r>
              <a:rPr lang="en-US" altLang="ko-KR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: jpeg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주파수 또는 변환 영역에 비밀 데이터 내장 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DCT 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변환 등을 이용 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이미지 변환 등으로 인한 비밀 정보 훼손 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X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삽입 가능 용량 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 cover image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의 약 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5 ~ 15%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/>
              <a:t>Steganalysis </a:t>
            </a:r>
            <a:r>
              <a:rPr lang="ko-KR" altLang="en-US" sz="1600"/>
              <a:t>공격에 강함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왜곡 기법 </a:t>
            </a:r>
            <a:r>
              <a:rPr lang="en-US" altLang="ko-KR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마스킹 </a:t>
            </a:r>
            <a:r>
              <a:rPr lang="en-US" altLang="ko-KR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ko-KR" altLang="en-US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필터링 기법</a:t>
            </a:r>
            <a:endParaRPr lang="en-US" altLang="ko-KR" b="1">
              <a:solidFill>
                <a:srgbClr val="2E75B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이미지 신호를 왜곡 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밝기 등을 수정하여 은닉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DA9CE5-DCFD-4252-B646-08211D7DA3DA}"/>
              </a:ext>
            </a:extLst>
          </p:cNvPr>
          <p:cNvSpPr txBox="1"/>
          <p:nvPr/>
        </p:nvSpPr>
        <p:spPr>
          <a:xfrm>
            <a:off x="8560340" y="5103761"/>
            <a:ext cx="3463048" cy="1165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Calibri" panose="020F0502020204030204" pitchFamily="34" charset="0"/>
                <a:cs typeface="Calibri" panose="020F0502020204030204" pitchFamily="34" charset="0"/>
              </a:rPr>
              <a:t>*DCT </a:t>
            </a:r>
            <a:r>
              <a:rPr lang="ko-KR" altLang="en-US" sz="1200">
                <a:latin typeface="Calibri" panose="020F0502020204030204" pitchFamily="34" charset="0"/>
                <a:cs typeface="Calibri" panose="020F0502020204030204" pitchFamily="34" charset="0"/>
              </a:rPr>
              <a:t>변환 </a:t>
            </a:r>
            <a:r>
              <a:rPr lang="en-US" altLang="ko-KR" sz="120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sz="1200">
                <a:latin typeface="Calibri" panose="020F0502020204030204" pitchFamily="34" charset="0"/>
                <a:cs typeface="Calibri" panose="020F0502020204030204" pitchFamily="34" charset="0"/>
              </a:rPr>
              <a:t>공간영역 </a:t>
            </a:r>
            <a:r>
              <a:rPr lang="en-US" altLang="ko-KR" sz="12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2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주파수 영역 변환 </a:t>
            </a:r>
            <a:endParaRPr lang="en-US" altLang="ko-KR" sz="120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낮은 주파수</a:t>
            </a:r>
            <a:r>
              <a:rPr lang="en-US" altLang="ko-KR" sz="12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(DC)</a:t>
            </a:r>
            <a:r>
              <a:rPr lang="ko-KR" altLang="en-US" sz="12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로 색상이 몰리고</a:t>
            </a:r>
            <a:endParaRPr lang="en-US" altLang="ko-KR" sz="120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색상 변화가 있는 경우 높은 주파수</a:t>
            </a:r>
            <a:r>
              <a:rPr lang="en-US" altLang="ko-KR" sz="12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(AC)</a:t>
            </a:r>
            <a:r>
              <a:rPr lang="ko-KR" altLang="en-US" sz="12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에 위치</a:t>
            </a:r>
            <a:endParaRPr lang="en-US" altLang="ko-KR" sz="120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AC </a:t>
            </a:r>
            <a:r>
              <a:rPr lang="ko-KR" altLang="en-US" sz="12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성분은 생략해도 화질 차이에 영향 </a:t>
            </a:r>
            <a:r>
              <a:rPr lang="en-US" altLang="ko-KR" sz="12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X</a:t>
            </a:r>
            <a:endParaRPr lang="ko-KR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87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lang="ko-KR" altLang="en-US" sz="4000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000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Steganography </a:t>
            </a:r>
            <a:r>
              <a:rPr lang="ko-KR" altLang="en-US" sz="3200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조건</a:t>
            </a:r>
            <a:endParaRPr lang="ko-KR" altLang="en-US" sz="4000" b="1">
              <a:solidFill>
                <a:srgbClr val="2E75B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9F618-1482-40EF-8F05-2FBAD3C7D896}"/>
              </a:ext>
            </a:extLst>
          </p:cNvPr>
          <p:cNvSpPr txBox="1"/>
          <p:nvPr/>
        </p:nvSpPr>
        <p:spPr>
          <a:xfrm>
            <a:off x="411920" y="1210235"/>
            <a:ext cx="11278056" cy="5497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데이터 용량 </a:t>
            </a:r>
            <a:r>
              <a:rPr lang="en-US" altLang="ko-KR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 capacity)</a:t>
            </a:r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데이터 용량이 클수록 더 많은 데이터 내장 가능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은닉 데이터 多 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노이즈 등의 시각적 이상 현상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비정상적 히스토그램 발생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비검출성 </a:t>
            </a:r>
            <a:r>
              <a:rPr lang="en-US" altLang="ko-KR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(Undetectable)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삽입한 메시지가 검출되지 않아야 함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비인지성 </a:t>
            </a:r>
            <a:r>
              <a:rPr lang="en-US" altLang="ko-KR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(Imperceptibility)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삽입된 비밀 정보에 의한 원본 데이터의 변형이 없어야 함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견고성 </a:t>
            </a:r>
            <a:r>
              <a:rPr lang="en-US" altLang="ko-KR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(Robustness)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삽입된 비밀 정보는 데이터 변형에도 삭제 불가능 해야 함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목표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가능한 많은 데이터를 은닉하는 동시에 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stego image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와 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cover image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간의 시각적 및 통계적 유사성 유지</a:t>
            </a:r>
            <a:b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인지할 수 없게 하여 공격을 피함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5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LSB Steganography</a:t>
            </a:r>
            <a:endParaRPr lang="ko-KR" altLang="en-US" sz="4000" b="1">
              <a:solidFill>
                <a:srgbClr val="2E75B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7A813-A608-4CD1-95B0-32D8E6486892}"/>
              </a:ext>
            </a:extLst>
          </p:cNvPr>
          <p:cNvSpPr txBox="1"/>
          <p:nvPr/>
        </p:nvSpPr>
        <p:spPr>
          <a:xfrm>
            <a:off x="411920" y="1210235"/>
            <a:ext cx="11278056" cy="475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Cover image</a:t>
            </a:r>
            <a:r>
              <a:rPr lang="ko-KR" altLang="en-US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LSB</a:t>
            </a:r>
            <a:r>
              <a:rPr lang="ko-KR" altLang="en-US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를 숨기려고 하는 비밀 데이터 </a:t>
            </a:r>
            <a:r>
              <a:rPr lang="en-US" altLang="ko-KR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1bit</a:t>
            </a:r>
            <a:r>
              <a:rPr lang="ko-KR" altLang="en-US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로 대체</a:t>
            </a:r>
            <a:endParaRPr lang="en-US" altLang="ko-KR" b="1">
              <a:solidFill>
                <a:srgbClr val="2E75B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비인지성 확보 위해 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MSB 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값이 큰 픽셀의 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LSB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에 데이터 은닉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280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40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Bitmap image</a:t>
            </a:r>
            <a:r>
              <a:rPr lang="ko-KR" altLang="en-US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에 가장 많이 적용</a:t>
            </a:r>
            <a:endParaRPr lang="en-US" altLang="ko-KR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24-bit BMP 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파일에 주로 사용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24 bit  RGB(8 bit, 8 bit, 8 bit)  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한 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pixel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으로 나타낼 수 있는 색상의 수 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= 2</a:t>
            </a:r>
            <a:r>
              <a:rPr lang="en-US" altLang="ko-KR" sz="1600" baseline="300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24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개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MSB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는 변화가 크지만 하위 비트로 갈수록 육안으로 인식 불가</a:t>
            </a:r>
            <a:b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0xFFFFFF &gt;&gt; 0xFEFEFE (11111111…1111  11111110….1110)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DD30C81-F705-4150-9378-E0FABA548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96590"/>
              </p:ext>
            </p:extLst>
          </p:nvPr>
        </p:nvGraphicFramePr>
        <p:xfrm>
          <a:off x="1309260" y="2312135"/>
          <a:ext cx="4741688" cy="39984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92711">
                  <a:extLst>
                    <a:ext uri="{9D8B030D-6E8A-4147-A177-3AD203B41FA5}">
                      <a16:colId xmlns:a16="http://schemas.microsoft.com/office/drawing/2014/main" val="2979001780"/>
                    </a:ext>
                  </a:extLst>
                </a:gridCol>
                <a:gridCol w="592711">
                  <a:extLst>
                    <a:ext uri="{9D8B030D-6E8A-4147-A177-3AD203B41FA5}">
                      <a16:colId xmlns:a16="http://schemas.microsoft.com/office/drawing/2014/main" val="4181561527"/>
                    </a:ext>
                  </a:extLst>
                </a:gridCol>
                <a:gridCol w="592711">
                  <a:extLst>
                    <a:ext uri="{9D8B030D-6E8A-4147-A177-3AD203B41FA5}">
                      <a16:colId xmlns:a16="http://schemas.microsoft.com/office/drawing/2014/main" val="632632890"/>
                    </a:ext>
                  </a:extLst>
                </a:gridCol>
                <a:gridCol w="592711">
                  <a:extLst>
                    <a:ext uri="{9D8B030D-6E8A-4147-A177-3AD203B41FA5}">
                      <a16:colId xmlns:a16="http://schemas.microsoft.com/office/drawing/2014/main" val="659920514"/>
                    </a:ext>
                  </a:extLst>
                </a:gridCol>
                <a:gridCol w="592711">
                  <a:extLst>
                    <a:ext uri="{9D8B030D-6E8A-4147-A177-3AD203B41FA5}">
                      <a16:colId xmlns:a16="http://schemas.microsoft.com/office/drawing/2014/main" val="1008157653"/>
                    </a:ext>
                  </a:extLst>
                </a:gridCol>
                <a:gridCol w="592711">
                  <a:extLst>
                    <a:ext uri="{9D8B030D-6E8A-4147-A177-3AD203B41FA5}">
                      <a16:colId xmlns:a16="http://schemas.microsoft.com/office/drawing/2014/main" val="103992262"/>
                    </a:ext>
                  </a:extLst>
                </a:gridCol>
                <a:gridCol w="592711">
                  <a:extLst>
                    <a:ext uri="{9D8B030D-6E8A-4147-A177-3AD203B41FA5}">
                      <a16:colId xmlns:a16="http://schemas.microsoft.com/office/drawing/2014/main" val="3358766677"/>
                    </a:ext>
                  </a:extLst>
                </a:gridCol>
                <a:gridCol w="592711">
                  <a:extLst>
                    <a:ext uri="{9D8B030D-6E8A-4147-A177-3AD203B41FA5}">
                      <a16:colId xmlns:a16="http://schemas.microsoft.com/office/drawing/2014/main" val="608902944"/>
                    </a:ext>
                  </a:extLst>
                </a:gridCol>
              </a:tblGrid>
              <a:tr h="399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sz="18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18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18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931763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7DD9E5-C4D6-4E18-9298-7DB3C18A4B82}"/>
              </a:ext>
            </a:extLst>
          </p:cNvPr>
          <p:cNvGrpSpPr/>
          <p:nvPr/>
        </p:nvGrpSpPr>
        <p:grpSpPr>
          <a:xfrm>
            <a:off x="4776279" y="2789801"/>
            <a:ext cx="2529192" cy="434236"/>
            <a:chOff x="4756823" y="3081633"/>
            <a:chExt cx="2529192" cy="43423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A55556-15BD-4606-B7BE-D8EDBA8FD46C}"/>
                </a:ext>
              </a:extLst>
            </p:cNvPr>
            <p:cNvSpPr txBox="1"/>
            <p:nvPr/>
          </p:nvSpPr>
          <p:spPr>
            <a:xfrm>
              <a:off x="4756823" y="3208092"/>
              <a:ext cx="2529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Calibri" panose="020F0502020204030204" pitchFamily="34" charset="0"/>
                  <a:cs typeface="Calibri" panose="020F0502020204030204" pitchFamily="34" charset="0"/>
                </a:rPr>
                <a:t>Least</a:t>
              </a:r>
              <a:r>
                <a:rPr lang="ko-KR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400">
                  <a:latin typeface="Calibri" panose="020F0502020204030204" pitchFamily="34" charset="0"/>
                  <a:cs typeface="Calibri" panose="020F0502020204030204" pitchFamily="34" charset="0"/>
                </a:rPr>
                <a:t>Significant</a:t>
              </a:r>
              <a:r>
                <a:rPr lang="ko-KR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400">
                  <a:latin typeface="Calibri" panose="020F0502020204030204" pitchFamily="34" charset="0"/>
                  <a:cs typeface="Calibri" panose="020F0502020204030204" pitchFamily="34" charset="0"/>
                </a:rPr>
                <a:t>Bit(LSB)</a:t>
              </a: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145F237-3B73-4D50-98CB-D85CB7300813}"/>
                </a:ext>
              </a:extLst>
            </p:cNvPr>
            <p:cNvCxnSpPr/>
            <p:nvPr/>
          </p:nvCxnSpPr>
          <p:spPr>
            <a:xfrm>
              <a:off x="5749047" y="3081633"/>
              <a:ext cx="0" cy="1653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4A0AE50-3125-4131-8A9C-A70C36677330}"/>
              </a:ext>
            </a:extLst>
          </p:cNvPr>
          <p:cNvGrpSpPr/>
          <p:nvPr/>
        </p:nvGrpSpPr>
        <p:grpSpPr>
          <a:xfrm>
            <a:off x="619325" y="2789801"/>
            <a:ext cx="2529192" cy="434236"/>
            <a:chOff x="4766552" y="3081633"/>
            <a:chExt cx="2529192" cy="43423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7FD061-E0D1-494E-B33E-A43F308D3A2B}"/>
                </a:ext>
              </a:extLst>
            </p:cNvPr>
            <p:cNvSpPr txBox="1"/>
            <p:nvPr/>
          </p:nvSpPr>
          <p:spPr>
            <a:xfrm>
              <a:off x="4766552" y="3208092"/>
              <a:ext cx="2529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Calibri" panose="020F0502020204030204" pitchFamily="34" charset="0"/>
                  <a:cs typeface="Calibri" panose="020F0502020204030204" pitchFamily="34" charset="0"/>
                </a:rPr>
                <a:t>Most</a:t>
              </a:r>
              <a:r>
                <a:rPr lang="ko-KR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400">
                  <a:latin typeface="Calibri" panose="020F0502020204030204" pitchFamily="34" charset="0"/>
                  <a:cs typeface="Calibri" panose="020F0502020204030204" pitchFamily="34" charset="0"/>
                </a:rPr>
                <a:t>Significant</a:t>
              </a:r>
              <a:r>
                <a:rPr lang="ko-KR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400">
                  <a:latin typeface="Calibri" panose="020F0502020204030204" pitchFamily="34" charset="0"/>
                  <a:cs typeface="Calibri" panose="020F0502020204030204" pitchFamily="34" charset="0"/>
                </a:rPr>
                <a:t>Bit(MSB)</a:t>
              </a: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ED7356C2-9AF1-438B-AA91-ADAC82EAC99C}"/>
                </a:ext>
              </a:extLst>
            </p:cNvPr>
            <p:cNvCxnSpPr/>
            <p:nvPr/>
          </p:nvCxnSpPr>
          <p:spPr>
            <a:xfrm>
              <a:off x="5749047" y="3081633"/>
              <a:ext cx="0" cy="1653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8B0A312-D494-411B-9198-6659F6BDA7BF}"/>
              </a:ext>
            </a:extLst>
          </p:cNvPr>
          <p:cNvGrpSpPr/>
          <p:nvPr/>
        </p:nvGrpSpPr>
        <p:grpSpPr>
          <a:xfrm>
            <a:off x="6976925" y="5049038"/>
            <a:ext cx="6123560" cy="1159876"/>
            <a:chOff x="6889376" y="4487889"/>
            <a:chExt cx="6123560" cy="1159876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11B652-590E-4262-9942-BA6810C25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9376" y="4761940"/>
              <a:ext cx="4800600" cy="88582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57B925-214F-40FF-8255-5423059D6391}"/>
                </a:ext>
              </a:extLst>
            </p:cNvPr>
            <p:cNvSpPr txBox="1"/>
            <p:nvPr/>
          </p:nvSpPr>
          <p:spPr>
            <a:xfrm>
              <a:off x="7850222" y="4487889"/>
              <a:ext cx="51627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*127</a:t>
              </a:r>
              <a:r>
                <a:rPr lang="ko-KR" altLang="en-US" sz="1400"/>
                <a:t> </a:t>
              </a:r>
              <a:r>
                <a:rPr lang="en-US" altLang="ko-KR" sz="1400">
                  <a:sym typeface="Wingdings" panose="05000000000000000000" pitchFamily="2" charset="2"/>
                </a:rPr>
                <a:t></a:t>
              </a:r>
              <a:r>
                <a:rPr lang="ko-KR" altLang="en-US" sz="1400">
                  <a:sym typeface="Wingdings" panose="05000000000000000000" pitchFamily="2" charset="2"/>
                </a:rPr>
                <a:t> </a:t>
              </a:r>
              <a:r>
                <a:rPr lang="en-US" altLang="ko-KR" sz="1400">
                  <a:sym typeface="Wingdings" panose="05000000000000000000" pitchFamily="2" charset="2"/>
                </a:rPr>
                <a:t>126</a:t>
              </a:r>
              <a:r>
                <a:rPr lang="ko-KR" altLang="en-US" sz="1400">
                  <a:sym typeface="Wingdings" panose="05000000000000000000" pitchFamily="2" charset="2"/>
                </a:rPr>
                <a:t> </a:t>
              </a:r>
              <a:r>
                <a:rPr lang="en-US" altLang="ko-KR" sz="1400">
                  <a:sym typeface="Wingdings" panose="05000000000000000000" pitchFamily="2" charset="2"/>
                </a:rPr>
                <a:t>: LSB </a:t>
              </a:r>
              <a:r>
                <a:rPr lang="ko-KR" altLang="en-US" sz="1400">
                  <a:sym typeface="Wingdings" panose="05000000000000000000" pitchFamily="2" charset="2"/>
                </a:rPr>
                <a:t>변조 시 육안으로 인식 불가</a:t>
              </a:r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91870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68CCCC9-EBCD-48B2-AB29-D87096B9AB45}"/>
              </a:ext>
            </a:extLst>
          </p:cNvPr>
          <p:cNvGrpSpPr/>
          <p:nvPr/>
        </p:nvGrpSpPr>
        <p:grpSpPr>
          <a:xfrm>
            <a:off x="761995" y="1595719"/>
            <a:ext cx="10730752" cy="2904564"/>
            <a:chOff x="761995" y="1595719"/>
            <a:chExt cx="10730752" cy="290456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A6FD148-D5DD-4E46-AF03-8D72E8A7DC50}"/>
                </a:ext>
              </a:extLst>
            </p:cNvPr>
            <p:cNvSpPr/>
            <p:nvPr/>
          </p:nvSpPr>
          <p:spPr>
            <a:xfrm>
              <a:off x="1624934" y="1595719"/>
              <a:ext cx="8245207" cy="2904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2A22CE9-4F7C-46AC-80D1-4078D39BA93F}"/>
                </a:ext>
              </a:extLst>
            </p:cNvPr>
            <p:cNvSpPr txBox="1"/>
            <p:nvPr/>
          </p:nvSpPr>
          <p:spPr>
            <a:xfrm>
              <a:off x="761995" y="2958353"/>
              <a:ext cx="1073075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>
                  <a:solidFill>
                    <a:srgbClr val="2E75B6"/>
                  </a:solidFill>
                </a:rPr>
                <a:t>02. </a:t>
              </a:r>
              <a:r>
                <a:rPr lang="en-US" altLang="ko-KR" sz="3600" b="1">
                  <a:solidFill>
                    <a:srgbClr val="2E75B6"/>
                  </a:solidFill>
                </a:rPr>
                <a:t>New</a:t>
              </a:r>
              <a:r>
                <a:rPr lang="en-US" altLang="ko-KR" sz="2000" b="1">
                  <a:solidFill>
                    <a:srgbClr val="2E75B6"/>
                  </a:solidFill>
                </a:rPr>
                <a:t> </a:t>
              </a:r>
              <a:r>
                <a:rPr lang="en-US" altLang="ko-KR" sz="3600" b="1">
                  <a:solidFill>
                    <a:srgbClr val="2E75B6"/>
                  </a:solidFill>
                </a:rPr>
                <a:t>LSB-based</a:t>
              </a:r>
              <a:r>
                <a:rPr lang="en-US" altLang="ko-KR" sz="2000" b="1">
                  <a:solidFill>
                    <a:srgbClr val="2E75B6"/>
                  </a:solidFill>
                </a:rPr>
                <a:t> </a:t>
              </a:r>
              <a:r>
                <a:rPr lang="en-US" altLang="ko-KR" sz="3600" b="1">
                  <a:solidFill>
                    <a:srgbClr val="2E75B6"/>
                  </a:solidFill>
                </a:rPr>
                <a:t>colour</a:t>
              </a:r>
              <a:r>
                <a:rPr lang="en-US" altLang="ko-KR" sz="2000" b="1">
                  <a:solidFill>
                    <a:srgbClr val="2E75B6"/>
                  </a:solidFill>
                </a:rPr>
                <a:t> </a:t>
              </a:r>
              <a:r>
                <a:rPr lang="en-US" altLang="ko-KR" sz="3600" b="1">
                  <a:solidFill>
                    <a:srgbClr val="2E75B6"/>
                  </a:solidFill>
                </a:rPr>
                <a:t>image</a:t>
              </a:r>
              <a:r>
                <a:rPr lang="en-US" altLang="ko-KR" sz="2000" b="1">
                  <a:solidFill>
                    <a:srgbClr val="2E75B6"/>
                  </a:solidFill>
                </a:rPr>
                <a:t> </a:t>
              </a:r>
              <a:r>
                <a:rPr lang="en-US" altLang="ko-KR" sz="3600" b="1">
                  <a:solidFill>
                    <a:srgbClr val="2E75B6"/>
                  </a:solidFill>
                </a:rPr>
                <a:t>steganography</a:t>
              </a:r>
              <a:endParaRPr lang="ko-KR" altLang="en-US" sz="4400" b="1">
                <a:solidFill>
                  <a:srgbClr val="2E75B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72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>
                <a:solidFill>
                  <a:srgbClr val="2E7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LSB-based colour image steganography</a:t>
            </a:r>
            <a:endParaRPr lang="ko-KR" altLang="en-US" b="1">
              <a:solidFill>
                <a:srgbClr val="2E75B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F0EB97-17BB-4D78-B634-8B7D924DB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933" y="12366"/>
            <a:ext cx="6822988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C4D8B02-044B-4B0D-8EDA-C276D7DE0AD2}"/>
              </a:ext>
            </a:extLst>
          </p:cNvPr>
          <p:cNvSpPr/>
          <p:nvPr/>
        </p:nvSpPr>
        <p:spPr>
          <a:xfrm>
            <a:off x="168724" y="908424"/>
            <a:ext cx="6189919" cy="300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rgbClr val="0070C0"/>
                </a:solidFill>
              </a:rPr>
              <a:t>Sender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/>
              <a:t>1. </a:t>
            </a:r>
            <a:r>
              <a:rPr lang="ko-KR" altLang="en-US" sz="1400"/>
              <a:t>비밀 데이터</a:t>
            </a:r>
            <a:r>
              <a:rPr lang="en-US" altLang="ko-KR" sz="1400"/>
              <a:t>(x)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2. CRC-32 checksum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3. </a:t>
            </a:r>
            <a:r>
              <a:rPr lang="ko-KR" altLang="en-US" sz="1400"/>
              <a:t>압축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4. AES </a:t>
            </a:r>
            <a:r>
              <a:rPr lang="ko-KR" altLang="en-US" sz="1400"/>
              <a:t>암호화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5. </a:t>
            </a:r>
            <a:r>
              <a:rPr lang="ko-KR" altLang="en-US" sz="1400">
                <a:solidFill>
                  <a:srgbClr val="0070C0"/>
                </a:solidFill>
              </a:rPr>
              <a:t>암호화 된 데이터에 대한 헤더 암호화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/>
              <a:t>6. </a:t>
            </a:r>
            <a:r>
              <a:rPr lang="ko-KR" altLang="en-US" sz="1400">
                <a:solidFill>
                  <a:srgbClr val="0070C0"/>
                </a:solidFill>
              </a:rPr>
              <a:t>다음 픽셀 위치</a:t>
            </a:r>
            <a:r>
              <a:rPr lang="ko-KR" altLang="en-US" sz="1400"/>
              <a:t>를 정하는 시드키를 사용하여</a:t>
            </a:r>
            <a:r>
              <a:rPr lang="en-US" altLang="ko-KR" sz="1400"/>
              <a:t> </a:t>
            </a:r>
            <a:br>
              <a:rPr lang="en-US" altLang="ko-KR" sz="1400"/>
            </a:br>
            <a:r>
              <a:rPr lang="en-US" altLang="ko-KR" sz="1400"/>
              <a:t>    </a:t>
            </a:r>
            <a:r>
              <a:rPr lang="ko-KR" altLang="en-US" sz="1400"/>
              <a:t>암호화 된 코드워드와 헤더정보를 커버이미지에 삽입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   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en-US" altLang="ko-KR" sz="1400"/>
              <a:t>Fisher-Yayes Shuffle </a:t>
            </a:r>
            <a:r>
              <a:rPr lang="ko-KR" altLang="en-US" sz="1400"/>
              <a:t>알고리즘 활용</a:t>
            </a:r>
            <a:endParaRPr lang="en-US" altLang="ko-KR" sz="14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E16CCD-DC75-4F2F-89C4-244377C2669A}"/>
              </a:ext>
            </a:extLst>
          </p:cNvPr>
          <p:cNvSpPr/>
          <p:nvPr/>
        </p:nvSpPr>
        <p:spPr>
          <a:xfrm>
            <a:off x="129813" y="3760952"/>
            <a:ext cx="6096000" cy="23603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rgbClr val="0070C0"/>
                </a:solidFill>
              </a:rPr>
              <a:t>Receiver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/>
              <a:t>1. </a:t>
            </a:r>
            <a:r>
              <a:rPr lang="ko-KR" altLang="en-US" sz="1400"/>
              <a:t>스테고이미지로부터 암호화된 헤더 정보 추출 </a:t>
            </a:r>
            <a:r>
              <a:rPr lang="en-US" altLang="ko-KR" sz="1100"/>
              <a:t>(Fisher-Yayes Shuffle </a:t>
            </a:r>
            <a:r>
              <a:rPr lang="ko-KR" altLang="en-US" sz="1100"/>
              <a:t>알고리즘</a:t>
            </a:r>
            <a:r>
              <a:rPr lang="en-US" altLang="ko-KR" sz="1100"/>
              <a:t>)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>
                <a:sym typeface="Wingdings" panose="05000000000000000000" pitchFamily="2" charset="2"/>
              </a:rPr>
              <a:t>     </a:t>
            </a:r>
            <a:r>
              <a:rPr lang="en-US" altLang="ko-KR" sz="1400"/>
              <a:t>sender</a:t>
            </a:r>
            <a:r>
              <a:rPr lang="ko-KR" altLang="en-US" sz="1400"/>
              <a:t>와 </a:t>
            </a:r>
            <a:r>
              <a:rPr lang="ko-KR" altLang="en-US" sz="1400">
                <a:solidFill>
                  <a:srgbClr val="0070C0"/>
                </a:solidFill>
              </a:rPr>
              <a:t>동일한 픽셀 선택</a:t>
            </a:r>
            <a:r>
              <a:rPr lang="ko-KR" altLang="en-US" sz="1400"/>
              <a:t>하는 과정</a:t>
            </a:r>
            <a:br>
              <a:rPr lang="en-US" altLang="ko-KR" sz="1400"/>
            </a:br>
            <a:r>
              <a:rPr lang="en-US" altLang="ko-KR" sz="1400"/>
              <a:t>        </a:t>
            </a:r>
            <a:r>
              <a:rPr lang="ko-KR" altLang="en-US" sz="1400">
                <a:solidFill>
                  <a:srgbClr val="0070C0"/>
                </a:solidFill>
              </a:rPr>
              <a:t>해당 픽셀의 </a:t>
            </a:r>
            <a:r>
              <a:rPr lang="en-US" altLang="ko-KR" sz="1400">
                <a:solidFill>
                  <a:srgbClr val="0070C0"/>
                </a:solidFill>
              </a:rPr>
              <a:t>LSB</a:t>
            </a:r>
            <a:r>
              <a:rPr lang="ko-KR" altLang="en-US" sz="1400">
                <a:solidFill>
                  <a:srgbClr val="0070C0"/>
                </a:solidFill>
              </a:rPr>
              <a:t>로부터</a:t>
            </a:r>
            <a:r>
              <a:rPr lang="en-US" altLang="ko-KR" sz="1400">
                <a:solidFill>
                  <a:srgbClr val="0070C0"/>
                </a:solidFill>
              </a:rPr>
              <a:t> </a:t>
            </a:r>
            <a:r>
              <a:rPr lang="ko-KR" altLang="en-US" sz="1400">
                <a:solidFill>
                  <a:srgbClr val="0070C0"/>
                </a:solidFill>
              </a:rPr>
              <a:t>정보 추출</a:t>
            </a:r>
            <a:r>
              <a:rPr lang="en-US" altLang="ko-KR" sz="1400">
                <a:sym typeface="Wingdings" panose="05000000000000000000" pitchFamily="2" charset="2"/>
              </a:rPr>
              <a:t>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2. </a:t>
            </a:r>
            <a:r>
              <a:rPr lang="ko-KR" altLang="en-US" sz="1400">
                <a:solidFill>
                  <a:srgbClr val="0070C0"/>
                </a:solidFill>
              </a:rPr>
              <a:t>추출한 길이 정보를 사용</a:t>
            </a:r>
            <a:r>
              <a:rPr lang="ko-KR" altLang="en-US" sz="1400"/>
              <a:t>하여 암호화 된 데이터 추출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3. AES </a:t>
            </a:r>
            <a:r>
              <a:rPr lang="ko-KR" altLang="en-US" sz="1400"/>
              <a:t>복호화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4. CRC-32 checksum </a:t>
            </a:r>
            <a:r>
              <a:rPr lang="ko-KR" altLang="en-US" sz="1400"/>
              <a:t>통한 무결성 검사</a:t>
            </a:r>
            <a:endParaRPr lang="en-US" altLang="ko-KR" sz="14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0E8CF7-0940-49AE-9A05-51362F9F8A88}"/>
              </a:ext>
            </a:extLst>
          </p:cNvPr>
          <p:cNvSpPr/>
          <p:nvPr/>
        </p:nvSpPr>
        <p:spPr>
          <a:xfrm>
            <a:off x="38097" y="6194696"/>
            <a:ext cx="558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/>
              <a:t>*</a:t>
            </a:r>
            <a:r>
              <a:rPr lang="en-US" altLang="ko-KR" sz="1200"/>
              <a:t>Fisher-Yayes Shuffle </a:t>
            </a:r>
            <a:r>
              <a:rPr lang="ko-KR" altLang="en-US" sz="1200"/>
              <a:t>알고리즘 </a:t>
            </a:r>
            <a:r>
              <a:rPr lang="en-US" altLang="ko-KR" sz="1200"/>
              <a:t>: </a:t>
            </a:r>
            <a:r>
              <a:rPr lang="ko-KR" altLang="en-US" sz="1200"/>
              <a:t>유한한 시퀀스의 랜덤 순열을 만드는 알고리즘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57894673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1076</Words>
  <Application>Microsoft Office PowerPoint</Application>
  <PresentationFormat>와이드스크린</PresentationFormat>
  <Paragraphs>228</Paragraphs>
  <Slides>18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Apple SD Gothic Neo</vt:lpstr>
      <vt:lpstr>Open sans</vt:lpstr>
      <vt:lpstr>맑은 고딕</vt:lpstr>
      <vt:lpstr>Arial</vt:lpstr>
      <vt:lpstr>Calibri</vt:lpstr>
      <vt:lpstr>Consolas</vt:lpstr>
      <vt:lpstr>Wingdings</vt:lpstr>
      <vt:lpstr>CryptoCraft 테마</vt:lpstr>
      <vt:lpstr>제목 테마</vt:lpstr>
      <vt:lpstr>Steganography LSB 변조</vt:lpstr>
      <vt:lpstr>PowerPoint 프레젠테이션</vt:lpstr>
      <vt:lpstr>PowerPoint 프레젠테이션</vt:lpstr>
      <vt:lpstr>Steganography</vt:lpstr>
      <vt:lpstr>Image Steganography</vt:lpstr>
      <vt:lpstr>Image Steganography 조건</vt:lpstr>
      <vt:lpstr>LSB Steganography</vt:lpstr>
      <vt:lpstr>PowerPoint 프레젠테이션</vt:lpstr>
      <vt:lpstr>New LSB-based colour image steganography</vt:lpstr>
      <vt:lpstr>PowerPoint 프레젠테이션</vt:lpstr>
      <vt:lpstr>LSB Steganography</vt:lpstr>
      <vt:lpstr>LSB Steganography</vt:lpstr>
      <vt:lpstr>LSB Steganography</vt:lpstr>
      <vt:lpstr>LSB Steganography</vt:lpstr>
      <vt:lpstr>LSB Steganography</vt:lpstr>
      <vt:lpstr>LSB Steganography</vt:lpstr>
      <vt:lpstr>시연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현지</cp:lastModifiedBy>
  <cp:revision>99</cp:revision>
  <dcterms:created xsi:type="dcterms:W3CDTF">2019-03-05T04:29:07Z</dcterms:created>
  <dcterms:modified xsi:type="dcterms:W3CDTF">2019-12-01T10:47:34Z</dcterms:modified>
</cp:coreProperties>
</file>