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3" r:id="rId4"/>
    <p:sldId id="284" r:id="rId5"/>
    <p:sldId id="297" r:id="rId6"/>
    <p:sldId id="285" r:id="rId7"/>
    <p:sldId id="286" r:id="rId8"/>
    <p:sldId id="288" r:id="rId9"/>
    <p:sldId id="290" r:id="rId10"/>
    <p:sldId id="298" r:id="rId11"/>
    <p:sldId id="291" r:id="rId12"/>
    <p:sldId id="299" r:id="rId13"/>
    <p:sldId id="282" r:id="rId14"/>
    <p:sldId id="293" r:id="rId15"/>
    <p:sldId id="274" r:id="rId16"/>
  </p:sldIdLst>
  <p:sldSz cx="12192000" cy="6858000"/>
  <p:notesSz cx="6858000" cy="9144000"/>
  <p:embeddedFontLst>
    <p:embeddedFont>
      <p:font typeface="Pretendard" panose="02000503000000020004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https://youtu.be/UA57BOyafSI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6C55E-823C-5417-866A-D3D0FDD6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동향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예정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9F2922-AEC8-3945-ECF3-B74C39FD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08795"/>
              </p:ext>
            </p:extLst>
          </p:nvPr>
        </p:nvGraphicFramePr>
        <p:xfrm>
          <a:off x="98080" y="1539240"/>
          <a:ext cx="1199584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871">
                  <a:extLst>
                    <a:ext uri="{9D8B030D-6E8A-4147-A177-3AD203B41FA5}">
                      <a16:colId xmlns:a16="http://schemas.microsoft.com/office/drawing/2014/main" val="1098132474"/>
                    </a:ext>
                  </a:extLst>
                </a:gridCol>
                <a:gridCol w="1332871">
                  <a:extLst>
                    <a:ext uri="{9D8B030D-6E8A-4147-A177-3AD203B41FA5}">
                      <a16:colId xmlns:a16="http://schemas.microsoft.com/office/drawing/2014/main" val="3036994254"/>
                    </a:ext>
                  </a:extLst>
                </a:gridCol>
                <a:gridCol w="1191034">
                  <a:extLst>
                    <a:ext uri="{9D8B030D-6E8A-4147-A177-3AD203B41FA5}">
                      <a16:colId xmlns:a16="http://schemas.microsoft.com/office/drawing/2014/main" val="3853248929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3041319187"/>
                    </a:ext>
                  </a:extLst>
                </a:gridCol>
                <a:gridCol w="1013988">
                  <a:extLst>
                    <a:ext uri="{9D8B030D-6E8A-4147-A177-3AD203B41FA5}">
                      <a16:colId xmlns:a16="http://schemas.microsoft.com/office/drawing/2014/main" val="4100255560"/>
                    </a:ext>
                  </a:extLst>
                </a:gridCol>
                <a:gridCol w="1946495">
                  <a:extLst>
                    <a:ext uri="{9D8B030D-6E8A-4147-A177-3AD203B41FA5}">
                      <a16:colId xmlns:a16="http://schemas.microsoft.com/office/drawing/2014/main" val="4052135534"/>
                    </a:ext>
                  </a:extLst>
                </a:gridCol>
                <a:gridCol w="1507904">
                  <a:extLst>
                    <a:ext uri="{9D8B030D-6E8A-4147-A177-3AD203B41FA5}">
                      <a16:colId xmlns:a16="http://schemas.microsoft.com/office/drawing/2014/main" val="4136958702"/>
                    </a:ext>
                  </a:extLst>
                </a:gridCol>
                <a:gridCol w="1332871">
                  <a:extLst>
                    <a:ext uri="{9D8B030D-6E8A-4147-A177-3AD203B41FA5}">
                      <a16:colId xmlns:a16="http://schemas.microsoft.com/office/drawing/2014/main" val="3882383117"/>
                    </a:ext>
                  </a:extLst>
                </a:gridCol>
                <a:gridCol w="1332871">
                  <a:extLst>
                    <a:ext uri="{9D8B030D-6E8A-4147-A177-3AD203B41FA5}">
                      <a16:colId xmlns:a16="http://schemas.microsoft.com/office/drawing/2014/main" val="1141705013"/>
                    </a:ext>
                  </a:extLst>
                </a:gridCol>
              </a:tblGrid>
              <a:tr h="311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Ref.</a:t>
                      </a:r>
                      <a:endParaRPr lang="ko-KR" altLang="en-US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네트워크</a:t>
                      </a:r>
                      <a:endParaRPr lang="en-US" altLang="ko-KR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Dataset</a:t>
                      </a:r>
                      <a:endParaRPr lang="ko-KR" altLang="en-US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실험 환경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50023"/>
                  </a:ext>
                </a:extLst>
              </a:tr>
              <a:tr h="3115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크기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스케일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임베딩</a:t>
                      </a:r>
                      <a:endParaRPr lang="ko-KR" altLang="en-US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특징 추출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42011"/>
                  </a:ext>
                </a:extLst>
              </a:tr>
              <a:tr h="986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[1]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Dense+</a:t>
                      </a:r>
                      <a:b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en-US" altLang="ko-KR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BatchNorm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10000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512x512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gray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J-UNIWARD,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nsF5, UERD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모두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0.1, 0.4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DCTR, GFR, PHARM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64GB RAM, 8vCPU cores, DELL PowerEdge sever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앙상블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구조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13560"/>
                  </a:ext>
                </a:extLst>
              </a:tr>
              <a:tr h="80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[2]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Conv2D+</a:t>
                      </a:r>
                      <a:b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en-US" altLang="ko-KR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BatchNorm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</a:t>
                      </a:r>
                      <a:b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Average Pooling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10000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256x256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gray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S-UNIWARD,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WOW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모두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0.2, 0.4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DCTR + SRM</a:t>
                      </a:r>
                      <a:b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각각 진행 후 합침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언급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Multi-domain feature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48087"/>
                  </a:ext>
                </a:extLst>
              </a:tr>
              <a:tr h="80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[3]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Conv2D+</a:t>
                      </a:r>
                      <a:b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en-US" altLang="ko-KR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BatchNorm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</a:t>
                      </a:r>
                      <a:b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Average Pooling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임베딩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기법당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30000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256x256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gray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S-UNIWARD,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WOW,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PVD,LSB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언급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HPF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전처리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계층적 구조로 여러 번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664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85E64D-F7DD-3C64-6194-BF7FE3A8E7C3}"/>
              </a:ext>
            </a:extLst>
          </p:cNvPr>
          <p:cNvSpPr txBox="1"/>
          <p:nvPr/>
        </p:nvSpPr>
        <p:spPr>
          <a:xfrm>
            <a:off x="0" y="5808155"/>
            <a:ext cx="138608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[1] Detection of Image Steganography Using Deep Learning and Ensemble Classifiers</a:t>
            </a:r>
          </a:p>
          <a:p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[2] Joint multi-domain feature learning for image steganalysis based on CNN</a:t>
            </a:r>
          </a:p>
          <a:p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[3] 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계층적 </a:t>
            </a:r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 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구조를 이용한 </a:t>
            </a:r>
            <a:r>
              <a:rPr lang="ko-KR" altLang="en-US" sz="105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식별</a:t>
            </a:r>
          </a:p>
        </p:txBody>
      </p:sp>
    </p:spTree>
    <p:extLst>
      <p:ext uri="{BB962C8B-B14F-4D97-AF65-F5344CB8AC3E}">
        <p14:creationId xmlns:p14="http://schemas.microsoft.com/office/powerpoint/2010/main" val="326232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044EA-28D1-D610-3DF2-11EF079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동향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예정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83603-837E-9AA3-9623-0348E091B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이외에도 다양한 연구들이 있으며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연구 사례들을 살펴보고 정리한 결과는 다음과 같음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atinLnBrk="1"/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네트워크 구조 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대부분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Conv2D + 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BatchNorm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+ Average pooling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Maxpooling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 사용됨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atinLnBrk="1"/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크기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개수 및 스케일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256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또는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512, 10000~100000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흑백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흑백이 대부분이어서 컬러 데이터 시도해보았으나 메모리 사용량이 너무 많아서 실행이 어려웠음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atinLnBrk="1"/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실험 환경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네트워크 구조 위주로 읽어서 아직 전부 파악하지는 못함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(64GB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쓴 경우 있음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돌려본 결과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64GB RAM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사용해서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코랩으로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돌렸고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램 터질 때도 많아서 네트워크 크기나 데이터를 많이 늘릴 수 없었음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 이전에 전처리를 하는 경우 많음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HPF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대다수인 것 같음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이외에도 앙상블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계층적 구조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여러 도메인 고려하는 것처럼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구조적인 개선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한 사례들이 많은 것 같음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610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D16C8-F312-F613-2EBF-FF6E833B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상황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FB5F-3779-EBED-F83C-8DD7A7600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LSB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시도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컬러이미지만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되는 툴이었는데 컬러 데이터는 메모리 사용량이 많아서 포기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셋을 발견하여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 중에서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J-UNIWARD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네트워크 구조는 구현 동향을 기반으로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램이 터지지 않는 선에서 적당히 설정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아직 튜닝 되지 않은 상태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Batch normalization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필수인 듯 해서 적용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가장 많이 사용되는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average pooling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Flatten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대신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Global average pooling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파라미터나 성능 측면에서 장점이 많으며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요즘 트렌드라고 함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그러나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0.58~0.61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에서 학습되지 않음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언더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피팅으로 생각됨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동일 네트워크로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MNIST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는 학습이 되어서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데이터에 안 맞는 모델이거나 데이터가 적거나 데이터가 안 좋은 것으로 생각됨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 해결 중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증가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메모리 때문에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30000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개 이상 늘리기가 어렵고 새로 산 데스크탑이나 학교 컴퓨터에서 실행 불가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    (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코랩에서는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동작 가능하며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80GB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주는데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70GB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정도 사용하는 것 같음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 복잡도 증가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메모리 때문에 어려움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모델 구조를 다르게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한다거나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다른 방법을 생각해볼 예정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노이즈 감소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전처리는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아직 시도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X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Epoch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다른 방법 먼저 해보고 시도할 예정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이외에도 더 찾아보는 중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9E3180-3584-8ECE-BC0E-1DCFBC6E9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35" y="2142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BD676-48FC-FB35-9296-652D644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07D90-E7C5-3355-7058-361196BCB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연구 동향 더 살펴보기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기법 이해 및 툴 사용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네트워크 세부 구조 파악 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기법 공부 및 적용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같은 이미지 처리를 위한 네트워크의 성능 향상을 위한 구조나 학습 기술들 파악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58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FD46E-4A49-8F01-3749-22887B20B801}"/>
              </a:ext>
            </a:extLst>
          </p:cNvPr>
          <p:cNvSpPr txBox="1"/>
          <p:nvPr/>
        </p:nvSpPr>
        <p:spPr>
          <a:xfrm>
            <a:off x="3538396" y="2274838"/>
            <a:ext cx="511520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ctr"/>
            <a:endParaRPr lang="ko-KR" altLang="en-US" sz="4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&amp;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이미지나 오디오</a:t>
            </a:r>
            <a:r>
              <a:rPr lang="en-US" altLang="ko-KR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등의 데이터에 기밀 정보를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임베딩하여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기밀 정보의 존재 자체를 숨기는 것이 목적인 데이터 은닉기법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스테가노그래피를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탐지하는 기술</a:t>
            </a:r>
          </a:p>
          <a:p>
            <a:pPr lvl="1"/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_x425842448">
            <a:extLst>
              <a:ext uri="{FF2B5EF4-FFF2-40B4-BE49-F238E27FC236}">
                <a16:creationId xmlns:a16="http://schemas.microsoft.com/office/drawing/2014/main" id="{CE710141-928D-AB8A-DC0D-06983975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/>
          <a:stretch>
            <a:fillRect/>
          </a:stretch>
        </p:blipFill>
        <p:spPr bwMode="auto">
          <a:xfrm>
            <a:off x="2413583" y="3195355"/>
            <a:ext cx="7364834" cy="251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5E36-46C1-E230-4ACA-E7EFB074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90C34-70A6-F4EC-6B40-98DA3366B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암호화와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과정으로 구성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암호화</a:t>
            </a:r>
            <a:endParaRPr lang="en-US" altLang="ko-KR" sz="1800" b="1" kern="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사용된 암호화 종류에 따라</a:t>
            </a:r>
            <a:r>
              <a:rPr lang="en-US" altLang="ko-KR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 </a:t>
            </a:r>
            <a:r>
              <a:rPr lang="en-US" altLang="ko-KR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비밀키 </a:t>
            </a:r>
            <a:r>
              <a:rPr lang="en-US" altLang="ko-KR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공개키 </a:t>
            </a:r>
            <a:r>
              <a:rPr lang="en-US" altLang="ko-KR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steganography</a:t>
            </a:r>
            <a:r>
              <a:rPr lang="ko-KR" altLang="en-US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나뉨</a:t>
            </a:r>
            <a:endParaRPr lang="en-US" altLang="ko-KR" sz="1800" kern="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암호화 하면 기밀성 확보 가능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그러나 숨기고자 하는 데이터의 크기 증가</a:t>
            </a:r>
            <a:br>
              <a:rPr lang="en-US" altLang="ko-KR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숨길 수 있는 메시지의 크기가 줄어들고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커버 오브젝트의 용량 증가</a:t>
            </a:r>
            <a:b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스테가노그래피의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존재 여부가 발각되기 쉽다는 단점 존재</a:t>
            </a:r>
            <a:endParaRPr lang="en-US" altLang="ko-KR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암호화 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비밀 데이터를 커버 오브젝트에 숨김으로써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 생성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다양한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알고리즘 존재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1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57CB2-1765-A658-B49B-B8CD291A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3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D7F63-95C6-3C91-D66F-1268F4386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적응형 방식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 정보 삽입이 용이한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찾기 어려운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지점에 삽입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성능이 더 좋음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탐지는 어려움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HUGO, S-UNIWARD 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적응형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방식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LSB, PVD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그냥 숨김 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buNone/>
            </a:pP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70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5E36-46C1-E230-4ACA-E7EFB074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90C34-70A6-F4EC-6B40-98DA3366B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종류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범용형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생성된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오브젝트인지 아닌지를 탐지</a:t>
            </a:r>
          </a:p>
          <a:p>
            <a:pPr lvl="1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표적형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 알고리즘의 종류 탐지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(Feature extraction)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탐지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(Detection, classification)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과정으로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구성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</a:t>
            </a:r>
            <a:endParaRPr lang="en-US" altLang="ko-KR" sz="1800" b="1" kern="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kern="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오브젝트에 존재하는 특징 값들을 추출</a:t>
            </a:r>
            <a:br>
              <a:rPr lang="en-US" altLang="ko-KR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DCTR (Discrete Cosine Transform Residuals), GFR (Gabor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FilteR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bank)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탐지</a:t>
            </a:r>
            <a:endParaRPr lang="en-US" altLang="ko-KR" sz="1800" b="1" kern="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 과정을 거친 데이터에 대해 통계 기반 탐지 기술 적용하여 분류 </a:t>
            </a:r>
            <a:r>
              <a:rPr lang="en-US" altLang="ko-KR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범용형</a:t>
            </a:r>
            <a:r>
              <a:rPr lang="en-US" altLang="ko-KR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표적형 둘 다 가능</a:t>
            </a:r>
            <a:r>
              <a:rPr lang="en-US" altLang="ko-KR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457200" lvl="1" indent="0"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55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BDC98-1470-D968-7D26-B9B230EC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및 </a:t>
            </a:r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스테그아날리시스를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위한 오픈 소스 도구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DB8C8-3FE8-3561-AB0D-9D9C8FC86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아래 표는 대표적인 오픈소스 도구들이며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이외에도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깃헙에도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관련 툴들이 있음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시나리오를 고려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암호화를 수행 후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하려면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암호화 적용이 가능한 툴을 사용하거나 직접 입력 데이터를 가공해서 넣을 수 있는 형태의 툴 사용해야 할 듯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BC8C0-3180-61F8-15A9-34196245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3139051"/>
            <a:ext cx="710664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D33A-33BC-595F-A271-20FB997B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0858D-49AE-01F9-5B99-1A4F5722F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 (Convolutional Neural Networks)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같은 딥러닝 모델 통해 자동으로 데이터 특징 추출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히스토그램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High Pass Filter (HPF)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등의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과정 거친 후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모델에 입력하여 학습</a:t>
            </a:r>
            <a:endParaRPr lang="en-US" altLang="ko-KR" sz="1600" kern="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탐지를 위해서는 이진 분류 또는 다중 분류를 위한 학습 모델 필요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J-UNIWARD, S-UNIWARD, WOW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등과 같은 다양한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방식을 대상으로 함</a:t>
            </a:r>
            <a:endParaRPr lang="en-US" altLang="ko-KR" sz="1800" b="1" kern="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추출</a:t>
            </a:r>
            <a:r>
              <a:rPr lang="en-US" altLang="ko-KR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탐지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과정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_x425843008">
            <a:extLst>
              <a:ext uri="{FF2B5EF4-FFF2-40B4-BE49-F238E27FC236}">
                <a16:creationId xmlns:a16="http://schemas.microsoft.com/office/drawing/2014/main" id="{61900504-D329-DCA3-BAD6-3074A766B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"/>
          <a:stretch>
            <a:fillRect/>
          </a:stretch>
        </p:blipFill>
        <p:spPr bwMode="auto">
          <a:xfrm>
            <a:off x="2464400" y="3812704"/>
            <a:ext cx="7263199" cy="18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1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72E7-C309-D6D4-7613-5D3E807E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연구 동향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예정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80C21-4C68-5EF1-0F69-EC986EF977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4820" indent="-285750" fontAlgn="base">
              <a:lnSpc>
                <a:spcPct val="18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많은 양의 비밀 데이터를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경우에는 높은 정확도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적은 양의 데이터를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경우 낮은 정확도 달성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64820" indent="-285750" fontAlgn="base">
              <a:lnSpc>
                <a:spcPct val="180000"/>
              </a:lnSpc>
              <a:spcBef>
                <a:spcPts val="0"/>
              </a:spcBef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높은 정확도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갖는 모델 구현에 중점을 두며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위해 높은 차원의 데이터 특징을 추출하므로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높은 계산 복잡도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가짐</a:t>
            </a:r>
          </a:p>
          <a:p>
            <a:pPr marL="464820" indent="-285750" fontAlgn="base">
              <a:lnSpc>
                <a:spcPct val="18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모델의 정확도가 아닌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효율성에 중점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둔 연구들의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대부분 소규모의 데이터 셋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(5000~10000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64820" indent="-285750" fontAlgn="base">
              <a:lnSpc>
                <a:spcPct val="18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대규모 데이터 셋의 경우 </a:t>
            </a:r>
            <a:r>
              <a:rPr lang="en-US" altLang="ko-KR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30000~100000</a:t>
            </a:r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개까지도 사용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64820" indent="-285750" fontAlgn="base">
              <a:lnSpc>
                <a:spcPct val="18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우리가 아는 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되는 비밀 데이터와 성능 간의 관계에 대한 분석은 수행되지 않음</a:t>
            </a:r>
          </a:p>
          <a:p>
            <a:pPr marL="464820" indent="-285750" fontAlgn="base">
              <a:lnSpc>
                <a:spcPct val="18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환경에서는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되는 데이터에 암호화가 적용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관한 대부분의 연구에서는 이를 고려하지 않고 무작위 </a:t>
            </a:r>
            <a:r>
              <a:rPr lang="ko-KR" altLang="en-US" sz="18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72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7EF26-D822-192B-F712-E410D1C7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동향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5B9F7-2E04-9E20-67B0-9CE869CA9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9685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다음과 같은 흐름이 있었음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Feature extraction,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classification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적용 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활성화 함수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(tanh, sigmoid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등을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Gaussian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변경한 사례 있음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),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정규화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적용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셋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섞어서 쓴 경우도 존재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HPF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같은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과정 추가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네트워크 성능 향상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초점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(Residual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Sub network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Batch normalization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적용 등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낮은 페이로드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비율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대한 성능 향상 위해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전이 학습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높은 페이로드로 학습한 후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낮은 페이로드 데이터에 전이 학습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새로운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적용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예시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테일러 급수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위와 같이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구조적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개선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셋 추가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새로운 학습 기법 적용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과정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개선 등이 수행됨 </a:t>
            </a:r>
          </a:p>
        </p:txBody>
      </p:sp>
    </p:spTree>
    <p:extLst>
      <p:ext uri="{BB962C8B-B14F-4D97-AF65-F5344CB8AC3E}">
        <p14:creationId xmlns:p14="http://schemas.microsoft.com/office/powerpoint/2010/main" val="301036162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1048</Words>
  <Application>Microsoft Office PowerPoint</Application>
  <PresentationFormat>와이드스크린</PresentationFormat>
  <Paragraphs>153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Pretendard</vt:lpstr>
      <vt:lpstr>맑은 고딕</vt:lpstr>
      <vt:lpstr>Arial</vt:lpstr>
      <vt:lpstr>CryptoCraft 테마</vt:lpstr>
      <vt:lpstr>제목 테마</vt:lpstr>
      <vt:lpstr>스테가노그래피</vt:lpstr>
      <vt:lpstr>스테가노그래피 &amp; 스테그아날리시스</vt:lpstr>
      <vt:lpstr>스테가노그래피</vt:lpstr>
      <vt:lpstr>스테가노그래피 임베딩 기법</vt:lpstr>
      <vt:lpstr>스테그아날리시스</vt:lpstr>
      <vt:lpstr>스테가노그래피 및 스테그아날리시스를 위한 오픈 소스 도구</vt:lpstr>
      <vt:lpstr>딥러닝 기반의 스테그아날리시스</vt:lpstr>
      <vt:lpstr>스테그아날리시스 연구 동향 (추가 예정)</vt:lpstr>
      <vt:lpstr>스테그아날리시스 구현 동향</vt:lpstr>
      <vt:lpstr>스테그아날리시스 구현 동향 (추가 예정)</vt:lpstr>
      <vt:lpstr>스테그아날리시스 구현 동향 (추가 예정)</vt:lpstr>
      <vt:lpstr>현재 상황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208</cp:revision>
  <dcterms:created xsi:type="dcterms:W3CDTF">2019-03-05T04:29:07Z</dcterms:created>
  <dcterms:modified xsi:type="dcterms:W3CDTF">2023-02-05T21:26:53Z</dcterms:modified>
</cp:coreProperties>
</file>