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76" r:id="rId4"/>
    <p:sldId id="257" r:id="rId5"/>
    <p:sldId id="275" r:id="rId6"/>
    <p:sldId id="287" r:id="rId7"/>
    <p:sldId id="288" r:id="rId8"/>
    <p:sldId id="286" r:id="rId9"/>
    <p:sldId id="285" r:id="rId10"/>
    <p:sldId id="289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 autoAdjust="0"/>
    <p:restoredTop sz="96101" autoAdjust="0"/>
  </p:normalViewPr>
  <p:slideViewPr>
    <p:cSldViewPr snapToGrid="0">
      <p:cViewPr varScale="1">
        <p:scale>
          <a:sx n="81" d="100"/>
          <a:sy n="81" d="100"/>
        </p:scale>
        <p:origin x="1224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85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youtu.be/8VpJI-nEQm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914" TargetMode="External"/><Relationship Id="rId7" Type="http://schemas.openxmlformats.org/officeDocument/2006/relationships/hyperlink" Target="https://security.stackexchange.com/questions/234558/why-isnt-it-more-popular-to-increase-the-p-parallelization-parameter-of-scryp" TargetMode="External"/><Relationship Id="rId2" Type="http://schemas.openxmlformats.org/officeDocument/2006/relationships/hyperlink" Target="https://www.tarsnap.com/scrypt/scryp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ytch.com/blog/what-is-password-hashing/" TargetMode="External"/><Relationship Id="rId5" Type="http://schemas.openxmlformats.org/officeDocument/2006/relationships/hyperlink" Target="https://www.tarsnap.com/scrypt/scrypt-slides.pdf" TargetMode="External"/><Relationship Id="rId4" Type="http://schemas.openxmlformats.org/officeDocument/2006/relationships/hyperlink" Target="https://en.wikipedia.org/wiki/Scryp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rsnap.com/scryp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ointsoftware.ch/2014/10/01/the-importance-of-hashing-passwords-part-4-the-hardware-threa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309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2.0309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400" dirty="0" err="1">
                <a:solidFill>
                  <a:schemeClr val="tx1"/>
                </a:solidFill>
                <a:latin typeface="나눔스퀘어 ExtraBold"/>
                <a:ea typeface="나눔스퀘어 ExtraBold"/>
              </a:rPr>
              <a:t>scrypt</a:t>
            </a:r>
            <a:endParaRPr lang="ko-KR" altLang="en-US" sz="4400" dirty="0">
              <a:solidFill>
                <a:schemeClr val="tx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66145" y="4078941"/>
            <a:ext cx="2562702" cy="53788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IT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융합공학부</a:t>
            </a:r>
            <a:r>
              <a:rPr lang="en-US" altLang="ko-KR" sz="2000" dirty="0">
                <a:solidFill>
                  <a:schemeClr val="bg1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나눔스퀘어"/>
                <a:ea typeface="나눔스퀘어"/>
              </a:rPr>
              <a:t>윤세영</a:t>
            </a:r>
            <a:endParaRPr lang="en-US" altLang="ko-KR" sz="2000" dirty="0">
              <a:solidFill>
                <a:schemeClr val="bg1"/>
              </a:solidFill>
              <a:latin typeface="나눔스퀘어"/>
              <a:ea typeface="나눔스퀘어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22150" t="15980" r="22320" b="16690"/>
          <a:stretch>
            <a:fillRect/>
          </a:stretch>
        </p:blipFill>
        <p:spPr>
          <a:xfrm>
            <a:off x="954741" y="3455258"/>
            <a:ext cx="1353670" cy="17852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B4EFA5-0A5D-85B2-4353-EBAD7AE88D47}"/>
              </a:ext>
            </a:extLst>
          </p:cNvPr>
          <p:cNvSpPr/>
          <p:nvPr/>
        </p:nvSpPr>
        <p:spPr>
          <a:xfrm>
            <a:off x="2566145" y="4750312"/>
            <a:ext cx="5041286" cy="4713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유투브 주소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https://youtu.be/8VpJI-nEQm8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참고문헌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C5C7F4-1DAB-DEF1-C99F-5440CB39F276}"/>
              </a:ext>
            </a:extLst>
          </p:cNvPr>
          <p:cNvSpPr/>
          <p:nvPr/>
        </p:nvSpPr>
        <p:spPr>
          <a:xfrm>
            <a:off x="838200" y="1697486"/>
            <a:ext cx="10515598" cy="465886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47A175-68FF-ADDB-D660-CAE0A7DBEF27}"/>
              </a:ext>
            </a:extLst>
          </p:cNvPr>
          <p:cNvGrpSpPr/>
          <p:nvPr/>
        </p:nvGrpSpPr>
        <p:grpSpPr>
          <a:xfrm>
            <a:off x="1129442" y="2412650"/>
            <a:ext cx="8138158" cy="3228536"/>
            <a:chOff x="1136166" y="2138206"/>
            <a:chExt cx="8138158" cy="32285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69B6ADD-6DAA-9103-FC50-A698D8792EB8}"/>
                </a:ext>
              </a:extLst>
            </p:cNvPr>
            <p:cNvGrpSpPr/>
            <p:nvPr/>
          </p:nvGrpSpPr>
          <p:grpSpPr>
            <a:xfrm>
              <a:off x="1136166" y="2138206"/>
              <a:ext cx="6630908" cy="2581587"/>
              <a:chOff x="838199" y="3529502"/>
              <a:chExt cx="6630908" cy="2581587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E73BDB6-5E08-DB0F-ACE2-E8EC9BF78E2B}"/>
                  </a:ext>
                </a:extLst>
              </p:cNvPr>
              <p:cNvSpPr/>
              <p:nvPr/>
            </p:nvSpPr>
            <p:spPr>
              <a:xfrm>
                <a:off x="838201" y="3529502"/>
                <a:ext cx="5372474" cy="2855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참고논문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원본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)[1]: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hlinkClick r:id="rId2"/>
                  </a:rPr>
                  <a:t>https://www.tarsnap.com/scrypt/scrypt.pdf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108E96F-F8F0-67DB-87D9-3FC25577BC51}"/>
                  </a:ext>
                </a:extLst>
              </p:cNvPr>
              <p:cNvSpPr/>
              <p:nvPr/>
            </p:nvSpPr>
            <p:spPr>
              <a:xfrm>
                <a:off x="838201" y="3941739"/>
                <a:ext cx="5128033" cy="2855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참고자료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[2]: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hlinkClick r:id="rId3"/>
                  </a:rPr>
                  <a:t>https://datatracker.ietf.org/doc/html/rfc7914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44E55AD-1570-99DF-5E9A-4503F8A3AEE2}"/>
                  </a:ext>
                </a:extLst>
              </p:cNvPr>
              <p:cNvSpPr/>
              <p:nvPr/>
            </p:nvSpPr>
            <p:spPr>
              <a:xfrm>
                <a:off x="838201" y="4766279"/>
                <a:ext cx="4467131" cy="2855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참고사이트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[4]: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hlinkClick r:id="rId4"/>
                  </a:rPr>
                  <a:t>https://en.wikipedia.org/wiki/Scrypt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BC8A576-0865-4F1E-BF4F-7A29626F97DA}"/>
                  </a:ext>
                </a:extLst>
              </p:cNvPr>
              <p:cNvSpPr/>
              <p:nvPr/>
            </p:nvSpPr>
            <p:spPr>
              <a:xfrm>
                <a:off x="838200" y="4354042"/>
                <a:ext cx="5544493" cy="2855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참고자료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[3]: 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  <a:hlinkClick r:id="rId5"/>
                  </a:rPr>
                  <a:t>https://www.tarsnap.com/scrypt/scrypt-slides.pdf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03D8597-6163-0415-C573-E2264E1E9A26}"/>
                  </a:ext>
                </a:extLst>
              </p:cNvPr>
              <p:cNvSpPr/>
              <p:nvPr/>
            </p:nvSpPr>
            <p:spPr>
              <a:xfrm>
                <a:off x="838200" y="5178582"/>
                <a:ext cx="5879471" cy="2855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참고사이트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[5]: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hlinkClick r:id="rId6"/>
                  </a:rPr>
                  <a:t>https://stytch.com/blog/what-is-password-hashing/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29F1C8-1136-B049-70A4-41E82063F393}"/>
                  </a:ext>
                </a:extLst>
              </p:cNvPr>
              <p:cNvSpPr/>
              <p:nvPr/>
            </p:nvSpPr>
            <p:spPr>
              <a:xfrm>
                <a:off x="838199" y="5590819"/>
                <a:ext cx="6630908" cy="5202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참고사이트</a:t>
                </a:r>
                <a:r>
                  <a:rPr lang="en-US" altLang="ko-KR" sz="14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[6]: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  <a:hlinkClick r:id="rId7"/>
                  </a:rPr>
                  <a:t>https://security.stackexchange.com/questions/234558/why-isnt-it-more-popular-to-increase-the-p-parallelization-parameter-of-scryp</a:t>
                </a:r>
                <a:r>
                  <a:rPr lang="en-US" altLang="ko-KR" sz="14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931607-B296-10C0-3857-2502FBF2F482}"/>
                </a:ext>
              </a:extLst>
            </p:cNvPr>
            <p:cNvSpPr/>
            <p:nvPr/>
          </p:nvSpPr>
          <p:spPr>
            <a:xfrm>
              <a:off x="1136166" y="4846473"/>
              <a:ext cx="8138158" cy="520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참고논문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[7]: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최성준 외 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“GPU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환경에서의 </a:t>
              </a:r>
              <a:r>
                <a:rPr lang="en-US" altLang="ko-KR" sz="140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Scrypt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알고리즘 병렬 구현 최적화 연구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”,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한국정보보호학회 하계학술대회 논문집 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Vol.33,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p106-110,</a:t>
              </a:r>
              <a:r>
                <a:rPr lang="ko-KR" altLang="en-US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4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2023.</a:t>
              </a:r>
              <a:endPara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901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97C474-1B00-0663-6A48-2A13A4BF69B6}"/>
              </a:ext>
            </a:extLst>
          </p:cNvPr>
          <p:cNvGrpSpPr/>
          <p:nvPr/>
        </p:nvGrpSpPr>
        <p:grpSpPr>
          <a:xfrm>
            <a:off x="4198846" y="1983441"/>
            <a:ext cx="4672852" cy="2891118"/>
            <a:chOff x="3702424" y="1983441"/>
            <a:chExt cx="4672852" cy="28911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0AB6F-24D7-0266-BEB7-952AA1A84BD8}"/>
                </a:ext>
              </a:extLst>
            </p:cNvPr>
            <p:cNvSpPr/>
            <p:nvPr/>
          </p:nvSpPr>
          <p:spPr>
            <a:xfrm>
              <a:off x="3816723" y="1983441"/>
              <a:ext cx="4558553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88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58E3E2-30A7-B5C4-49CE-BD0C7E53A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061" t="13373" r="11286" b="13865"/>
            <a:stretch/>
          </p:blipFill>
          <p:spPr>
            <a:xfrm>
              <a:off x="3702424" y="2765611"/>
              <a:ext cx="1201270" cy="1326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4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FB3DC19-D418-90A9-0C07-ABF54B78A9D7}"/>
              </a:ext>
            </a:extLst>
          </p:cNvPr>
          <p:cNvGrpSpPr/>
          <p:nvPr/>
        </p:nvGrpSpPr>
        <p:grpSpPr>
          <a:xfrm>
            <a:off x="952499" y="2344271"/>
            <a:ext cx="10287002" cy="3380916"/>
            <a:chOff x="952498" y="1940859"/>
            <a:chExt cx="10287002" cy="3380916"/>
          </a:xfrm>
        </p:grpSpPr>
        <p:sp>
          <p:nvSpPr>
            <p:cNvPr id="2" name="직사각형 1"/>
            <p:cNvSpPr/>
            <p:nvPr/>
          </p:nvSpPr>
          <p:spPr>
            <a:xfrm>
              <a:off x="956983" y="1940859"/>
              <a:ext cx="10282517" cy="7709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2800" dirty="0" err="1">
                  <a:solidFill>
                    <a:schemeClr val="tx1"/>
                  </a:solidFill>
                  <a:latin typeface="나눔스퀘어 Bold"/>
                  <a:ea typeface="나눔스퀘어 Bold"/>
                </a:rPr>
                <a:t>scrypt</a:t>
              </a:r>
              <a:r>
                <a:rPr lang="en-US" altLang="ko-KR" sz="2800" dirty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800" dirty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란</a:t>
              </a:r>
              <a:r>
                <a:rPr lang="en-US" altLang="ko-KR" sz="2800" dirty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?</a:t>
              </a:r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952498" y="3245834"/>
              <a:ext cx="10282517" cy="7709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2800" dirty="0" err="1">
                  <a:solidFill>
                    <a:schemeClr val="tx1"/>
                  </a:solidFill>
                  <a:latin typeface="나눔스퀘어 Bold"/>
                  <a:ea typeface="나눔스퀘어 Bold"/>
                </a:rPr>
                <a:t>scrypt</a:t>
              </a:r>
              <a:r>
                <a:rPr lang="ko-KR" altLang="en-US" sz="2800" dirty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알고리즘</a:t>
              </a:r>
              <a:r>
                <a:rPr lang="en-US" altLang="ko-KR" sz="2800" dirty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</a:t>
              </a:r>
              <a:r>
                <a:rPr lang="ko-KR" altLang="en-US" sz="2800" dirty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동작 과정</a:t>
              </a:r>
              <a:endParaRPr lang="en-US" altLang="ko-KR" sz="2800" dirty="0">
                <a:solidFill>
                  <a:schemeClr val="tx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952498" y="4550810"/>
              <a:ext cx="10282517" cy="770965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>
                <a:defRPr/>
              </a:pPr>
              <a:r>
                <a:rPr lang="en-US" altLang="ko-KR" sz="2800" dirty="0" err="1">
                  <a:solidFill>
                    <a:schemeClr val="tx1"/>
                  </a:solidFill>
                  <a:latin typeface="나눔스퀘어 Bold"/>
                  <a:ea typeface="나눔스퀘어 Bold"/>
                </a:rPr>
                <a:t>scrypt</a:t>
              </a:r>
              <a:r>
                <a:rPr lang="en-US" altLang="ko-KR" sz="2800" dirty="0">
                  <a:solidFill>
                    <a:schemeClr val="tx1"/>
                  </a:solidFill>
                  <a:latin typeface="나눔스퀘어 Bold"/>
                  <a:ea typeface="나눔스퀘어 Bold"/>
                </a:rPr>
                <a:t> cracking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952499" y="1132813"/>
            <a:ext cx="1046630" cy="5737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400" dirty="0">
                <a:latin typeface="나눔스퀘어 ExtraBold"/>
                <a:ea typeface="나눔스퀘어 ExtraBold"/>
              </a:rPr>
              <a:t>목차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3A2A7-C74A-D37D-83E0-C3FE77B2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키 유도 함수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(KDF,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 Derivation Function)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다량의 반복 횟수로 무차별 대입 공격 시 연산 시간이 오래 걸리는 데 안정성을 기반함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기존의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KDF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요구하는 메모리 자원이 낮기 때문에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충분한 메모리 자원을 가진 공격자가 대규모 병렬 공격을 시도해 볼 수 있는 위험이 있음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scrypt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알고리즘의 메모리 사용량을 증가시켜 공격자로 하여금 큰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메모리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비용을 부담하게 하는 기법임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비밀번호를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cracking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데 같은 시간이 걸린다고 가정했을 때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scrypt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bcrypt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약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4000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PBKDF2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보다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20000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 더 큰 비용이 들어간다고 추정함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출처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https://www.tarsnap.com/scrypt.html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)</a:t>
            </a:r>
          </a:p>
          <a:p>
            <a:pPr>
              <a:lnSpc>
                <a:spcPct val="100000"/>
              </a:lnSpc>
            </a:pP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란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477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Parameter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및 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Input / Output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1973B15-4349-FB76-05BC-2F3D8D636BA0}"/>
              </a:ext>
            </a:extLst>
          </p:cNvPr>
          <p:cNvGrpSpPr/>
          <p:nvPr/>
        </p:nvGrpSpPr>
        <p:grpSpPr>
          <a:xfrm>
            <a:off x="838200" y="1549669"/>
            <a:ext cx="10515598" cy="1568195"/>
            <a:chOff x="838201" y="4908902"/>
            <a:chExt cx="10515598" cy="196276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42EF67-21C3-538A-9A35-42C9C6F8D59A}"/>
                </a:ext>
              </a:extLst>
            </p:cNvPr>
            <p:cNvSpPr/>
            <p:nvPr/>
          </p:nvSpPr>
          <p:spPr>
            <a:xfrm>
              <a:off x="838201" y="5071865"/>
              <a:ext cx="10515598" cy="1799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PRF</a:t>
              </a:r>
              <a:r>
                <a: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의사 난수 함수</a:t>
              </a:r>
              <a:endParaRPr lang="en-US" altLang="ko-KR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hlen</a:t>
              </a:r>
              <a:r>
                <a: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PRF</a:t>
              </a:r>
              <a:r>
                <a:rPr lang="ko-KR" altLang="en-US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의해 생성된 출력 길이</a:t>
              </a:r>
              <a:endParaRPr lang="en-US" altLang="ko-KR" sz="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</a:t>
              </a:r>
              <a:r>
                <a: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순차 메모리 하드 함수</a:t>
              </a:r>
              <a:endParaRPr lang="en-US" altLang="ko-KR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 err="1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MFLen</a:t>
              </a:r>
              <a:r>
                <a: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MF</a:t>
              </a:r>
              <a:r>
                <a:rPr lang="ko-KR" altLang="en-US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로부터 혼합된 블록의 길이</a:t>
              </a:r>
              <a:endParaRPr lang="en-US" altLang="ko-KR" sz="8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65EF5E-F7D8-23AD-C639-5FEC2461693A}"/>
                </a:ext>
              </a:extLst>
            </p:cNvPr>
            <p:cNvSpPr/>
            <p:nvPr/>
          </p:nvSpPr>
          <p:spPr>
            <a:xfrm>
              <a:off x="946842" y="4908902"/>
              <a:ext cx="2361134" cy="325924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Parameter: PRF, </a:t>
              </a:r>
              <a:r>
                <a:rPr lang="en-US" altLang="ko-KR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hlen</a:t>
              </a:r>
              <a:r>
                <a:rPr lang="en-US" altLang="ko-KR" sz="11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MF, </a:t>
              </a:r>
              <a:r>
                <a:rPr lang="en-US" altLang="ko-KR" sz="11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MFLen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286EB31-A933-CBB5-BB71-4DD44997B00B}"/>
              </a:ext>
            </a:extLst>
          </p:cNvPr>
          <p:cNvGrpSpPr/>
          <p:nvPr/>
        </p:nvGrpSpPr>
        <p:grpSpPr>
          <a:xfrm>
            <a:off x="3482061" y="2349067"/>
            <a:ext cx="3322151" cy="394133"/>
            <a:chOff x="6977357" y="5416140"/>
            <a:chExt cx="3507810" cy="495773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26943A3-8632-FB17-50B2-D0E78C1EFCBD}"/>
                </a:ext>
              </a:extLst>
            </p:cNvPr>
            <p:cNvSpPr/>
            <p:nvPr/>
          </p:nvSpPr>
          <p:spPr>
            <a:xfrm>
              <a:off x="6977357" y="5416140"/>
              <a:ext cx="3507810" cy="495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MF 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범위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                                      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부터                          까지</a:t>
              </a: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237E4663-A6D9-43FA-F8B2-8B4C33DE8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7241" y="5505036"/>
              <a:ext cx="1064104" cy="28579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DC724FF-3AAB-AF99-B482-D0DE4A2A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7051" y="5514153"/>
              <a:ext cx="670179" cy="27243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32C5EF-799B-AFF0-28B0-7DE607B39975}"/>
              </a:ext>
            </a:extLst>
          </p:cNvPr>
          <p:cNvGrpSpPr/>
          <p:nvPr/>
        </p:nvGrpSpPr>
        <p:grpSpPr>
          <a:xfrm>
            <a:off x="838200" y="3248067"/>
            <a:ext cx="10515599" cy="3015607"/>
            <a:chOff x="838200" y="1573039"/>
            <a:chExt cx="10515599" cy="375848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19B9054-91F2-4CE7-0E60-E1DAD742A03D}"/>
                </a:ext>
              </a:extLst>
            </p:cNvPr>
            <p:cNvGrpSpPr/>
            <p:nvPr/>
          </p:nvGrpSpPr>
          <p:grpSpPr>
            <a:xfrm>
              <a:off x="838200" y="1573039"/>
              <a:ext cx="10515598" cy="2763571"/>
              <a:chOff x="838200" y="1491558"/>
              <a:chExt cx="10515598" cy="276357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66E864A-F46F-A95C-6CEF-C3C20655816C}"/>
                  </a:ext>
                </a:extLst>
              </p:cNvPr>
              <p:cNvSpPr/>
              <p:nvPr/>
            </p:nvSpPr>
            <p:spPr>
              <a:xfrm>
                <a:off x="838200" y="1654521"/>
                <a:ext cx="10515598" cy="2600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password / passphrase, </a:t>
                </a:r>
                <a:r>
                  <a:rPr lang="ko-KR" altLang="en-US" sz="1200" dirty="0" err="1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해시할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문자열</a:t>
                </a:r>
                <a:endPara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Salt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해시하기 전에 추가로 입력되는 랜덤 데이터</a:t>
                </a:r>
                <a:endPara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N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CPU, 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메모리 비용 매개변수 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(2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거듭제곱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r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블록사이즈 결정 매개변수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일반적으로 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8, </a:t>
                </a:r>
                <a:r>
                  <a:rPr lang="ko-KR" altLang="en-US" sz="800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순차 메모리 읽기 크기와 성능을 미세 조정하는 매개변수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병렬화 매개변수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양의 정수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 err="1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dkLen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derived key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의 의도된 출력 길이</a:t>
                </a:r>
                <a:endPara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441085A-23D7-83FB-BC75-6402890A122C}"/>
                  </a:ext>
                </a:extLst>
              </p:cNvPr>
              <p:cNvSpPr/>
              <p:nvPr/>
            </p:nvSpPr>
            <p:spPr>
              <a:xfrm>
                <a:off x="946840" y="1491558"/>
                <a:ext cx="2051854" cy="32592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Input, (P, Salt, N, r,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p, </a:t>
                </a:r>
                <a:r>
                  <a:rPr lang="en-US" altLang="ko-KR" sz="1100" dirty="0" err="1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dkLen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)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B344A59-F431-2AFA-8DC4-BEEA92A64F9A}"/>
                </a:ext>
              </a:extLst>
            </p:cNvPr>
            <p:cNvGrpSpPr/>
            <p:nvPr/>
          </p:nvGrpSpPr>
          <p:grpSpPr>
            <a:xfrm>
              <a:off x="838201" y="4560066"/>
              <a:ext cx="10515598" cy="771462"/>
              <a:chOff x="838200" y="1491558"/>
              <a:chExt cx="10515598" cy="771462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A9768828-C0ED-F69C-7C64-3315002BFB16}"/>
                  </a:ext>
                </a:extLst>
              </p:cNvPr>
              <p:cNvSpPr/>
              <p:nvPr/>
            </p:nvSpPr>
            <p:spPr>
              <a:xfrm>
                <a:off x="838200" y="1654522"/>
                <a:ext cx="10515598" cy="6084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0070C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DK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 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길이가 </a:t>
                </a:r>
                <a:r>
                  <a:rPr lang="en-US" altLang="ko-KR" sz="1200" dirty="0" err="1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dkLen</a:t>
                </a:r>
                <a:r>
                  <a:rPr lang="ko-KR" altLang="en-US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 </a:t>
                </a:r>
                <a:r>
                  <a:rPr lang="en-US" altLang="ko-KR" sz="1200" dirty="0">
                    <a:solidFill>
                      <a:srgbClr val="00206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derived key</a:t>
                </a: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3164072-A6E6-9856-511B-E3A5F84B2811}"/>
                  </a:ext>
                </a:extLst>
              </p:cNvPr>
              <p:cNvSpPr/>
              <p:nvPr/>
            </p:nvSpPr>
            <p:spPr>
              <a:xfrm>
                <a:off x="946840" y="1491558"/>
                <a:ext cx="902129" cy="325925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Output,</a:t>
                </a:r>
                <a:r>
                  <a:rPr lang="ko-KR" altLang="en-US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en-US" altLang="ko-KR" sz="1100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DK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407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진행 과정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E1896E-5870-9F43-0B60-460FEBECE4E3}"/>
              </a:ext>
            </a:extLst>
          </p:cNvPr>
          <p:cNvGrpSpPr/>
          <p:nvPr/>
        </p:nvGrpSpPr>
        <p:grpSpPr>
          <a:xfrm>
            <a:off x="555617" y="3068311"/>
            <a:ext cx="845127" cy="1541206"/>
            <a:chOff x="726449" y="2925051"/>
            <a:chExt cx="845127" cy="154120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836AF03-AF99-F455-C311-2B8EDE3B49E9}"/>
                </a:ext>
              </a:extLst>
            </p:cNvPr>
            <p:cNvSpPr/>
            <p:nvPr/>
          </p:nvSpPr>
          <p:spPr>
            <a:xfrm>
              <a:off x="726449" y="2925051"/>
              <a:ext cx="845127" cy="51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P</a:t>
              </a:r>
              <a:endParaRPr kumimoji="1" lang="ko-KR" altLang="en-US" b="1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4193071-4ABC-7247-1213-38E2693F4AFB}"/>
                </a:ext>
              </a:extLst>
            </p:cNvPr>
            <p:cNvSpPr/>
            <p:nvPr/>
          </p:nvSpPr>
          <p:spPr>
            <a:xfrm>
              <a:off x="726449" y="3946712"/>
              <a:ext cx="845127" cy="5195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salt</a:t>
              </a:r>
              <a:endParaRPr kumimoji="1" lang="ko-KR" altLang="en-US" b="1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694EE76-9137-0AD6-3437-D328986877DB}"/>
              </a:ext>
            </a:extLst>
          </p:cNvPr>
          <p:cNvSpPr/>
          <p:nvPr/>
        </p:nvSpPr>
        <p:spPr>
          <a:xfrm>
            <a:off x="10697737" y="3579141"/>
            <a:ext cx="938646" cy="5195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 err="1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dkout</a:t>
            </a:r>
            <a:endParaRPr kumimoji="1" lang="ko-KR" altLang="en-US" b="1" dirty="0">
              <a:solidFill>
                <a:srgbClr val="00206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D16469-2B75-1C3A-675D-6E6E2546EF54}"/>
              </a:ext>
            </a:extLst>
          </p:cNvPr>
          <p:cNvSpPr/>
          <p:nvPr/>
        </p:nvSpPr>
        <p:spPr>
          <a:xfrm>
            <a:off x="9069427" y="2460370"/>
            <a:ext cx="1222665" cy="275263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PBKDF2</a:t>
            </a:r>
            <a:endParaRPr kumimoji="1" lang="ko-KR" altLang="en-US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4052A1-6483-702A-91B2-5FA4B238D4C1}"/>
              </a:ext>
            </a:extLst>
          </p:cNvPr>
          <p:cNvSpPr/>
          <p:nvPr/>
        </p:nvSpPr>
        <p:spPr>
          <a:xfrm>
            <a:off x="1806389" y="2508552"/>
            <a:ext cx="1222665" cy="2752634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PBKDF2</a:t>
            </a:r>
            <a:endParaRPr kumimoji="1" lang="ko-KR" altLang="en-US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FE01D9F-0129-2ABB-6E6B-8FB4A6744439}"/>
              </a:ext>
            </a:extLst>
          </p:cNvPr>
          <p:cNvGrpSpPr/>
          <p:nvPr/>
        </p:nvGrpSpPr>
        <p:grpSpPr>
          <a:xfrm>
            <a:off x="3635392" y="2205848"/>
            <a:ext cx="4845619" cy="3261678"/>
            <a:chOff x="3635392" y="2205848"/>
            <a:chExt cx="4845619" cy="326167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B0CFB83-B1FB-A9F1-CA9E-4FA71F6CCDF1}"/>
                </a:ext>
              </a:extLst>
            </p:cNvPr>
            <p:cNvGrpSpPr/>
            <p:nvPr/>
          </p:nvGrpSpPr>
          <p:grpSpPr>
            <a:xfrm>
              <a:off x="3635392" y="2210300"/>
              <a:ext cx="3851560" cy="3257226"/>
              <a:chOff x="3273338" y="1912150"/>
              <a:chExt cx="3851560" cy="325722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C9696DC-0EF6-80B0-C796-A9D2E70AE900}"/>
                  </a:ext>
                </a:extLst>
              </p:cNvPr>
              <p:cNvSpPr/>
              <p:nvPr/>
            </p:nvSpPr>
            <p:spPr>
              <a:xfrm>
                <a:off x="3273338" y="1912150"/>
                <a:ext cx="588411" cy="509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B</a:t>
                </a:r>
                <a:r>
                  <a:rPr kumimoji="1" lang="en-US" altLang="ko-KR" b="1" baseline="-25000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0</a:t>
                </a:r>
                <a:endParaRPr kumimoji="1" lang="ko-KR" altLang="en-US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E948231-6B26-5971-4387-61453C8778C9}"/>
                  </a:ext>
                </a:extLst>
              </p:cNvPr>
              <p:cNvSpPr/>
              <p:nvPr/>
            </p:nvSpPr>
            <p:spPr>
              <a:xfrm>
                <a:off x="3273339" y="2752083"/>
                <a:ext cx="588411" cy="509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B</a:t>
                </a:r>
                <a:r>
                  <a:rPr kumimoji="1" lang="en-US" altLang="ko-KR" b="1" baseline="-25000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1</a:t>
                </a:r>
                <a:endParaRPr kumimoji="1" lang="ko-KR" altLang="en-US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2B3C51D-446E-7702-AFAD-3934D5C6394D}"/>
                  </a:ext>
                </a:extLst>
              </p:cNvPr>
              <p:cNvSpPr/>
              <p:nvPr/>
            </p:nvSpPr>
            <p:spPr>
              <a:xfrm>
                <a:off x="3273340" y="4660333"/>
                <a:ext cx="588411" cy="509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B</a:t>
                </a:r>
                <a:r>
                  <a:rPr kumimoji="1" lang="en-US" altLang="ko-KR" b="1" baseline="-25000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p-1</a:t>
                </a:r>
                <a:endParaRPr kumimoji="1" lang="ko-KR" altLang="en-US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A9908F5-ACEB-6420-3578-773B81948363}"/>
                  </a:ext>
                </a:extLst>
              </p:cNvPr>
              <p:cNvSpPr/>
              <p:nvPr/>
            </p:nvSpPr>
            <p:spPr>
              <a:xfrm>
                <a:off x="4267397" y="1912150"/>
                <a:ext cx="2857501" cy="509043"/>
              </a:xfrm>
              <a:prstGeom prst="rect">
                <a:avLst/>
              </a:prstGeom>
              <a:solidFill>
                <a:srgbClr val="002060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 err="1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scryptROMix</a:t>
                </a:r>
                <a:endParaRPr kumimoji="1" lang="ko-KR" altLang="en-US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73F7798-1849-9782-6C94-74C674F05ECF}"/>
                  </a:ext>
                </a:extLst>
              </p:cNvPr>
              <p:cNvSpPr/>
              <p:nvPr/>
            </p:nvSpPr>
            <p:spPr>
              <a:xfrm>
                <a:off x="4267397" y="2752083"/>
                <a:ext cx="2857501" cy="509043"/>
              </a:xfrm>
              <a:prstGeom prst="rect">
                <a:avLst/>
              </a:prstGeom>
              <a:solidFill>
                <a:srgbClr val="002060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 err="1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scryptROMix</a:t>
                </a:r>
                <a:endParaRPr kumimoji="1" lang="ko-KR" altLang="en-US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C7F5591-FAD1-9638-3FF9-D5AD293EE6E4}"/>
                  </a:ext>
                </a:extLst>
              </p:cNvPr>
              <p:cNvSpPr/>
              <p:nvPr/>
            </p:nvSpPr>
            <p:spPr>
              <a:xfrm>
                <a:off x="4267396" y="4660333"/>
                <a:ext cx="2857501" cy="509043"/>
              </a:xfrm>
              <a:prstGeom prst="rect">
                <a:avLst/>
              </a:prstGeom>
              <a:solidFill>
                <a:srgbClr val="002060"/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 err="1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scryptROMix</a:t>
                </a:r>
                <a:endParaRPr kumimoji="1" lang="ko-KR" altLang="en-US" b="1" dirty="0">
                  <a:solidFill>
                    <a:schemeClr val="bg1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5F2CB47-FFC7-7B3E-3EBC-ADCCAAC983F0}"/>
                </a:ext>
              </a:extLst>
            </p:cNvPr>
            <p:cNvGrpSpPr/>
            <p:nvPr/>
          </p:nvGrpSpPr>
          <p:grpSpPr>
            <a:xfrm>
              <a:off x="7800316" y="2205848"/>
              <a:ext cx="680695" cy="3260511"/>
              <a:chOff x="7800316" y="2205848"/>
              <a:chExt cx="680695" cy="3260511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005A2F7-B58D-042B-285D-2F1866F1D37A}"/>
                  </a:ext>
                </a:extLst>
              </p:cNvPr>
              <p:cNvSpPr/>
              <p:nvPr/>
            </p:nvSpPr>
            <p:spPr>
              <a:xfrm>
                <a:off x="7892600" y="2205848"/>
                <a:ext cx="588411" cy="509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B’</a:t>
                </a:r>
                <a:r>
                  <a:rPr kumimoji="1" lang="en-US" altLang="ko-KR" b="1" baseline="-25000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0</a:t>
                </a:r>
                <a:endParaRPr kumimoji="1" lang="ko-KR" altLang="en-US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7CD88AC3-2E9E-3BB4-658C-8A330BCB3F90}"/>
                  </a:ext>
                </a:extLst>
              </p:cNvPr>
              <p:cNvSpPr/>
              <p:nvPr/>
            </p:nvSpPr>
            <p:spPr>
              <a:xfrm>
                <a:off x="7892595" y="3050233"/>
                <a:ext cx="588411" cy="509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B’</a:t>
                </a:r>
                <a:r>
                  <a:rPr kumimoji="1" lang="en-US" altLang="ko-KR" b="1" baseline="-25000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1</a:t>
                </a:r>
                <a:endParaRPr kumimoji="1" lang="ko-KR" altLang="en-US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B893D1B-0137-566F-8173-7D9F0225B789}"/>
                  </a:ext>
                </a:extLst>
              </p:cNvPr>
              <p:cNvSpPr/>
              <p:nvPr/>
            </p:nvSpPr>
            <p:spPr>
              <a:xfrm>
                <a:off x="7800316" y="4957316"/>
                <a:ext cx="680691" cy="5090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b="1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B’</a:t>
                </a:r>
                <a:r>
                  <a:rPr kumimoji="1" lang="en-US" altLang="ko-KR" b="1" baseline="-25000" dirty="0">
                    <a:solidFill>
                      <a:srgbClr val="002060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rPr>
                  <a:t>p-1</a:t>
                </a:r>
                <a:endParaRPr kumimoji="1" lang="ko-KR" altLang="en-US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D7D6570-BD7F-1B53-A1E0-53C1C6B6D870}"/>
              </a:ext>
            </a:extLst>
          </p:cNvPr>
          <p:cNvGrpSpPr/>
          <p:nvPr/>
        </p:nvGrpSpPr>
        <p:grpSpPr>
          <a:xfrm>
            <a:off x="3029054" y="2464822"/>
            <a:ext cx="606340" cy="2748183"/>
            <a:chOff x="3029054" y="2464822"/>
            <a:chExt cx="606340" cy="2748183"/>
          </a:xfrm>
        </p:grpSpPr>
        <p:cxnSp>
          <p:nvCxnSpPr>
            <p:cNvPr id="48" name="꺾인 연결선[E] 47">
              <a:extLst>
                <a:ext uri="{FF2B5EF4-FFF2-40B4-BE49-F238E27FC236}">
                  <a16:creationId xmlns:a16="http://schemas.microsoft.com/office/drawing/2014/main" id="{8EA66F44-BC89-F469-5FB8-502884DDE043}"/>
                </a:ext>
              </a:extLst>
            </p:cNvPr>
            <p:cNvCxnSpPr>
              <a:stCxn id="5" idx="3"/>
              <a:endCxn id="18" idx="1"/>
            </p:cNvCxnSpPr>
            <p:nvPr/>
          </p:nvCxnSpPr>
          <p:spPr>
            <a:xfrm flipV="1">
              <a:off x="3029054" y="2464822"/>
              <a:ext cx="606338" cy="1420047"/>
            </a:xfrm>
            <a:prstGeom prst="bentConnector3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꺾인 연결선[E] 49">
              <a:extLst>
                <a:ext uri="{FF2B5EF4-FFF2-40B4-BE49-F238E27FC236}">
                  <a16:creationId xmlns:a16="http://schemas.microsoft.com/office/drawing/2014/main" id="{CAA85225-2B50-03CD-1405-94DA7CDF5F1D}"/>
                </a:ext>
              </a:extLst>
            </p:cNvPr>
            <p:cNvCxnSpPr>
              <a:stCxn id="5" idx="3"/>
              <a:endCxn id="20" idx="1"/>
            </p:cNvCxnSpPr>
            <p:nvPr/>
          </p:nvCxnSpPr>
          <p:spPr>
            <a:xfrm>
              <a:off x="3029054" y="3884869"/>
              <a:ext cx="606340" cy="1328136"/>
            </a:xfrm>
            <a:prstGeom prst="bentConnector3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5BB0061-DE32-A249-529B-33CFD5AC619B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3332223" y="3304754"/>
              <a:ext cx="303170" cy="1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B5A88F2D-3064-95FB-4C65-57B3036D3F4B}"/>
              </a:ext>
            </a:extLst>
          </p:cNvPr>
          <p:cNvCxnSpPr>
            <a:stCxn id="23" idx="3"/>
            <a:endCxn id="41" idx="1"/>
          </p:cNvCxnSpPr>
          <p:nvPr/>
        </p:nvCxnSpPr>
        <p:spPr>
          <a:xfrm flipV="1">
            <a:off x="7486952" y="2460370"/>
            <a:ext cx="405648" cy="445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1DB89CC-81DC-C734-924F-44BFC1D938B0}"/>
              </a:ext>
            </a:extLst>
          </p:cNvPr>
          <p:cNvCxnSpPr/>
          <p:nvPr/>
        </p:nvCxnSpPr>
        <p:spPr>
          <a:xfrm flipV="1">
            <a:off x="7486952" y="3328083"/>
            <a:ext cx="405648" cy="4452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39DB441-F0DB-7AD1-F086-4133A617FBC3}"/>
              </a:ext>
            </a:extLst>
          </p:cNvPr>
          <p:cNvCxnSpPr>
            <a:cxnSpLocks/>
          </p:cNvCxnSpPr>
          <p:nvPr/>
        </p:nvCxnSpPr>
        <p:spPr>
          <a:xfrm>
            <a:off x="7486952" y="5216289"/>
            <a:ext cx="313364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D200B74-E253-2D58-0167-B9EB4E75A66F}"/>
              </a:ext>
            </a:extLst>
          </p:cNvPr>
          <p:cNvGrpSpPr/>
          <p:nvPr/>
        </p:nvGrpSpPr>
        <p:grpSpPr>
          <a:xfrm>
            <a:off x="4231336" y="2459401"/>
            <a:ext cx="405648" cy="2755919"/>
            <a:chOff x="7486952" y="2460370"/>
            <a:chExt cx="405648" cy="2755919"/>
          </a:xfrm>
        </p:grpSpPr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46EC8DC8-7478-7A27-B549-480098D652EF}"/>
                </a:ext>
              </a:extLst>
            </p:cNvPr>
            <p:cNvCxnSpPr/>
            <p:nvPr/>
          </p:nvCxnSpPr>
          <p:spPr>
            <a:xfrm flipV="1">
              <a:off x="7486952" y="2460370"/>
              <a:ext cx="405648" cy="445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C1A0EA1-67E2-6D8A-76B7-AB35646508E1}"/>
                </a:ext>
              </a:extLst>
            </p:cNvPr>
            <p:cNvCxnSpPr/>
            <p:nvPr/>
          </p:nvCxnSpPr>
          <p:spPr>
            <a:xfrm flipV="1">
              <a:off x="7486952" y="3328083"/>
              <a:ext cx="405648" cy="445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D43AD614-AF2C-870C-B618-1722DD7A0E02}"/>
                </a:ext>
              </a:extLst>
            </p:cNvPr>
            <p:cNvCxnSpPr/>
            <p:nvPr/>
          </p:nvCxnSpPr>
          <p:spPr>
            <a:xfrm flipV="1">
              <a:off x="7486952" y="5211837"/>
              <a:ext cx="405648" cy="445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35316035-B113-9B9D-30DE-35C32F2ECCE4}"/>
              </a:ext>
            </a:extLst>
          </p:cNvPr>
          <p:cNvGrpSpPr/>
          <p:nvPr/>
        </p:nvGrpSpPr>
        <p:grpSpPr>
          <a:xfrm>
            <a:off x="8489353" y="2454949"/>
            <a:ext cx="305023" cy="2755919"/>
            <a:chOff x="7486952" y="2460370"/>
            <a:chExt cx="405648" cy="2755919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F0FCE960-D0BF-BB2B-F18D-1A6133DFEFFF}"/>
                </a:ext>
              </a:extLst>
            </p:cNvPr>
            <p:cNvCxnSpPr/>
            <p:nvPr/>
          </p:nvCxnSpPr>
          <p:spPr>
            <a:xfrm flipV="1">
              <a:off x="7486952" y="2460370"/>
              <a:ext cx="405648" cy="445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7FECCE89-9840-DF64-0417-9DC731389FFD}"/>
                </a:ext>
              </a:extLst>
            </p:cNvPr>
            <p:cNvCxnSpPr/>
            <p:nvPr/>
          </p:nvCxnSpPr>
          <p:spPr>
            <a:xfrm flipV="1">
              <a:off x="7486952" y="3328083"/>
              <a:ext cx="405648" cy="445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5B515B8-9585-FCF0-A301-839A3AABBB61}"/>
                </a:ext>
              </a:extLst>
            </p:cNvPr>
            <p:cNvCxnSpPr/>
            <p:nvPr/>
          </p:nvCxnSpPr>
          <p:spPr>
            <a:xfrm flipV="1">
              <a:off x="7486952" y="5211837"/>
              <a:ext cx="405648" cy="4452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12F37CCC-7F60-9A93-FF5C-4E22490B6EA4}"/>
              </a:ext>
            </a:extLst>
          </p:cNvPr>
          <p:cNvCxnSpPr/>
          <p:nvPr/>
        </p:nvCxnSpPr>
        <p:spPr>
          <a:xfrm>
            <a:off x="8794376" y="2454949"/>
            <a:ext cx="0" cy="275805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1766FE0-D8F3-7CF3-A62F-1F0B3AF0458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794376" y="3836687"/>
            <a:ext cx="275051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D12F939-8EAB-E4F6-6818-AEA14A3FF909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10292092" y="3836687"/>
            <a:ext cx="405645" cy="22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566086A-1957-0448-58FF-CC9947619C08}"/>
              </a:ext>
            </a:extLst>
          </p:cNvPr>
          <p:cNvCxnSpPr>
            <a:cxnSpLocks/>
          </p:cNvCxnSpPr>
          <p:nvPr/>
        </p:nvCxnSpPr>
        <p:spPr>
          <a:xfrm>
            <a:off x="1400742" y="3329340"/>
            <a:ext cx="405645" cy="22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3FF915A-99CB-E587-8478-E149F62851AB}"/>
              </a:ext>
            </a:extLst>
          </p:cNvPr>
          <p:cNvCxnSpPr>
            <a:cxnSpLocks/>
          </p:cNvCxnSpPr>
          <p:nvPr/>
        </p:nvCxnSpPr>
        <p:spPr>
          <a:xfrm>
            <a:off x="1400741" y="4349744"/>
            <a:ext cx="405645" cy="2227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645DBB5-F337-0AEC-D02E-4EE955D8940E}"/>
              </a:ext>
            </a:extLst>
          </p:cNvPr>
          <p:cNvSpPr txBox="1"/>
          <p:nvPr/>
        </p:nvSpPr>
        <p:spPr>
          <a:xfrm>
            <a:off x="3756343" y="3857272"/>
            <a:ext cx="569387" cy="904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sz="2500" b="1" dirty="0">
                <a:solidFill>
                  <a:srgbClr val="002060"/>
                </a:solidFill>
                <a:ea typeface="NanumSquare Bold" panose="020B0600000101010101" pitchFamily="34" charset="-127"/>
              </a:rPr>
              <a:t>…</a:t>
            </a:r>
            <a:r>
              <a:rPr kumimoji="1" lang="ko-KR" altLang="en-US" sz="2500" b="1" dirty="0">
                <a:solidFill>
                  <a:srgbClr val="002060"/>
                </a:solidFill>
                <a:ea typeface="NanumSquare Bold" panose="020B0600000101010101" pitchFamily="34" charset="-127"/>
              </a:rPr>
              <a:t> </a:t>
            </a:r>
            <a:r>
              <a:rPr kumimoji="1" lang="en-US" altLang="ko-KR" sz="2500" b="1" dirty="0">
                <a:solidFill>
                  <a:srgbClr val="002060"/>
                </a:solidFill>
                <a:ea typeface="NanumSquare Bold" panose="020B0600000101010101" pitchFamily="34" charset="-127"/>
              </a:rPr>
              <a:t>...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B9FBD9E-F38F-3282-C5F0-9EAAB65232F9}"/>
              </a:ext>
            </a:extLst>
          </p:cNvPr>
          <p:cNvSpPr txBox="1"/>
          <p:nvPr/>
        </p:nvSpPr>
        <p:spPr>
          <a:xfrm>
            <a:off x="8012524" y="3858068"/>
            <a:ext cx="569387" cy="9048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ko-KR" sz="2500" b="1" dirty="0">
                <a:solidFill>
                  <a:srgbClr val="002060"/>
                </a:solidFill>
                <a:ea typeface="NanumSquare Bold" panose="020B0600000101010101" pitchFamily="34" charset="-127"/>
              </a:rPr>
              <a:t>…</a:t>
            </a:r>
            <a:r>
              <a:rPr kumimoji="1" lang="ko-KR" altLang="en-US" sz="2500" b="1" dirty="0">
                <a:solidFill>
                  <a:srgbClr val="002060"/>
                </a:solidFill>
                <a:ea typeface="NanumSquare Bold" panose="020B0600000101010101" pitchFamily="34" charset="-127"/>
              </a:rPr>
              <a:t> </a:t>
            </a:r>
            <a:r>
              <a:rPr kumimoji="1" lang="en-US" altLang="ko-KR" sz="2500" b="1" dirty="0">
                <a:solidFill>
                  <a:srgbClr val="002060"/>
                </a:solidFill>
                <a:ea typeface="NanumSquare Bold" panose="020B0600000101010101" pitchFamily="34" charset="-127"/>
              </a:rPr>
              <a:t>...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8DAA6A1-31E3-A295-1EC7-C32D6766ABE5}"/>
              </a:ext>
            </a:extLst>
          </p:cNvPr>
          <p:cNvSpPr/>
          <p:nvPr/>
        </p:nvSpPr>
        <p:spPr>
          <a:xfrm>
            <a:off x="394034" y="2763656"/>
            <a:ext cx="1169894" cy="22424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7140177-080D-3359-5A0A-79C22A0138AC}"/>
              </a:ext>
            </a:extLst>
          </p:cNvPr>
          <p:cNvSpPr/>
          <p:nvPr/>
        </p:nvSpPr>
        <p:spPr>
          <a:xfrm>
            <a:off x="10584858" y="2763656"/>
            <a:ext cx="1169894" cy="224242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33D87D8-1CB3-60E7-1B68-7683C57BDA99}"/>
              </a:ext>
            </a:extLst>
          </p:cNvPr>
          <p:cNvSpPr/>
          <p:nvPr/>
        </p:nvSpPr>
        <p:spPr>
          <a:xfrm>
            <a:off x="645365" y="2508552"/>
            <a:ext cx="665630" cy="2551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Input</a:t>
            </a:r>
            <a:endParaRPr kumimoji="1"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F28EA70-F4A8-3BDF-8EC3-E1D7756D8AC3}"/>
              </a:ext>
            </a:extLst>
          </p:cNvPr>
          <p:cNvSpPr/>
          <p:nvPr/>
        </p:nvSpPr>
        <p:spPr>
          <a:xfrm>
            <a:off x="10773726" y="2508552"/>
            <a:ext cx="802138" cy="2551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Output</a:t>
            </a:r>
            <a:endParaRPr kumimoji="1" lang="ko-KR" altLang="en-US" sz="14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4CED726-2775-DFD7-4AEC-CC1EBDDE0515}"/>
              </a:ext>
            </a:extLst>
          </p:cNvPr>
          <p:cNvGrpSpPr/>
          <p:nvPr/>
        </p:nvGrpSpPr>
        <p:grpSpPr>
          <a:xfrm>
            <a:off x="100854" y="6203735"/>
            <a:ext cx="8138158" cy="546727"/>
            <a:chOff x="100854" y="6203735"/>
            <a:chExt cx="8138158" cy="546727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357EC0B-254A-0A45-136B-2C7EF5DAB970}"/>
                </a:ext>
              </a:extLst>
            </p:cNvPr>
            <p:cNvSpPr/>
            <p:nvPr/>
          </p:nvSpPr>
          <p:spPr>
            <a:xfrm>
              <a:off x="100854" y="6515641"/>
              <a:ext cx="8138158" cy="234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참고논문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최성준 외 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명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“GPU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환경에서의 </a:t>
              </a:r>
              <a:r>
                <a:rPr lang="en-US" altLang="ko-KR" sz="100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Scrypt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알고리즘 병렬 구현 최적화 연구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”,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한국정보보호학회 하계학술대회 논문집 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Vol.33,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p106-110,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2023.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AB070C3-A26E-59F8-F437-C8532EC35179}"/>
                </a:ext>
              </a:extLst>
            </p:cNvPr>
            <p:cNvSpPr/>
            <p:nvPr/>
          </p:nvSpPr>
          <p:spPr>
            <a:xfrm>
              <a:off x="100854" y="6203735"/>
              <a:ext cx="7631205" cy="2348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참고사이트</a:t>
              </a:r>
              <a:r>
                <a:rPr lang="en-US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" altLang="ko-KR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hlinkClick r:id="rId2"/>
                </a:rPr>
                <a:t>https://www.pointsoftware.ch/2014/10/01/the-importance-of-hashing-passwords-part-4-the-hardware-threat/</a:t>
              </a:r>
              <a:r>
                <a:rPr lang="ko-KR" altLang="en-US" sz="10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F711C05-FD6C-B974-1661-F7129FE99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983" y="5608425"/>
            <a:ext cx="2574063" cy="1168927"/>
          </a:xfrm>
          <a:prstGeom prst="rect">
            <a:avLst/>
          </a:prstGeom>
          <a:ln w="1905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330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진행 과정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E8B353-0EB3-B479-C25E-DA3670E2FC49}"/>
              </a:ext>
            </a:extLst>
          </p:cNvPr>
          <p:cNvSpPr/>
          <p:nvPr/>
        </p:nvSpPr>
        <p:spPr>
          <a:xfrm>
            <a:off x="6173931" y="914578"/>
            <a:ext cx="1289188" cy="235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scryptROMix</a:t>
            </a:r>
            <a:endParaRPr kumimoji="1" lang="ko-KR" altLang="en-US" sz="1100" b="1" dirty="0">
              <a:solidFill>
                <a:srgbClr val="00206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50436BC-9815-B240-26BB-54CDA573F090}"/>
              </a:ext>
            </a:extLst>
          </p:cNvPr>
          <p:cNvCxnSpPr>
            <a:cxnSpLocks/>
            <a:stCxn id="133" idx="0"/>
            <a:endCxn id="98" idx="2"/>
          </p:cNvCxnSpPr>
          <p:nvPr/>
        </p:nvCxnSpPr>
        <p:spPr>
          <a:xfrm flipV="1">
            <a:off x="9819568" y="2886558"/>
            <a:ext cx="2" cy="18725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D5D4DED8-0B5A-0F07-6DFC-5B00AAF12C95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9819568" y="5550375"/>
            <a:ext cx="2" cy="20069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A6A00DB-D3B5-00E6-6377-368DC71DC538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9819568" y="4556814"/>
            <a:ext cx="0" cy="18097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11965BFA-E8D7-02AF-E038-7815F66DE4B9}"/>
              </a:ext>
            </a:extLst>
          </p:cNvPr>
          <p:cNvGrpSpPr/>
          <p:nvPr/>
        </p:nvGrpSpPr>
        <p:grpSpPr>
          <a:xfrm>
            <a:off x="1522663" y="1682085"/>
            <a:ext cx="9025647" cy="4630041"/>
            <a:chOff x="2129855" y="1649735"/>
            <a:chExt cx="9025647" cy="4630041"/>
          </a:xfrm>
        </p:grpSpPr>
        <p:cxnSp>
          <p:nvCxnSpPr>
            <p:cNvPr id="93" name="꺾인 연결선[E] 92">
              <a:extLst>
                <a:ext uri="{FF2B5EF4-FFF2-40B4-BE49-F238E27FC236}">
                  <a16:creationId xmlns:a16="http://schemas.microsoft.com/office/drawing/2014/main" id="{4EA15EB2-4B37-B3DE-DEC7-44AD04FF3676}"/>
                </a:ext>
              </a:extLst>
            </p:cNvPr>
            <p:cNvCxnSpPr>
              <a:stCxn id="64" idx="2"/>
            </p:cNvCxnSpPr>
            <p:nvPr/>
          </p:nvCxnSpPr>
          <p:spPr>
            <a:xfrm rot="16200000" flipH="1">
              <a:off x="4494163" y="4467268"/>
              <a:ext cx="188202" cy="3436814"/>
            </a:xfrm>
            <a:prstGeom prst="bentConnector2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CB1D6667-9A38-CDE4-F1F7-B97F2F151108}"/>
                </a:ext>
              </a:extLst>
            </p:cNvPr>
            <p:cNvGrpSpPr/>
            <p:nvPr/>
          </p:nvGrpSpPr>
          <p:grpSpPr>
            <a:xfrm>
              <a:off x="2129855" y="1649735"/>
              <a:ext cx="9025647" cy="4630041"/>
              <a:chOff x="2129855" y="1649735"/>
              <a:chExt cx="9025647" cy="4630041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3E806161-06F5-F3F4-BAB0-25C2A69C92B0}"/>
                  </a:ext>
                </a:extLst>
              </p:cNvPr>
              <p:cNvGrpSpPr/>
              <p:nvPr/>
            </p:nvGrpSpPr>
            <p:grpSpPr>
              <a:xfrm>
                <a:off x="2129855" y="1649735"/>
                <a:ext cx="4276522" cy="4441839"/>
                <a:chOff x="2243418" y="1649735"/>
                <a:chExt cx="4276522" cy="4441839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0521062F-7820-4228-CE5A-6D3630DC2695}"/>
                    </a:ext>
                  </a:extLst>
                </p:cNvPr>
                <p:cNvGrpSpPr/>
                <p:nvPr/>
              </p:nvGrpSpPr>
              <p:grpSpPr>
                <a:xfrm>
                  <a:off x="2243418" y="1649735"/>
                  <a:ext cx="2528094" cy="4441839"/>
                  <a:chOff x="826938" y="1832297"/>
                  <a:chExt cx="2528094" cy="4441839"/>
                </a:xfrm>
              </p:grpSpPr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7DE5B341-3ADF-FADA-4BB2-FB034528F342}"/>
                      </a:ext>
                    </a:extLst>
                  </p:cNvPr>
                  <p:cNvSpPr txBox="1"/>
                  <p:nvPr/>
                </p:nvSpPr>
                <p:spPr>
                  <a:xfrm>
                    <a:off x="1393935" y="4243151"/>
                    <a:ext cx="569387" cy="360213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kumimoji="1" lang="en-US" altLang="ko-KR" sz="2500" b="1" dirty="0">
                        <a:solidFill>
                          <a:srgbClr val="002060"/>
                        </a:solidFill>
                        <a:ea typeface="NanumSquare Bold" panose="020B0600000101010101" pitchFamily="34" charset="-127"/>
                      </a:rPr>
                      <a:t>…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C211B42-91AA-F1D5-AAD7-DCB5F50E5D4D}"/>
                      </a:ext>
                    </a:extLst>
                  </p:cNvPr>
                  <p:cNvSpPr txBox="1"/>
                  <p:nvPr/>
                </p:nvSpPr>
                <p:spPr>
                  <a:xfrm>
                    <a:off x="2785645" y="3896033"/>
                    <a:ext cx="569387" cy="90485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kumimoji="1" lang="en-US" altLang="ko-KR" sz="2500" b="1" dirty="0">
                        <a:solidFill>
                          <a:srgbClr val="002060"/>
                        </a:solidFill>
                        <a:ea typeface="NanumSquare Bold" panose="020B0600000101010101" pitchFamily="34" charset="-127"/>
                      </a:rPr>
                      <a:t>…</a:t>
                    </a:r>
                    <a:r>
                      <a:rPr kumimoji="1" lang="ko-KR" altLang="en-US" sz="2500" b="1" dirty="0">
                        <a:solidFill>
                          <a:srgbClr val="002060"/>
                        </a:solidFill>
                        <a:ea typeface="NanumSquare Bold" panose="020B0600000101010101" pitchFamily="34" charset="-127"/>
                      </a:rPr>
                      <a:t> </a:t>
                    </a:r>
                    <a:r>
                      <a:rPr kumimoji="1" lang="en-US" altLang="ko-KR" sz="2500" b="1" dirty="0">
                        <a:solidFill>
                          <a:srgbClr val="002060"/>
                        </a:solidFill>
                        <a:ea typeface="NanumSquare Bold" panose="020B0600000101010101" pitchFamily="34" charset="-127"/>
                      </a:rPr>
                      <a:t>...</a:t>
                    </a:r>
                  </a:p>
                </p:txBody>
              </p:sp>
              <p:grpSp>
                <p:nvGrpSpPr>
                  <p:cNvPr id="65" name="그룹 64">
                    <a:extLst>
                      <a:ext uri="{FF2B5EF4-FFF2-40B4-BE49-F238E27FC236}">
                        <a16:creationId xmlns:a16="http://schemas.microsoft.com/office/drawing/2014/main" id="{8A3C8ECA-5ABB-57AF-B9B3-9C7ED618A194}"/>
                      </a:ext>
                    </a:extLst>
                  </p:cNvPr>
                  <p:cNvGrpSpPr/>
                  <p:nvPr/>
                </p:nvGrpSpPr>
                <p:grpSpPr>
                  <a:xfrm>
                    <a:off x="826938" y="1832297"/>
                    <a:ext cx="2528094" cy="4441839"/>
                    <a:chOff x="826938" y="1832297"/>
                    <a:chExt cx="2528094" cy="4441839"/>
                  </a:xfrm>
                </p:grpSpPr>
                <p:sp>
                  <p:nvSpPr>
                    <p:cNvPr id="5" name="직사각형 4">
                      <a:extLst>
                        <a:ext uri="{FF2B5EF4-FFF2-40B4-BE49-F238E27FC236}">
                          <a16:creationId xmlns:a16="http://schemas.microsoft.com/office/drawing/2014/main" id="{95FA6DC3-9F6B-CFCB-56B3-E3B567D7A4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82674" y="1832297"/>
                      <a:ext cx="346009" cy="2822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2060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B</a:t>
                      </a:r>
                      <a:endParaRPr kumimoji="1" lang="ko-KR" altLang="en-US" sz="1400" b="1" dirty="0">
                        <a:solidFill>
                          <a:srgbClr val="002060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p:txBody>
                </p:sp>
                <p:sp>
                  <p:nvSpPr>
                    <p:cNvPr id="32" name="직사각형 31">
                      <a:extLst>
                        <a:ext uri="{FF2B5EF4-FFF2-40B4-BE49-F238E27FC236}">
                          <a16:creationId xmlns:a16="http://schemas.microsoft.com/office/drawing/2014/main" id="{B6E6A3BC-D9CF-25A4-B167-CAE555470F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2293" y="2259317"/>
                      <a:ext cx="567934" cy="309259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2060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V[0]</a:t>
                      </a:r>
                      <a:endParaRPr kumimoji="1" lang="ko-KR" altLang="en-US" sz="1400" b="1" dirty="0">
                        <a:solidFill>
                          <a:srgbClr val="002060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p:txBody>
                </p: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54E7AC73-6EEC-B0A9-0D36-F25D45E110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938" y="2114520"/>
                      <a:ext cx="1785355" cy="1019853"/>
                      <a:chOff x="826938" y="2114520"/>
                      <a:chExt cx="1785355" cy="1019853"/>
                    </a:xfrm>
                  </p:grpSpPr>
                  <p:sp>
                    <p:nvSpPr>
                      <p:cNvPr id="9" name="직사각형 8">
                        <a:extLst>
                          <a:ext uri="{FF2B5EF4-FFF2-40B4-BE49-F238E27FC236}">
                            <a16:creationId xmlns:a16="http://schemas.microsoft.com/office/drawing/2014/main" id="{7998D2AD-04E3-255A-E41B-0E79170F7A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26938" y="2774160"/>
                        <a:ext cx="1457481" cy="360213"/>
                      </a:xfrm>
                      <a:prstGeom prst="rect">
                        <a:avLst/>
                      </a:prstGeom>
                      <a:solidFill>
                        <a:srgbClr val="002060"/>
                      </a:solidFill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400" b="1" dirty="0" err="1">
                            <a:solidFill>
                              <a:schemeClr val="bg1"/>
                            </a:solidFill>
                            <a:latin typeface="NanumSquare Bold" panose="020B0600000101010101" pitchFamily="34" charset="-127"/>
                            <a:ea typeface="NanumSquare Bold" panose="020B0600000101010101" pitchFamily="34" charset="-127"/>
                          </a:rPr>
                          <a:t>scryptBlockMix</a:t>
                        </a:r>
                        <a:endParaRPr kumimoji="1" lang="ko-KR" altLang="en-US" sz="1400" b="1" dirty="0">
                          <a:solidFill>
                            <a:schemeClr val="bg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endParaRPr>
                      </a:p>
                    </p:txBody>
                  </p:sp>
                  <p:cxnSp>
                    <p:nvCxnSpPr>
                      <p:cNvPr id="31" name="직선 화살표 연결선 30">
                        <a:extLst>
                          <a:ext uri="{FF2B5EF4-FFF2-40B4-BE49-F238E27FC236}">
                            <a16:creationId xmlns:a16="http://schemas.microsoft.com/office/drawing/2014/main" id="{69F1D38E-CBA2-3225-5ED5-E42E3AF76EA8}"/>
                          </a:ext>
                        </a:extLst>
                      </p:cNvPr>
                      <p:cNvCxnSpPr>
                        <a:cxnSpLocks/>
                        <a:stCxn id="5" idx="2"/>
                        <a:endCxn id="9" idx="0"/>
                      </p:cNvCxnSpPr>
                      <p:nvPr/>
                    </p:nvCxnSpPr>
                    <p:spPr>
                      <a:xfrm>
                        <a:off x="1555679" y="2114520"/>
                        <a:ext cx="0" cy="65964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206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직선 화살표 연결선 33">
                        <a:extLst>
                          <a:ext uri="{FF2B5EF4-FFF2-40B4-BE49-F238E27FC236}">
                            <a16:creationId xmlns:a16="http://schemas.microsoft.com/office/drawing/2014/main" id="{C49B2E3D-DAF7-C983-64C9-CE5D69E8C0DE}"/>
                          </a:ext>
                        </a:extLst>
                      </p:cNvPr>
                      <p:cNvCxnSpPr>
                        <a:cxnSpLocks/>
                        <a:endCxn id="32" idx="1"/>
                      </p:cNvCxnSpPr>
                      <p:nvPr/>
                    </p:nvCxnSpPr>
                    <p:spPr>
                      <a:xfrm>
                        <a:off x="1555679" y="2413947"/>
                        <a:ext cx="1056614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rgbClr val="00206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0" name="그룹 49">
                      <a:extLst>
                        <a:ext uri="{FF2B5EF4-FFF2-40B4-BE49-F238E27FC236}">
                          <a16:creationId xmlns:a16="http://schemas.microsoft.com/office/drawing/2014/main" id="{53CC3932-F976-9ED6-519E-91C00ECD7F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6938" y="3134372"/>
                      <a:ext cx="2353288" cy="1019853"/>
                      <a:chOff x="826938" y="3134372"/>
                      <a:chExt cx="2353288" cy="1019853"/>
                    </a:xfrm>
                  </p:grpSpPr>
                  <p:grpSp>
                    <p:nvGrpSpPr>
                      <p:cNvPr id="45" name="그룹 44">
                        <a:extLst>
                          <a:ext uri="{FF2B5EF4-FFF2-40B4-BE49-F238E27FC236}">
                            <a16:creationId xmlns:a16="http://schemas.microsoft.com/office/drawing/2014/main" id="{CE08ACB9-E0DB-E239-A4B2-E3EEAAC5BC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6938" y="3134372"/>
                        <a:ext cx="1785355" cy="1019853"/>
                        <a:chOff x="826938" y="2114520"/>
                        <a:chExt cx="1785355" cy="1019853"/>
                      </a:xfrm>
                    </p:grpSpPr>
                    <p:sp>
                      <p:nvSpPr>
                        <p:cNvPr id="46" name="직사각형 45">
                          <a:extLst>
                            <a:ext uri="{FF2B5EF4-FFF2-40B4-BE49-F238E27FC236}">
                              <a16:creationId xmlns:a16="http://schemas.microsoft.com/office/drawing/2014/main" id="{C4E4F064-951E-C6C5-B374-424921D0BC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6938" y="2774160"/>
                          <a:ext cx="1457481" cy="360213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R" sz="1400" b="1" dirty="0" err="1">
                              <a:solidFill>
                                <a:schemeClr val="bg1"/>
                              </a:solidFill>
                              <a:latin typeface="NanumSquare Bold" panose="020B0600000101010101" pitchFamily="34" charset="-127"/>
                              <a:ea typeface="NanumSquare Bold" panose="020B0600000101010101" pitchFamily="34" charset="-127"/>
                            </a:rPr>
                            <a:t>scryptBlockMix</a:t>
                          </a:r>
                          <a:endParaRPr kumimoji="1" lang="ko-KR" altLang="en-US" sz="1400" b="1" dirty="0">
                            <a:solidFill>
                              <a:schemeClr val="bg1"/>
                            </a:solidFill>
                            <a:latin typeface="NanumSquare Bold" panose="020B0600000101010101" pitchFamily="34" charset="-127"/>
                            <a:ea typeface="NanumSquare Bold" panose="020B0600000101010101" pitchFamily="34" charset="-127"/>
                          </a:endParaRPr>
                        </a:p>
                      </p:txBody>
                    </p:sp>
                    <p:cxnSp>
                      <p:nvCxnSpPr>
                        <p:cNvPr id="47" name="직선 화살표 연결선 46">
                          <a:extLst>
                            <a:ext uri="{FF2B5EF4-FFF2-40B4-BE49-F238E27FC236}">
                              <a16:creationId xmlns:a16="http://schemas.microsoft.com/office/drawing/2014/main" id="{8C8DFA89-6BC1-9D21-1ED2-18F9E9F8F5EF}"/>
                            </a:ext>
                          </a:extLst>
                        </p:cNvPr>
                        <p:cNvCxnSpPr>
                          <a:cxnSpLocks/>
                          <a:endCxn id="46" idx="0"/>
                        </p:cNvCxnSpPr>
                        <p:nvPr/>
                      </p:nvCxnSpPr>
                      <p:spPr>
                        <a:xfrm>
                          <a:off x="1555679" y="2114520"/>
                          <a:ext cx="0" cy="6596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00206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직선 화살표 연결선 47">
                          <a:extLst>
                            <a:ext uri="{FF2B5EF4-FFF2-40B4-BE49-F238E27FC236}">
                              <a16:creationId xmlns:a16="http://schemas.microsoft.com/office/drawing/2014/main" id="{6885ADDF-1117-6FD1-64D8-612AE16D8BE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55679" y="2413947"/>
                          <a:ext cx="1056614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00206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9" name="직사각형 48">
                        <a:extLst>
                          <a:ext uri="{FF2B5EF4-FFF2-40B4-BE49-F238E27FC236}">
                            <a16:creationId xmlns:a16="http://schemas.microsoft.com/office/drawing/2014/main" id="{646534A6-F1E9-9F12-5FAE-8D09484692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23667" y="3274370"/>
                        <a:ext cx="556559" cy="30925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400" b="1" dirty="0">
                            <a:solidFill>
                              <a:srgbClr val="002060"/>
                            </a:solidFill>
                            <a:latin typeface="NanumSquare Bold" panose="020B0600000101010101" pitchFamily="34" charset="-127"/>
                            <a:ea typeface="NanumSquare Bold" panose="020B0600000101010101" pitchFamily="34" charset="-127"/>
                          </a:rPr>
                          <a:t>V[1]</a:t>
                        </a:r>
                        <a:endParaRPr kumimoji="1" lang="ko-KR" altLang="en-US" sz="1400" b="1" dirty="0">
                          <a:solidFill>
                            <a:srgbClr val="002060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51" name="그룹 50">
                      <a:extLst>
                        <a:ext uri="{FF2B5EF4-FFF2-40B4-BE49-F238E27FC236}">
                          <a16:creationId xmlns:a16="http://schemas.microsoft.com/office/drawing/2014/main" id="{AF63A9F4-0AEB-8304-E3F2-CB549ACDA1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661" y="4665204"/>
                      <a:ext cx="2521371" cy="1023154"/>
                      <a:chOff x="822399" y="2985713"/>
                      <a:chExt cx="2521371" cy="1023154"/>
                    </a:xfrm>
                  </p:grpSpPr>
                  <p:grpSp>
                    <p:nvGrpSpPr>
                      <p:cNvPr id="52" name="그룹 51">
                        <a:extLst>
                          <a:ext uri="{FF2B5EF4-FFF2-40B4-BE49-F238E27FC236}">
                            <a16:creationId xmlns:a16="http://schemas.microsoft.com/office/drawing/2014/main" id="{506D2335-C846-A0B2-801A-9F99DD0916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22399" y="2985713"/>
                        <a:ext cx="1789894" cy="1023154"/>
                        <a:chOff x="822399" y="1965861"/>
                        <a:chExt cx="1789894" cy="1023154"/>
                      </a:xfrm>
                    </p:grpSpPr>
                    <p:sp>
                      <p:nvSpPr>
                        <p:cNvPr id="54" name="직사각형 53">
                          <a:extLst>
                            <a:ext uri="{FF2B5EF4-FFF2-40B4-BE49-F238E27FC236}">
                              <a16:creationId xmlns:a16="http://schemas.microsoft.com/office/drawing/2014/main" id="{1CE47DBB-7BD4-6B49-D7FD-6C0690A7D3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22399" y="2628802"/>
                          <a:ext cx="1457481" cy="360213"/>
                        </a:xfrm>
                        <a:prstGeom prst="rect">
                          <a:avLst/>
                        </a:prstGeom>
                        <a:solidFill>
                          <a:srgbClr val="002060"/>
                        </a:solidFill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kumimoji="1" lang="en-US" altLang="ko-KR" sz="1400" b="1" dirty="0" err="1">
                              <a:solidFill>
                                <a:schemeClr val="bg1"/>
                              </a:solidFill>
                              <a:latin typeface="NanumSquare Bold" panose="020B0600000101010101" pitchFamily="34" charset="-127"/>
                              <a:ea typeface="NanumSquare Bold" panose="020B0600000101010101" pitchFamily="34" charset="-127"/>
                            </a:rPr>
                            <a:t>scryptBlockMix</a:t>
                          </a:r>
                          <a:endParaRPr kumimoji="1" lang="ko-KR" altLang="en-US" sz="1400" b="1" dirty="0">
                            <a:solidFill>
                              <a:schemeClr val="bg1"/>
                            </a:solidFill>
                            <a:latin typeface="NanumSquare Bold" panose="020B0600000101010101" pitchFamily="34" charset="-127"/>
                            <a:ea typeface="NanumSquare Bold" panose="020B0600000101010101" pitchFamily="34" charset="-127"/>
                          </a:endParaRPr>
                        </a:p>
                      </p:txBody>
                    </p:sp>
                    <p:cxnSp>
                      <p:nvCxnSpPr>
                        <p:cNvPr id="55" name="직선 화살표 연결선 54">
                          <a:extLst>
                            <a:ext uri="{FF2B5EF4-FFF2-40B4-BE49-F238E27FC236}">
                              <a16:creationId xmlns:a16="http://schemas.microsoft.com/office/drawing/2014/main" id="{67F614FB-DBBF-0EA8-D1AA-F5FB31FDB7C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51140" y="1965861"/>
                          <a:ext cx="0" cy="6596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00206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직선 화살표 연결선 55">
                          <a:extLst>
                            <a:ext uri="{FF2B5EF4-FFF2-40B4-BE49-F238E27FC236}">
                              <a16:creationId xmlns:a16="http://schemas.microsoft.com/office/drawing/2014/main" id="{ED47D718-E14C-F5C5-FE80-5B9517BB136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1555679" y="2413947"/>
                          <a:ext cx="1056614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00206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A2BD1949-2332-AB4D-E66A-E626A8955C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23666" y="3274370"/>
                        <a:ext cx="720104" cy="30925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400" b="1" dirty="0">
                            <a:solidFill>
                              <a:srgbClr val="002060"/>
                            </a:solidFill>
                            <a:latin typeface="NanumSquare Bold" panose="020B0600000101010101" pitchFamily="34" charset="-127"/>
                            <a:ea typeface="NanumSquare Bold" panose="020B0600000101010101" pitchFamily="34" charset="-127"/>
                          </a:rPr>
                          <a:t>V[N-1]</a:t>
                        </a:r>
                        <a:endParaRPr kumimoji="1" lang="ko-KR" altLang="en-US" sz="1400" b="1" dirty="0">
                          <a:solidFill>
                            <a:srgbClr val="002060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endParaRPr>
                      </a:p>
                    </p:txBody>
                  </p:sp>
                </p:grpSp>
                <p:cxnSp>
                  <p:nvCxnSpPr>
                    <p:cNvPr id="61" name="직선 화살표 연결선 60">
                      <a:extLst>
                        <a:ext uri="{FF2B5EF4-FFF2-40B4-BE49-F238E27FC236}">
                          <a16:creationId xmlns:a16="http://schemas.microsoft.com/office/drawing/2014/main" id="{6AC6EBF2-BD15-1EC9-4E39-1424552D5AD7}"/>
                        </a:ext>
                      </a:extLst>
                    </p:cNvPr>
                    <p:cNvCxnSpPr>
                      <a:cxnSpLocks/>
                      <a:stCxn id="54" idx="2"/>
                    </p:cNvCxnSpPr>
                    <p:nvPr/>
                  </p:nvCxnSpPr>
                  <p:spPr>
                    <a:xfrm flipH="1">
                      <a:off x="1562401" y="5688358"/>
                      <a:ext cx="1" cy="290156"/>
                    </a:xfrm>
                    <a:prstGeom prst="straightConnector1">
                      <a:avLst/>
                    </a:prstGeom>
                    <a:ln w="1905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직사각형 63">
                      <a:extLst>
                        <a:ext uri="{FF2B5EF4-FFF2-40B4-BE49-F238E27FC236}">
                          <a16:creationId xmlns:a16="http://schemas.microsoft.com/office/drawing/2014/main" id="{D58CDF64-BA97-73FB-9AFE-C75573B41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3935" y="5991913"/>
                      <a:ext cx="346009" cy="2822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2060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X</a:t>
                      </a:r>
                      <a:endParaRPr kumimoji="1" lang="ko-KR" altLang="en-US" sz="1400" b="1" dirty="0">
                        <a:solidFill>
                          <a:srgbClr val="002060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p:txBody>
                </p:sp>
              </p:grpSp>
            </p:grp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AE85ACE-D2C5-7BA7-1256-81BF792C1DE9}"/>
                    </a:ext>
                  </a:extLst>
                </p:cNvPr>
                <p:cNvSpPr/>
                <p:nvPr/>
              </p:nvSpPr>
              <p:spPr>
                <a:xfrm>
                  <a:off x="6173931" y="3407393"/>
                  <a:ext cx="346009" cy="282223"/>
                </a:xfrm>
                <a:prstGeom prst="rect">
                  <a:avLst/>
                </a:prstGeom>
                <a:solidFill>
                  <a:srgbClr val="002060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b="1" dirty="0">
                      <a:solidFill>
                        <a:schemeClr val="bg1"/>
                      </a:solidFill>
                      <a:latin typeface="NanumSquare Bold" panose="020B0600000101010101" pitchFamily="34" charset="-127"/>
                      <a:ea typeface="NanumSquare Bold" panose="020B0600000101010101" pitchFamily="34" charset="-127"/>
                    </a:rPr>
                    <a:t>V</a:t>
                  </a:r>
                  <a:endParaRPr kumimoji="1" lang="ko-KR" altLang="en-US" sz="1400" b="1" dirty="0">
                    <a:solidFill>
                      <a:schemeClr val="bg1"/>
                    </a:solidFill>
                    <a:latin typeface="NanumSquare Bold" panose="020B0600000101010101" pitchFamily="34" charset="-127"/>
                    <a:ea typeface="NanumSquare Bold" panose="020B0600000101010101" pitchFamily="34" charset="-127"/>
                  </a:endParaRPr>
                </a:p>
              </p:txBody>
            </p:sp>
            <p:grpSp>
              <p:nvGrpSpPr>
                <p:cNvPr id="85" name="그룹 84">
                  <a:extLst>
                    <a:ext uri="{FF2B5EF4-FFF2-40B4-BE49-F238E27FC236}">
                      <a16:creationId xmlns:a16="http://schemas.microsoft.com/office/drawing/2014/main" id="{3D140BA3-0613-8D55-C537-9376FB10FC32}"/>
                    </a:ext>
                  </a:extLst>
                </p:cNvPr>
                <p:cNvGrpSpPr/>
                <p:nvPr/>
              </p:nvGrpSpPr>
              <p:grpSpPr>
                <a:xfrm>
                  <a:off x="4596707" y="2231384"/>
                  <a:ext cx="815734" cy="2694545"/>
                  <a:chOff x="4596707" y="2231384"/>
                  <a:chExt cx="815734" cy="2694545"/>
                </a:xfrm>
              </p:grpSpPr>
              <p:cxnSp>
                <p:nvCxnSpPr>
                  <p:cNvPr id="73" name="직선 연결선[R] 72">
                    <a:extLst>
                      <a:ext uri="{FF2B5EF4-FFF2-40B4-BE49-F238E27FC236}">
                        <a16:creationId xmlns:a16="http://schemas.microsoft.com/office/drawing/2014/main" id="{6184B0CC-141C-C98D-69EF-DC1C47A4B4A0}"/>
                      </a:ext>
                    </a:extLst>
                  </p:cNvPr>
                  <p:cNvCxnSpPr>
                    <a:stCxn id="32" idx="3"/>
                  </p:cNvCxnSpPr>
                  <p:nvPr/>
                </p:nvCxnSpPr>
                <p:spPr>
                  <a:xfrm flipV="1">
                    <a:off x="4596707" y="2231384"/>
                    <a:ext cx="815734" cy="1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[R] 75">
                    <a:extLst>
                      <a:ext uri="{FF2B5EF4-FFF2-40B4-BE49-F238E27FC236}">
                        <a16:creationId xmlns:a16="http://schemas.microsoft.com/office/drawing/2014/main" id="{E0B6159A-8DC9-0EF6-D987-F2BB7AE47DA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96707" y="3246436"/>
                    <a:ext cx="815734" cy="1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[R] 76">
                    <a:extLst>
                      <a:ext uri="{FF2B5EF4-FFF2-40B4-BE49-F238E27FC236}">
                        <a16:creationId xmlns:a16="http://schemas.microsoft.com/office/drawing/2014/main" id="{9DED386A-647F-43DB-CC67-5B715E1F68F9}"/>
                      </a:ext>
                    </a:extLst>
                  </p:cNvPr>
                  <p:cNvCxnSpPr>
                    <a:cxnSpLocks/>
                    <a:stCxn id="53" idx="3"/>
                  </p:cNvCxnSpPr>
                  <p:nvPr/>
                </p:nvCxnSpPr>
                <p:spPr>
                  <a:xfrm flipV="1">
                    <a:off x="4771512" y="4925927"/>
                    <a:ext cx="640928" cy="2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[R] 81">
                    <a:extLst>
                      <a:ext uri="{FF2B5EF4-FFF2-40B4-BE49-F238E27FC236}">
                        <a16:creationId xmlns:a16="http://schemas.microsoft.com/office/drawing/2014/main" id="{A1DDEA55-308E-F5E5-5D57-682E36B9F2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04418" y="2231384"/>
                    <a:ext cx="0" cy="2694543"/>
                  </a:xfrm>
                  <a:prstGeom prst="lin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직선 화살표 연결선 86">
                  <a:extLst>
                    <a:ext uri="{FF2B5EF4-FFF2-40B4-BE49-F238E27FC236}">
                      <a16:creationId xmlns:a16="http://schemas.microsoft.com/office/drawing/2014/main" id="{29D9D8B1-DCA5-372B-1EFF-4F5D55EF2ECA}"/>
                    </a:ext>
                  </a:extLst>
                </p:cNvPr>
                <p:cNvCxnSpPr>
                  <a:endCxn id="67" idx="1"/>
                </p:cNvCxnSpPr>
                <p:nvPr/>
              </p:nvCxnSpPr>
              <p:spPr>
                <a:xfrm>
                  <a:off x="5412440" y="3548504"/>
                  <a:ext cx="761491" cy="1"/>
                </a:xfrm>
                <a:prstGeom prst="straightConnector1">
                  <a:avLst/>
                </a:prstGeom>
                <a:ln w="190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CE25168F-F762-3273-5974-38106D0903CE}"/>
                  </a:ext>
                </a:extLst>
              </p:cNvPr>
              <p:cNvGrpSpPr/>
              <p:nvPr/>
            </p:nvGrpSpPr>
            <p:grpSpPr>
              <a:xfrm>
                <a:off x="6233372" y="1719535"/>
                <a:ext cx="4922130" cy="4560241"/>
                <a:chOff x="4411274" y="1719535"/>
                <a:chExt cx="4922130" cy="4560241"/>
              </a:xfrm>
            </p:grpSpPr>
            <p:cxnSp>
              <p:nvCxnSpPr>
                <p:cNvPr id="115" name="꺾인 연결선[E] 114">
                  <a:extLst>
                    <a:ext uri="{FF2B5EF4-FFF2-40B4-BE49-F238E27FC236}">
                      <a16:creationId xmlns:a16="http://schemas.microsoft.com/office/drawing/2014/main" id="{55D877DB-A7D2-8586-4438-FCD2112D572C}"/>
                    </a:ext>
                  </a:extLst>
                </p:cNvPr>
                <p:cNvCxnSpPr>
                  <a:cxnSpLocks/>
                  <a:endCxn id="21" idx="4"/>
                </p:cNvCxnSpPr>
                <p:nvPr/>
              </p:nvCxnSpPr>
              <p:spPr>
                <a:xfrm flipV="1">
                  <a:off x="4411274" y="5980232"/>
                  <a:ext cx="4193388" cy="299544"/>
                </a:xfrm>
                <a:prstGeom prst="bentConnector2">
                  <a:avLst/>
                </a:prstGeom>
                <a:ln w="190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그룹 142">
                  <a:extLst>
                    <a:ext uri="{FF2B5EF4-FFF2-40B4-BE49-F238E27FC236}">
                      <a16:creationId xmlns:a16="http://schemas.microsoft.com/office/drawing/2014/main" id="{822C6B74-1FB6-F49A-6292-E6D5F3AAFD80}"/>
                    </a:ext>
                  </a:extLst>
                </p:cNvPr>
                <p:cNvGrpSpPr/>
                <p:nvPr/>
              </p:nvGrpSpPr>
              <p:grpSpPr>
                <a:xfrm>
                  <a:off x="7875923" y="1719535"/>
                  <a:ext cx="1457481" cy="4260697"/>
                  <a:chOff x="7875923" y="1719535"/>
                  <a:chExt cx="1457481" cy="4260697"/>
                </a:xfrm>
              </p:grpSpPr>
              <p:cxnSp>
                <p:nvCxnSpPr>
                  <p:cNvPr id="100" name="직선 화살표 연결선 99">
                    <a:extLst>
                      <a:ext uri="{FF2B5EF4-FFF2-40B4-BE49-F238E27FC236}">
                        <a16:creationId xmlns:a16="http://schemas.microsoft.com/office/drawing/2014/main" id="{6B88FEE1-D33B-B0F7-2699-3A37643AF650}"/>
                      </a:ext>
                    </a:extLst>
                  </p:cNvPr>
                  <p:cNvCxnSpPr>
                    <a:cxnSpLocks/>
                    <a:stCxn id="96" idx="0"/>
                  </p:cNvCxnSpPr>
                  <p:nvPr/>
                </p:nvCxnSpPr>
                <p:spPr>
                  <a:xfrm flipH="1" flipV="1">
                    <a:off x="8604662" y="4982135"/>
                    <a:ext cx="2" cy="175677"/>
                  </a:xfrm>
                  <a:prstGeom prst="straightConnector1">
                    <a:avLst/>
                  </a:prstGeom>
                  <a:ln w="1905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2" name="그룹 141">
                    <a:extLst>
                      <a:ext uri="{FF2B5EF4-FFF2-40B4-BE49-F238E27FC236}">
                        <a16:creationId xmlns:a16="http://schemas.microsoft.com/office/drawing/2014/main" id="{D69561AF-7A31-5E52-10FF-D30253378F2D}"/>
                      </a:ext>
                    </a:extLst>
                  </p:cNvPr>
                  <p:cNvGrpSpPr/>
                  <p:nvPr/>
                </p:nvGrpSpPr>
                <p:grpSpPr>
                  <a:xfrm>
                    <a:off x="7875923" y="1719535"/>
                    <a:ext cx="1457481" cy="4260697"/>
                    <a:chOff x="7875923" y="1719535"/>
                    <a:chExt cx="1457481" cy="4260697"/>
                  </a:xfrm>
                </p:grpSpPr>
                <p:sp>
                  <p:nvSpPr>
                    <p:cNvPr id="96" name="직사각형 95">
                      <a:extLst>
                        <a:ext uri="{FF2B5EF4-FFF2-40B4-BE49-F238E27FC236}">
                          <a16:creationId xmlns:a16="http://schemas.microsoft.com/office/drawing/2014/main" id="{0759D97F-BE0E-7BB1-F489-C1D7764952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5923" y="5157812"/>
                      <a:ext cx="1457481" cy="360213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 err="1">
                          <a:solidFill>
                            <a:schemeClr val="bg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scryptBlockMix</a:t>
                      </a:r>
                      <a:endParaRPr kumimoji="1" lang="ko-KR" altLang="en-US" sz="1400" b="1" dirty="0">
                        <a:solidFill>
                          <a:schemeClr val="bg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p:txBody>
                </p:sp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CB2BBEE0-045D-2FA1-582A-F7D71B852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5923" y="4164251"/>
                      <a:ext cx="1457481" cy="360213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 err="1">
                          <a:solidFill>
                            <a:schemeClr val="bg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scryptBlockMix</a:t>
                      </a:r>
                      <a:endParaRPr kumimoji="1" lang="ko-KR" altLang="en-US" sz="1400" b="1" dirty="0">
                        <a:solidFill>
                          <a:schemeClr val="bg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p:txBody>
                </p:sp>
                <p:sp>
                  <p:nvSpPr>
                    <p:cNvPr id="98" name="직사각형 97">
                      <a:extLst>
                        <a:ext uri="{FF2B5EF4-FFF2-40B4-BE49-F238E27FC236}">
                          <a16:creationId xmlns:a16="http://schemas.microsoft.com/office/drawing/2014/main" id="{4D6BF26A-5DE0-5E08-96CD-A25974EAE2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5923" y="2493995"/>
                      <a:ext cx="1457481" cy="360213"/>
                    </a:xfrm>
                    <a:prstGeom prst="rect">
                      <a:avLst/>
                    </a:prstGeom>
                    <a:solidFill>
                      <a:srgbClr val="002060"/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 err="1">
                          <a:solidFill>
                            <a:schemeClr val="bg1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scryptBlockMix</a:t>
                      </a:r>
                      <a:endParaRPr kumimoji="1" lang="ko-KR" altLang="en-US" sz="1400" b="1" dirty="0">
                        <a:solidFill>
                          <a:schemeClr val="bg1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p:txBody>
                </p:sp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8A16E78F-D015-0739-34EB-31E49FA266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1658" y="3598182"/>
                      <a:ext cx="569387" cy="360213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lstStyle/>
                    <a:p>
                      <a:r>
                        <a:rPr kumimoji="1" lang="en-US" altLang="ko-KR" sz="2500" b="1" dirty="0">
                          <a:solidFill>
                            <a:srgbClr val="002060"/>
                          </a:solidFill>
                          <a:ea typeface="NanumSquare Bold" panose="020B0600000101010101" pitchFamily="34" charset="-127"/>
                        </a:rPr>
                        <a:t>…</a:t>
                      </a:r>
                    </a:p>
                  </p:txBody>
                </p:sp>
                <p:cxnSp>
                  <p:nvCxnSpPr>
                    <p:cNvPr id="111" name="직선 화살표 연결선 110">
                      <a:extLst>
                        <a:ext uri="{FF2B5EF4-FFF2-40B4-BE49-F238E27FC236}">
                          <a16:creationId xmlns:a16="http://schemas.microsoft.com/office/drawing/2014/main" id="{050F34F6-CCFC-9CF5-725B-6A793AA912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04663" y="2010335"/>
                      <a:ext cx="0" cy="483660"/>
                    </a:xfrm>
                    <a:prstGeom prst="straightConnector1">
                      <a:avLst/>
                    </a:prstGeom>
                    <a:ln w="1905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3" name="직사각형 112">
                      <a:extLst>
                        <a:ext uri="{FF2B5EF4-FFF2-40B4-BE49-F238E27FC236}">
                          <a16:creationId xmlns:a16="http://schemas.microsoft.com/office/drawing/2014/main" id="{8F794FEC-E06B-9E84-9C27-AB180A793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1658" y="1719535"/>
                      <a:ext cx="346009" cy="282223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9050"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rgbClr val="002060"/>
                          </a:solidFill>
                          <a:latin typeface="NanumSquare Bold" panose="020B0600000101010101" pitchFamily="34" charset="-127"/>
                          <a:ea typeface="NanumSquare Bold" panose="020B0600000101010101" pitchFamily="34" charset="-127"/>
                        </a:rPr>
                        <a:t>B’</a:t>
                      </a:r>
                      <a:endParaRPr kumimoji="1" lang="ko-KR" altLang="en-US" sz="1400" b="1" dirty="0">
                        <a:solidFill>
                          <a:srgbClr val="002060"/>
                        </a:solidFill>
                        <a:latin typeface="NanumSquare Bold" panose="020B0600000101010101" pitchFamily="34" charset="-127"/>
                        <a:ea typeface="NanumSquare Bold" panose="020B0600000101010101" pitchFamily="34" charset="-127"/>
                      </a:endParaRPr>
                    </a:p>
                  </p:txBody>
                </p:sp>
                <p:grpSp>
                  <p:nvGrpSpPr>
                    <p:cNvPr id="16" name="그룹 15">
                      <a:extLst>
                        <a:ext uri="{FF2B5EF4-FFF2-40B4-BE49-F238E27FC236}">
                          <a16:creationId xmlns:a16="http://schemas.microsoft.com/office/drawing/2014/main" id="{D733077D-5E12-2106-2DA5-06AD5F8B08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2737" y="5711994"/>
                      <a:ext cx="263850" cy="268238"/>
                      <a:chOff x="1544780" y="3935765"/>
                      <a:chExt cx="415636" cy="417396"/>
                    </a:xfrm>
                  </p:grpSpPr>
                  <p:sp>
                    <p:nvSpPr>
                      <p:cNvPr id="21" name="타원 20">
                        <a:extLst>
                          <a:ext uri="{FF2B5EF4-FFF2-40B4-BE49-F238E27FC236}">
                            <a16:creationId xmlns:a16="http://schemas.microsoft.com/office/drawing/2014/main" id="{BB78A46B-BB87-D689-BE8E-3F279C621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4780" y="3935765"/>
                        <a:ext cx="415636" cy="417396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cxnSp>
                    <p:nvCxnSpPr>
                      <p:cNvPr id="12" name="직선 연결선[R] 11">
                        <a:extLst>
                          <a:ext uri="{FF2B5EF4-FFF2-40B4-BE49-F238E27FC236}">
                            <a16:creationId xmlns:a16="http://schemas.microsoft.com/office/drawing/2014/main" id="{124E375F-6AB3-4E4D-016B-F4734347B6B5}"/>
                          </a:ext>
                        </a:extLst>
                      </p:cNvPr>
                      <p:cNvCxnSpPr>
                        <a:stCxn id="21" idx="0"/>
                        <a:endCxn id="21" idx="4"/>
                      </p:cNvCxnSpPr>
                      <p:nvPr/>
                    </p:nvCxnSpPr>
                    <p:spPr>
                      <a:xfrm>
                        <a:off x="1752598" y="3935765"/>
                        <a:ext cx="0" cy="417396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직선 연결선[R] 14">
                        <a:extLst>
                          <a:ext uri="{FF2B5EF4-FFF2-40B4-BE49-F238E27FC236}">
                            <a16:creationId xmlns:a16="http://schemas.microsoft.com/office/drawing/2014/main" id="{78C4BA43-5E30-713D-6FCE-555E9D3C6602}"/>
                          </a:ext>
                        </a:extLst>
                      </p:cNvPr>
                      <p:cNvCxnSpPr>
                        <a:stCxn id="21" idx="2"/>
                        <a:endCxn id="21" idx="6"/>
                      </p:cNvCxnSpPr>
                      <p:nvPr/>
                    </p:nvCxnSpPr>
                    <p:spPr>
                      <a:xfrm>
                        <a:off x="1544780" y="4144463"/>
                        <a:ext cx="415636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1" name="그룹 120">
                      <a:extLst>
                        <a:ext uri="{FF2B5EF4-FFF2-40B4-BE49-F238E27FC236}">
                          <a16:creationId xmlns:a16="http://schemas.microsoft.com/office/drawing/2014/main" id="{B58249A7-F517-2FC6-3D28-308B2D9711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2737" y="4705434"/>
                      <a:ext cx="263850" cy="268238"/>
                      <a:chOff x="1544780" y="3935765"/>
                      <a:chExt cx="415636" cy="417396"/>
                    </a:xfrm>
                  </p:grpSpPr>
                  <p:sp>
                    <p:nvSpPr>
                      <p:cNvPr id="122" name="타원 121">
                        <a:extLst>
                          <a:ext uri="{FF2B5EF4-FFF2-40B4-BE49-F238E27FC236}">
                            <a16:creationId xmlns:a16="http://schemas.microsoft.com/office/drawing/2014/main" id="{C8665CC5-5A68-3BD0-50F6-967EEFDB12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4780" y="3935765"/>
                        <a:ext cx="415636" cy="417396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dirty="0"/>
                      </a:p>
                    </p:txBody>
                  </p:sp>
                  <p:cxnSp>
                    <p:nvCxnSpPr>
                      <p:cNvPr id="123" name="직선 연결선[R] 122">
                        <a:extLst>
                          <a:ext uri="{FF2B5EF4-FFF2-40B4-BE49-F238E27FC236}">
                            <a16:creationId xmlns:a16="http://schemas.microsoft.com/office/drawing/2014/main" id="{BC9D36A4-9202-B3B2-7176-6F30E5DFC26B}"/>
                          </a:ext>
                        </a:extLst>
                      </p:cNvPr>
                      <p:cNvCxnSpPr>
                        <a:stCxn id="122" idx="0"/>
                        <a:endCxn id="122" idx="4"/>
                      </p:cNvCxnSpPr>
                      <p:nvPr/>
                    </p:nvCxnSpPr>
                    <p:spPr>
                      <a:xfrm>
                        <a:off x="1752598" y="3935765"/>
                        <a:ext cx="0" cy="417396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직선 연결선[R] 123">
                        <a:extLst>
                          <a:ext uri="{FF2B5EF4-FFF2-40B4-BE49-F238E27FC236}">
                            <a16:creationId xmlns:a16="http://schemas.microsoft.com/office/drawing/2014/main" id="{E36C75E2-68BB-EDFF-8D7B-2C321ED901F7}"/>
                          </a:ext>
                        </a:extLst>
                      </p:cNvPr>
                      <p:cNvCxnSpPr>
                        <a:stCxn id="122" idx="2"/>
                        <a:endCxn id="122" idx="6"/>
                      </p:cNvCxnSpPr>
                      <p:nvPr/>
                    </p:nvCxnSpPr>
                    <p:spPr>
                      <a:xfrm>
                        <a:off x="1544780" y="4144463"/>
                        <a:ext cx="415636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0" name="직선 화살표 연결선 129">
                      <a:extLst>
                        <a:ext uri="{FF2B5EF4-FFF2-40B4-BE49-F238E27FC236}">
                          <a16:creationId xmlns:a16="http://schemas.microsoft.com/office/drawing/2014/main" id="{39220B83-15E6-C945-A437-BF5F3FA1D0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04662" y="3971663"/>
                      <a:ext cx="0" cy="188435"/>
                    </a:xfrm>
                    <a:prstGeom prst="straightConnector1">
                      <a:avLst/>
                    </a:prstGeom>
                    <a:ln w="1905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2" name="그룹 131">
                      <a:extLst>
                        <a:ext uri="{FF2B5EF4-FFF2-40B4-BE49-F238E27FC236}">
                          <a16:creationId xmlns:a16="http://schemas.microsoft.com/office/drawing/2014/main" id="{112BA3F5-789A-75EE-AA11-226A06EFCA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2737" y="3041467"/>
                      <a:ext cx="263850" cy="268238"/>
                      <a:chOff x="1544780" y="3935765"/>
                      <a:chExt cx="415636" cy="417396"/>
                    </a:xfrm>
                  </p:grpSpPr>
                  <p:sp>
                    <p:nvSpPr>
                      <p:cNvPr id="133" name="타원 132">
                        <a:extLst>
                          <a:ext uri="{FF2B5EF4-FFF2-40B4-BE49-F238E27FC236}">
                            <a16:creationId xmlns:a16="http://schemas.microsoft.com/office/drawing/2014/main" id="{E3424EC2-D46D-DEEA-EDC4-3DFFAFC330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4780" y="3935765"/>
                        <a:ext cx="415636" cy="417396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cxnSp>
                    <p:nvCxnSpPr>
                      <p:cNvPr id="134" name="직선 연결선[R] 133">
                        <a:extLst>
                          <a:ext uri="{FF2B5EF4-FFF2-40B4-BE49-F238E27FC236}">
                            <a16:creationId xmlns:a16="http://schemas.microsoft.com/office/drawing/2014/main" id="{09C23375-76F7-DD97-8015-4C76F75B1168}"/>
                          </a:ext>
                        </a:extLst>
                      </p:cNvPr>
                      <p:cNvCxnSpPr>
                        <a:stCxn id="133" idx="0"/>
                        <a:endCxn id="133" idx="4"/>
                      </p:cNvCxnSpPr>
                      <p:nvPr/>
                    </p:nvCxnSpPr>
                    <p:spPr>
                      <a:xfrm>
                        <a:off x="1752598" y="3935765"/>
                        <a:ext cx="0" cy="417396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직선 연결선[R] 134">
                        <a:extLst>
                          <a:ext uri="{FF2B5EF4-FFF2-40B4-BE49-F238E27FC236}">
                            <a16:creationId xmlns:a16="http://schemas.microsoft.com/office/drawing/2014/main" id="{7B1EC72D-2FAF-9BC2-8A4A-CA5D4D7BEE6F}"/>
                          </a:ext>
                        </a:extLst>
                      </p:cNvPr>
                      <p:cNvCxnSpPr>
                        <a:stCxn id="133" idx="2"/>
                        <a:endCxn id="133" idx="6"/>
                      </p:cNvCxnSpPr>
                      <p:nvPr/>
                    </p:nvCxnSpPr>
                    <p:spPr>
                      <a:xfrm>
                        <a:off x="1544780" y="4144463"/>
                        <a:ext cx="415636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C0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8" name="직선 화살표 연결선 137">
                      <a:extLst>
                        <a:ext uri="{FF2B5EF4-FFF2-40B4-BE49-F238E27FC236}">
                          <a16:creationId xmlns:a16="http://schemas.microsoft.com/office/drawing/2014/main" id="{B7C1E0F2-706A-43DB-1C48-2568984A31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604662" y="3327105"/>
                      <a:ext cx="0" cy="284345"/>
                    </a:xfrm>
                    <a:prstGeom prst="straightConnector1">
                      <a:avLst/>
                    </a:prstGeom>
                    <a:ln w="19050">
                      <a:solidFill>
                        <a:srgbClr val="00206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E3CC63A6-2236-7AEC-3AC4-CE52DBB9DB63}"/>
              </a:ext>
            </a:extLst>
          </p:cNvPr>
          <p:cNvGrpSpPr/>
          <p:nvPr/>
        </p:nvGrpSpPr>
        <p:grpSpPr>
          <a:xfrm>
            <a:off x="5799185" y="3207936"/>
            <a:ext cx="3891025" cy="2670527"/>
            <a:chOff x="5799185" y="3207936"/>
            <a:chExt cx="3891025" cy="2670527"/>
          </a:xfrm>
        </p:grpSpPr>
        <p:cxnSp>
          <p:nvCxnSpPr>
            <p:cNvPr id="153" name="꺾인 연결선[E] 152">
              <a:extLst>
                <a:ext uri="{FF2B5EF4-FFF2-40B4-BE49-F238E27FC236}">
                  <a16:creationId xmlns:a16="http://schemas.microsoft.com/office/drawing/2014/main" id="{F073F678-7B3D-2B5C-F25D-96D68D0A7FC9}"/>
                </a:ext>
              </a:extLst>
            </p:cNvPr>
            <p:cNvCxnSpPr>
              <a:cxnSpLocks/>
              <a:stCxn id="67" idx="3"/>
              <a:endCxn id="133" idx="2"/>
            </p:cNvCxnSpPr>
            <p:nvPr/>
          </p:nvCxnSpPr>
          <p:spPr>
            <a:xfrm flipV="1">
              <a:off x="5799185" y="3207936"/>
              <a:ext cx="3888458" cy="372919"/>
            </a:xfrm>
            <a:prstGeom prst="bentConnector3">
              <a:avLst>
                <a:gd name="adj1" fmla="val 19741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꺾인 연결선[E] 157">
              <a:extLst>
                <a:ext uri="{FF2B5EF4-FFF2-40B4-BE49-F238E27FC236}">
                  <a16:creationId xmlns:a16="http://schemas.microsoft.com/office/drawing/2014/main" id="{0760E977-B216-A998-EDF8-F3DAA40B6AD4}"/>
                </a:ext>
              </a:extLst>
            </p:cNvPr>
            <p:cNvCxnSpPr>
              <a:stCxn id="67" idx="3"/>
              <a:endCxn id="122" idx="2"/>
            </p:cNvCxnSpPr>
            <p:nvPr/>
          </p:nvCxnSpPr>
          <p:spPr>
            <a:xfrm>
              <a:off x="5799185" y="3580855"/>
              <a:ext cx="3888458" cy="1291048"/>
            </a:xfrm>
            <a:prstGeom prst="bentConnector3">
              <a:avLst>
                <a:gd name="adj1" fmla="val 19741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꺾인 연결선[E] 160">
              <a:extLst>
                <a:ext uri="{FF2B5EF4-FFF2-40B4-BE49-F238E27FC236}">
                  <a16:creationId xmlns:a16="http://schemas.microsoft.com/office/drawing/2014/main" id="{44C48175-B00C-198F-61E0-D01071B60634}"/>
                </a:ext>
              </a:extLst>
            </p:cNvPr>
            <p:cNvCxnSpPr>
              <a:stCxn id="67" idx="3"/>
              <a:endCxn id="21" idx="2"/>
            </p:cNvCxnSpPr>
            <p:nvPr/>
          </p:nvCxnSpPr>
          <p:spPr>
            <a:xfrm>
              <a:off x="5799185" y="3580855"/>
              <a:ext cx="3888458" cy="2297608"/>
            </a:xfrm>
            <a:prstGeom prst="bentConnector3">
              <a:avLst>
                <a:gd name="adj1" fmla="val 19741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[E] 163">
              <a:extLst>
                <a:ext uri="{FF2B5EF4-FFF2-40B4-BE49-F238E27FC236}">
                  <a16:creationId xmlns:a16="http://schemas.microsoft.com/office/drawing/2014/main" id="{5F7499CB-780D-B375-B909-6C6449AE2E4B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5799185" y="3580855"/>
              <a:ext cx="3891025" cy="305545"/>
            </a:xfrm>
            <a:prstGeom prst="bentConnector3">
              <a:avLst>
                <a:gd name="adj1" fmla="val 19761"/>
              </a:avLst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9" name="직선 연결선[R] 168">
            <a:extLst>
              <a:ext uri="{FF2B5EF4-FFF2-40B4-BE49-F238E27FC236}">
                <a16:creationId xmlns:a16="http://schemas.microsoft.com/office/drawing/2014/main" id="{8E116516-9097-2A0B-84F8-84462702FCF6}"/>
              </a:ext>
            </a:extLst>
          </p:cNvPr>
          <p:cNvCxnSpPr/>
          <p:nvPr/>
        </p:nvCxnSpPr>
        <p:spPr>
          <a:xfrm flipV="1">
            <a:off x="3878811" y="4220827"/>
            <a:ext cx="815734" cy="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3BBEB90-1AEA-8749-2D8E-6709E69E4865}"/>
              </a:ext>
            </a:extLst>
          </p:cNvPr>
          <p:cNvSpPr/>
          <p:nvPr/>
        </p:nvSpPr>
        <p:spPr>
          <a:xfrm>
            <a:off x="7316858" y="3368588"/>
            <a:ext cx="812032" cy="212266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Integerify</a:t>
            </a:r>
            <a:endParaRPr kumimoji="1" lang="ko-KR" altLang="en-US" sz="10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7F63572-28EB-EA7C-18D8-1701A8BCB252}"/>
              </a:ext>
            </a:extLst>
          </p:cNvPr>
          <p:cNvSpPr/>
          <p:nvPr/>
        </p:nvSpPr>
        <p:spPr>
          <a:xfrm>
            <a:off x="7316858" y="5037159"/>
            <a:ext cx="812032" cy="212266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Integerify</a:t>
            </a:r>
            <a:endParaRPr kumimoji="1" lang="ko-KR" altLang="en-US" sz="10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F348386D-3ED4-F4F5-CD1F-B940444B31D6}"/>
              </a:ext>
            </a:extLst>
          </p:cNvPr>
          <p:cNvSpPr/>
          <p:nvPr/>
        </p:nvSpPr>
        <p:spPr>
          <a:xfrm>
            <a:off x="7316858" y="6039115"/>
            <a:ext cx="812032" cy="212266"/>
          </a:xfrm>
          <a:prstGeom prst="rect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Integerify</a:t>
            </a:r>
            <a:endParaRPr kumimoji="1" lang="ko-KR" altLang="en-US" sz="10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299AF56-8A80-7755-3171-A1228841D8AE}"/>
              </a:ext>
            </a:extLst>
          </p:cNvPr>
          <p:cNvGrpSpPr/>
          <p:nvPr/>
        </p:nvGrpSpPr>
        <p:grpSpPr>
          <a:xfrm>
            <a:off x="8128890" y="3203332"/>
            <a:ext cx="818860" cy="271389"/>
            <a:chOff x="8128890" y="3203332"/>
            <a:chExt cx="818860" cy="271389"/>
          </a:xfrm>
        </p:grpSpPr>
        <p:cxnSp>
          <p:nvCxnSpPr>
            <p:cNvPr id="177" name="꺾인 연결선[E] 176">
              <a:extLst>
                <a:ext uri="{FF2B5EF4-FFF2-40B4-BE49-F238E27FC236}">
                  <a16:creationId xmlns:a16="http://schemas.microsoft.com/office/drawing/2014/main" id="{8A37B6A9-D554-29CA-3642-D1F8B69BD01B}"/>
                </a:ext>
              </a:extLst>
            </p:cNvPr>
            <p:cNvCxnSpPr>
              <a:cxnSpLocks/>
              <a:stCxn id="170" idx="3"/>
            </p:cNvCxnSpPr>
            <p:nvPr/>
          </p:nvCxnSpPr>
          <p:spPr>
            <a:xfrm flipV="1">
              <a:off x="8128890" y="3203332"/>
              <a:ext cx="255351" cy="271389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858CCA2A-017B-484C-A807-899328BD1C6E}"/>
                </a:ext>
              </a:extLst>
            </p:cNvPr>
            <p:cNvSpPr/>
            <p:nvPr/>
          </p:nvSpPr>
          <p:spPr>
            <a:xfrm>
              <a:off x="8474899" y="3255112"/>
              <a:ext cx="472851" cy="21226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rgbClr val="C0000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j</a:t>
              </a:r>
              <a:r>
                <a:rPr kumimoji="1" lang="en-US" altLang="ko-KR" sz="1000" b="1" baseline="-25000" dirty="0">
                  <a:solidFill>
                    <a:srgbClr val="C0000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N-1</a:t>
              </a:r>
              <a:endParaRPr kumimoji="1" lang="ko-KR" altLang="en-US" sz="1000" b="1" baseline="-25000" dirty="0">
                <a:solidFill>
                  <a:srgbClr val="C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2F5FEDC-1655-9CD4-999C-01BBEC858E98}"/>
              </a:ext>
            </a:extLst>
          </p:cNvPr>
          <p:cNvGrpSpPr/>
          <p:nvPr/>
        </p:nvGrpSpPr>
        <p:grpSpPr>
          <a:xfrm>
            <a:off x="8121613" y="4879353"/>
            <a:ext cx="818860" cy="271389"/>
            <a:chOff x="8128890" y="3203332"/>
            <a:chExt cx="818860" cy="271389"/>
          </a:xfrm>
        </p:grpSpPr>
        <p:cxnSp>
          <p:nvCxnSpPr>
            <p:cNvPr id="187" name="꺾인 연결선[E] 186">
              <a:extLst>
                <a:ext uri="{FF2B5EF4-FFF2-40B4-BE49-F238E27FC236}">
                  <a16:creationId xmlns:a16="http://schemas.microsoft.com/office/drawing/2014/main" id="{E6CD5BED-159E-06E4-F00E-21CD9557EA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890" y="3203332"/>
              <a:ext cx="255351" cy="271389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7E0E80FC-D24D-22FD-AC62-5D277A328A54}"/>
                </a:ext>
              </a:extLst>
            </p:cNvPr>
            <p:cNvSpPr/>
            <p:nvPr/>
          </p:nvSpPr>
          <p:spPr>
            <a:xfrm>
              <a:off x="8474899" y="3255112"/>
              <a:ext cx="472851" cy="21226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rgbClr val="C0000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j</a:t>
              </a:r>
              <a:r>
                <a:rPr kumimoji="1" lang="en-US" altLang="ko-KR" sz="1000" b="1" baseline="-25000" dirty="0">
                  <a:solidFill>
                    <a:srgbClr val="C0000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1</a:t>
              </a:r>
              <a:endParaRPr kumimoji="1" lang="ko-KR" altLang="en-US" sz="1000" b="1" baseline="-25000" dirty="0">
                <a:solidFill>
                  <a:srgbClr val="C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87E66EC8-258D-D440-036F-8348CC986F16}"/>
              </a:ext>
            </a:extLst>
          </p:cNvPr>
          <p:cNvGrpSpPr/>
          <p:nvPr/>
        </p:nvGrpSpPr>
        <p:grpSpPr>
          <a:xfrm>
            <a:off x="8121613" y="5890965"/>
            <a:ext cx="818860" cy="271389"/>
            <a:chOff x="8128890" y="3203332"/>
            <a:chExt cx="818860" cy="271389"/>
          </a:xfrm>
        </p:grpSpPr>
        <p:cxnSp>
          <p:nvCxnSpPr>
            <p:cNvPr id="190" name="꺾인 연결선[E] 189">
              <a:extLst>
                <a:ext uri="{FF2B5EF4-FFF2-40B4-BE49-F238E27FC236}">
                  <a16:creationId xmlns:a16="http://schemas.microsoft.com/office/drawing/2014/main" id="{CB0FBF7D-1B80-61BC-A8E4-C7322E986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890" y="3203332"/>
              <a:ext cx="255351" cy="271389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2B77FCBE-2928-2C6A-56FC-06234384229D}"/>
                </a:ext>
              </a:extLst>
            </p:cNvPr>
            <p:cNvSpPr/>
            <p:nvPr/>
          </p:nvSpPr>
          <p:spPr>
            <a:xfrm>
              <a:off x="8474899" y="3255112"/>
              <a:ext cx="472851" cy="212266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000" b="1" dirty="0">
                  <a:solidFill>
                    <a:srgbClr val="C0000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j</a:t>
              </a:r>
              <a:r>
                <a:rPr kumimoji="1" lang="en-US" altLang="ko-KR" sz="1000" b="1" baseline="-25000" dirty="0">
                  <a:solidFill>
                    <a:srgbClr val="C0000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</a:t>
              </a:r>
              <a:endParaRPr kumimoji="1" lang="ko-KR" altLang="en-US" sz="1000" b="1" baseline="-25000" dirty="0">
                <a:solidFill>
                  <a:srgbClr val="C0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B94735-1E18-21E8-FA39-2928C630B978}"/>
              </a:ext>
            </a:extLst>
          </p:cNvPr>
          <p:cNvSpPr/>
          <p:nvPr/>
        </p:nvSpPr>
        <p:spPr>
          <a:xfrm>
            <a:off x="6258879" y="1818795"/>
            <a:ext cx="2586824" cy="9314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ko-KR" sz="900" dirty="0">
                <a:latin typeface="NanumSquare Light" panose="020B0600000101010101" pitchFamily="34" charset="-127"/>
                <a:ea typeface="NanumSquare Light" panose="020B0600000101010101" pitchFamily="34" charset="-127"/>
              </a:rPr>
              <a:t>Interpret the last 64 bytes of thee current blocks value as a little endian, unsigned integer and take this integer modulo N to get an index j between 0 and N-1. This index j will determine which element V[j] of the vector V to XOR with the current block value for this iteration.</a:t>
            </a:r>
            <a:endParaRPr kumimoji="1" lang="ko-KR" altLang="en-US" sz="900" dirty="0">
              <a:latin typeface="NanumSquare Light" panose="020B0600000101010101" pitchFamily="34" charset="-127"/>
              <a:ea typeface="NanumSquare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29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– 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구성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진행 과정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034DAF-87CE-A555-0300-D585A28D07F9}"/>
              </a:ext>
            </a:extLst>
          </p:cNvPr>
          <p:cNvSpPr/>
          <p:nvPr/>
        </p:nvSpPr>
        <p:spPr>
          <a:xfrm>
            <a:off x="6173931" y="914578"/>
            <a:ext cx="1289188" cy="23514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scryptBlockMix</a:t>
            </a:r>
            <a:endParaRPr kumimoji="1" lang="ko-KR" altLang="en-US" sz="1100" b="1" dirty="0">
              <a:solidFill>
                <a:srgbClr val="00206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0F7FA5-A7BC-C976-ED21-0316E781D86A}"/>
              </a:ext>
            </a:extLst>
          </p:cNvPr>
          <p:cNvSpPr/>
          <p:nvPr/>
        </p:nvSpPr>
        <p:spPr>
          <a:xfrm>
            <a:off x="2158644" y="2826869"/>
            <a:ext cx="1067195" cy="268238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Salsa20/8</a:t>
            </a:r>
            <a:endParaRPr kumimoji="1" lang="ko-KR" altLang="en-US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147D42B-3FED-229F-7FE7-C69BB8C8F9F2}"/>
              </a:ext>
            </a:extLst>
          </p:cNvPr>
          <p:cNvGrpSpPr/>
          <p:nvPr/>
        </p:nvGrpSpPr>
        <p:grpSpPr>
          <a:xfrm>
            <a:off x="2439092" y="1525977"/>
            <a:ext cx="7523243" cy="524436"/>
            <a:chOff x="1154411" y="1775012"/>
            <a:chExt cx="7523243" cy="5244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096BD7-62E1-6073-E900-98BDA8BCCA00}"/>
                </a:ext>
              </a:extLst>
            </p:cNvPr>
            <p:cNvSpPr/>
            <p:nvPr/>
          </p:nvSpPr>
          <p:spPr>
            <a:xfrm>
              <a:off x="1154411" y="1941360"/>
              <a:ext cx="506302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F1F58B7-8F3C-80D6-773A-CA10E7307A22}"/>
                </a:ext>
              </a:extLst>
            </p:cNvPr>
            <p:cNvSpPr/>
            <p:nvPr/>
          </p:nvSpPr>
          <p:spPr>
            <a:xfrm>
              <a:off x="2844082" y="1941360"/>
              <a:ext cx="506302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1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A6EE5AA-244C-6B23-34FA-876A64E700D5}"/>
                </a:ext>
              </a:extLst>
            </p:cNvPr>
            <p:cNvSpPr/>
            <p:nvPr/>
          </p:nvSpPr>
          <p:spPr>
            <a:xfrm>
              <a:off x="5993114" y="1941360"/>
              <a:ext cx="750585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2*r-2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3A5CEE-A03D-9ACA-B154-0E70F9B82E96}"/>
                </a:ext>
              </a:extLst>
            </p:cNvPr>
            <p:cNvSpPr txBox="1"/>
            <p:nvPr/>
          </p:nvSpPr>
          <p:spPr>
            <a:xfrm>
              <a:off x="4460794" y="1775012"/>
              <a:ext cx="42191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500" dirty="0">
                  <a:solidFill>
                    <a:srgbClr val="002060"/>
                  </a:solidFill>
                </a:rPr>
                <a:t>…</a:t>
              </a:r>
              <a:endParaRPr kumimoji="1" lang="ko-KR" altLang="en-US" sz="2500" dirty="0">
                <a:solidFill>
                  <a:srgbClr val="00206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B9070A1-F6A0-0A3A-7661-58B6E3FE0695}"/>
                </a:ext>
              </a:extLst>
            </p:cNvPr>
            <p:cNvSpPr/>
            <p:nvPr/>
          </p:nvSpPr>
          <p:spPr>
            <a:xfrm>
              <a:off x="7927069" y="1941360"/>
              <a:ext cx="750585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2*r-1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A00122C-D3A6-B3E3-6838-14A26911D24B}"/>
              </a:ext>
            </a:extLst>
          </p:cNvPr>
          <p:cNvGrpSpPr/>
          <p:nvPr/>
        </p:nvGrpSpPr>
        <p:grpSpPr>
          <a:xfrm>
            <a:off x="2439092" y="5816552"/>
            <a:ext cx="7554813" cy="524436"/>
            <a:chOff x="1154411" y="1775012"/>
            <a:chExt cx="7554813" cy="5244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D5CBECD-914C-699E-DD87-1F6327D34050}"/>
                </a:ext>
              </a:extLst>
            </p:cNvPr>
            <p:cNvSpPr/>
            <p:nvPr/>
          </p:nvSpPr>
          <p:spPr>
            <a:xfrm>
              <a:off x="1154411" y="1941360"/>
              <a:ext cx="506302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B’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0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633182D-025E-FAAF-9B41-EEE8AD068044}"/>
                </a:ext>
              </a:extLst>
            </p:cNvPr>
            <p:cNvSpPr/>
            <p:nvPr/>
          </p:nvSpPr>
          <p:spPr>
            <a:xfrm>
              <a:off x="2844082" y="1941360"/>
              <a:ext cx="506302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B’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1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19B747F-B169-78F4-3677-B37A03B714DA}"/>
                </a:ext>
              </a:extLst>
            </p:cNvPr>
            <p:cNvSpPr/>
            <p:nvPr/>
          </p:nvSpPr>
          <p:spPr>
            <a:xfrm>
              <a:off x="5961542" y="1941360"/>
              <a:ext cx="813727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B’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2*r-2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CF7095-165D-F2B5-C191-0EEB40CFE964}"/>
                </a:ext>
              </a:extLst>
            </p:cNvPr>
            <p:cNvSpPr txBox="1"/>
            <p:nvPr/>
          </p:nvSpPr>
          <p:spPr>
            <a:xfrm>
              <a:off x="4460794" y="1775012"/>
              <a:ext cx="42191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500" dirty="0">
                  <a:solidFill>
                    <a:srgbClr val="002060"/>
                  </a:solidFill>
                </a:rPr>
                <a:t>…</a:t>
              </a:r>
              <a:endParaRPr kumimoji="1" lang="ko-KR" altLang="en-US" sz="2500" dirty="0">
                <a:solidFill>
                  <a:srgbClr val="00206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224CFB9-95E2-EFE8-A844-6EDDD277B44C}"/>
                </a:ext>
              </a:extLst>
            </p:cNvPr>
            <p:cNvSpPr/>
            <p:nvPr/>
          </p:nvSpPr>
          <p:spPr>
            <a:xfrm>
              <a:off x="7895497" y="1941360"/>
              <a:ext cx="813727" cy="35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B’</a:t>
              </a:r>
              <a:r>
                <a:rPr kumimoji="1" lang="en-US" altLang="ko-KR" b="1" baseline="-25000" dirty="0">
                  <a:solidFill>
                    <a:srgbClr val="002060"/>
                  </a:solidFill>
                  <a:latin typeface="NanumSquare Bold" panose="020B0600000101010101" pitchFamily="34" charset="-127"/>
                  <a:ea typeface="NanumSquare Bold" panose="020B0600000101010101" pitchFamily="34" charset="-127"/>
                </a:rPr>
                <a:t>2*r-1</a:t>
              </a:r>
              <a:endParaRPr kumimoji="1" lang="ko-KR" altLang="en-US" b="1" baseline="-25000" dirty="0">
                <a:solidFill>
                  <a:srgbClr val="00206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endParaRP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81129A-0F98-4DD4-B9D4-FBADFFDCE211}"/>
              </a:ext>
            </a:extLst>
          </p:cNvPr>
          <p:cNvSpPr/>
          <p:nvPr/>
        </p:nvSpPr>
        <p:spPr>
          <a:xfrm>
            <a:off x="3848314" y="3628225"/>
            <a:ext cx="1067195" cy="268238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Salsa20/8</a:t>
            </a:r>
            <a:endParaRPr kumimoji="1" lang="ko-KR" altLang="en-US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A71003C-6E33-3D92-DD00-D5C70992F5CA}"/>
              </a:ext>
            </a:extLst>
          </p:cNvPr>
          <p:cNvSpPr/>
          <p:nvPr/>
        </p:nvSpPr>
        <p:spPr>
          <a:xfrm>
            <a:off x="7119487" y="4403137"/>
            <a:ext cx="1067195" cy="268238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Salsa20/8</a:t>
            </a:r>
            <a:endParaRPr kumimoji="1" lang="ko-KR" altLang="en-US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D54EA0E-104C-CB3A-464C-620399DEBD60}"/>
              </a:ext>
            </a:extLst>
          </p:cNvPr>
          <p:cNvSpPr/>
          <p:nvPr/>
        </p:nvSpPr>
        <p:spPr>
          <a:xfrm>
            <a:off x="9053441" y="5260698"/>
            <a:ext cx="1067195" cy="268238"/>
          </a:xfrm>
          <a:prstGeom prst="rect">
            <a:avLst/>
          </a:prstGeom>
          <a:solidFill>
            <a:srgbClr val="00206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Salsa20/8</a:t>
            </a:r>
            <a:endParaRPr kumimoji="1" lang="ko-KR" altLang="en-US" sz="1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826510A-9D35-729F-4A31-B011056A8FD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2692242" y="2050413"/>
            <a:ext cx="1" cy="29951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C41BBA8-0D86-8538-78BF-F42EDC1FAC4C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2692241" y="2618162"/>
            <a:ext cx="1" cy="1995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47F7355-840C-E27B-0454-20EE352E62C8}"/>
              </a:ext>
            </a:extLst>
          </p:cNvPr>
          <p:cNvGrpSpPr/>
          <p:nvPr/>
        </p:nvGrpSpPr>
        <p:grpSpPr>
          <a:xfrm>
            <a:off x="2560317" y="2349924"/>
            <a:ext cx="263850" cy="268238"/>
            <a:chOff x="1544780" y="3935765"/>
            <a:chExt cx="415636" cy="41739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34935E1-525A-BDBD-F536-DCFAFD73E92A}"/>
                </a:ext>
              </a:extLst>
            </p:cNvPr>
            <p:cNvSpPr/>
            <p:nvPr/>
          </p:nvSpPr>
          <p:spPr>
            <a:xfrm>
              <a:off x="1544780" y="3935765"/>
              <a:ext cx="415636" cy="41739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1907FEB3-0CBC-7695-71ED-1658A694394C}"/>
                </a:ext>
              </a:extLst>
            </p:cNvPr>
            <p:cNvCxnSpPr>
              <a:stCxn id="12" idx="0"/>
              <a:endCxn id="12" idx="4"/>
            </p:cNvCxnSpPr>
            <p:nvPr/>
          </p:nvCxnSpPr>
          <p:spPr>
            <a:xfrm>
              <a:off x="1752598" y="3935765"/>
              <a:ext cx="0" cy="4173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C57F42B7-A131-C805-F531-4CF0B286E980}"/>
                </a:ext>
              </a:extLst>
            </p:cNvPr>
            <p:cNvCxnSpPr>
              <a:stCxn id="12" idx="2"/>
              <a:endCxn id="12" idx="6"/>
            </p:cNvCxnSpPr>
            <p:nvPr/>
          </p:nvCxnSpPr>
          <p:spPr>
            <a:xfrm>
              <a:off x="1544780" y="4144463"/>
              <a:ext cx="4156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1691E8F-D332-E6E2-6E09-261D2082FD88}"/>
              </a:ext>
            </a:extLst>
          </p:cNvPr>
          <p:cNvCxnSpPr>
            <a:cxnSpLocks/>
          </p:cNvCxnSpPr>
          <p:nvPr/>
        </p:nvCxnSpPr>
        <p:spPr>
          <a:xfrm flipH="1">
            <a:off x="4381911" y="3427343"/>
            <a:ext cx="1" cy="1995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3D246F4-DF07-E12F-1748-E95EA24F9119}"/>
              </a:ext>
            </a:extLst>
          </p:cNvPr>
          <p:cNvCxnSpPr>
            <a:cxnSpLocks/>
          </p:cNvCxnSpPr>
          <p:nvPr/>
        </p:nvCxnSpPr>
        <p:spPr>
          <a:xfrm flipH="1">
            <a:off x="7653672" y="4206083"/>
            <a:ext cx="1" cy="1995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B1F7650-4AE9-DD39-49E9-7A87A4C7D299}"/>
              </a:ext>
            </a:extLst>
          </p:cNvPr>
          <p:cNvGrpSpPr/>
          <p:nvPr/>
        </p:nvGrpSpPr>
        <p:grpSpPr>
          <a:xfrm>
            <a:off x="7521160" y="3970082"/>
            <a:ext cx="263850" cy="268238"/>
            <a:chOff x="1544780" y="3935765"/>
            <a:chExt cx="415636" cy="417396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E9B91FD-77DA-2D0B-3E0F-DDF3D739F115}"/>
                </a:ext>
              </a:extLst>
            </p:cNvPr>
            <p:cNvSpPr/>
            <p:nvPr/>
          </p:nvSpPr>
          <p:spPr>
            <a:xfrm>
              <a:off x="1544780" y="3935765"/>
              <a:ext cx="415636" cy="41739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2" name="직선 연결선[R] 51">
              <a:extLst>
                <a:ext uri="{FF2B5EF4-FFF2-40B4-BE49-F238E27FC236}">
                  <a16:creationId xmlns:a16="http://schemas.microsoft.com/office/drawing/2014/main" id="{F2C0A1CB-C2D8-0657-7EE0-2169A8EDDBC9}"/>
                </a:ext>
              </a:extLst>
            </p:cNvPr>
            <p:cNvCxnSpPr>
              <a:stCxn id="51" idx="0"/>
              <a:endCxn id="51" idx="4"/>
            </p:cNvCxnSpPr>
            <p:nvPr/>
          </p:nvCxnSpPr>
          <p:spPr>
            <a:xfrm>
              <a:off x="1752598" y="3935765"/>
              <a:ext cx="0" cy="4173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[R] 52">
              <a:extLst>
                <a:ext uri="{FF2B5EF4-FFF2-40B4-BE49-F238E27FC236}">
                  <a16:creationId xmlns:a16="http://schemas.microsoft.com/office/drawing/2014/main" id="{4E77631E-698C-373D-8621-A2FBB4587E6C}"/>
                </a:ext>
              </a:extLst>
            </p:cNvPr>
            <p:cNvCxnSpPr>
              <a:stCxn id="51" idx="2"/>
              <a:endCxn id="51" idx="6"/>
            </p:cNvCxnSpPr>
            <p:nvPr/>
          </p:nvCxnSpPr>
          <p:spPr>
            <a:xfrm>
              <a:off x="1544780" y="4144463"/>
              <a:ext cx="4156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857733A-C4CA-BDB1-7F17-3624556D9831}"/>
              </a:ext>
            </a:extLst>
          </p:cNvPr>
          <p:cNvCxnSpPr>
            <a:cxnSpLocks/>
          </p:cNvCxnSpPr>
          <p:nvPr/>
        </p:nvCxnSpPr>
        <p:spPr>
          <a:xfrm flipH="1">
            <a:off x="9587038" y="5055268"/>
            <a:ext cx="1" cy="1995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5B026A7-2B92-5BD3-E2C0-2BEF37DFEC19}"/>
              </a:ext>
            </a:extLst>
          </p:cNvPr>
          <p:cNvGrpSpPr/>
          <p:nvPr/>
        </p:nvGrpSpPr>
        <p:grpSpPr>
          <a:xfrm>
            <a:off x="4249986" y="3155696"/>
            <a:ext cx="263850" cy="268238"/>
            <a:chOff x="1544780" y="3935765"/>
            <a:chExt cx="415636" cy="417396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99781C3-0B4B-47C5-D674-AF34B326E3A3}"/>
                </a:ext>
              </a:extLst>
            </p:cNvPr>
            <p:cNvSpPr/>
            <p:nvPr/>
          </p:nvSpPr>
          <p:spPr>
            <a:xfrm>
              <a:off x="1544780" y="3935765"/>
              <a:ext cx="415636" cy="41739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A9696157-AA9B-820E-49FE-D21EF0F546E3}"/>
                </a:ext>
              </a:extLst>
            </p:cNvPr>
            <p:cNvCxnSpPr>
              <a:stCxn id="47" idx="0"/>
              <a:endCxn id="47" idx="4"/>
            </p:cNvCxnSpPr>
            <p:nvPr/>
          </p:nvCxnSpPr>
          <p:spPr>
            <a:xfrm>
              <a:off x="1752598" y="3935765"/>
              <a:ext cx="0" cy="4173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A3F7CDE7-0716-ADC7-9F52-A5CD5CB2F31B}"/>
                </a:ext>
              </a:extLst>
            </p:cNvPr>
            <p:cNvCxnSpPr>
              <a:stCxn id="47" idx="2"/>
              <a:endCxn id="47" idx="6"/>
            </p:cNvCxnSpPr>
            <p:nvPr/>
          </p:nvCxnSpPr>
          <p:spPr>
            <a:xfrm>
              <a:off x="1544780" y="4144463"/>
              <a:ext cx="4156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728A905-D3A1-EF22-D4AE-87F12AC9BEDC}"/>
              </a:ext>
            </a:extLst>
          </p:cNvPr>
          <p:cNvGrpSpPr/>
          <p:nvPr/>
        </p:nvGrpSpPr>
        <p:grpSpPr>
          <a:xfrm>
            <a:off x="9455114" y="4806735"/>
            <a:ext cx="263850" cy="268238"/>
            <a:chOff x="1544780" y="3935765"/>
            <a:chExt cx="415636" cy="417396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B7A0E5F-201F-7E0B-B3B6-2E58D2FA1295}"/>
                </a:ext>
              </a:extLst>
            </p:cNvPr>
            <p:cNvSpPr/>
            <p:nvPr/>
          </p:nvSpPr>
          <p:spPr>
            <a:xfrm>
              <a:off x="1544780" y="3935765"/>
              <a:ext cx="415636" cy="41739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56" name="직선 연결선[R] 55">
              <a:extLst>
                <a:ext uri="{FF2B5EF4-FFF2-40B4-BE49-F238E27FC236}">
                  <a16:creationId xmlns:a16="http://schemas.microsoft.com/office/drawing/2014/main" id="{C71538AB-1E61-1A54-F178-6A61CE9E0F3F}"/>
                </a:ext>
              </a:extLst>
            </p:cNvPr>
            <p:cNvCxnSpPr>
              <a:stCxn id="55" idx="0"/>
              <a:endCxn id="55" idx="4"/>
            </p:cNvCxnSpPr>
            <p:nvPr/>
          </p:nvCxnSpPr>
          <p:spPr>
            <a:xfrm>
              <a:off x="1752598" y="3935765"/>
              <a:ext cx="0" cy="41739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[R] 56">
              <a:extLst>
                <a:ext uri="{FF2B5EF4-FFF2-40B4-BE49-F238E27FC236}">
                  <a16:creationId xmlns:a16="http://schemas.microsoft.com/office/drawing/2014/main" id="{A5A73676-9168-3835-3A76-CC3AE3402518}"/>
                </a:ext>
              </a:extLst>
            </p:cNvPr>
            <p:cNvCxnSpPr>
              <a:stCxn id="55" idx="2"/>
              <a:endCxn id="55" idx="6"/>
            </p:cNvCxnSpPr>
            <p:nvPr/>
          </p:nvCxnSpPr>
          <p:spPr>
            <a:xfrm>
              <a:off x="1544780" y="4144463"/>
              <a:ext cx="4156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CB88DDA-99F6-DC29-1F53-AA288E0DECD9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4381911" y="2053825"/>
            <a:ext cx="1660" cy="110187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F9C956A-A36F-E0E5-8B1F-FC0A940E949B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653084" y="2046698"/>
            <a:ext cx="1" cy="192338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82BD887-B354-4D4D-5146-F05BD207F782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9587039" y="2053825"/>
            <a:ext cx="8868" cy="275291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C21F81-D080-D32A-1D0F-94B1F12D7B0C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2692243" y="3095107"/>
            <a:ext cx="3512" cy="2887793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6C2DDA9-17C4-5FD2-9540-93D1BCBCC01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381911" y="3893279"/>
            <a:ext cx="3" cy="2089621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79ED0E17-FA5C-1C05-0650-0B3F21283694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>
            <a:off x="7653085" y="4671375"/>
            <a:ext cx="2" cy="131152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4165CD5-318B-C2B2-1F98-BE3D0FDA2EAE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9587039" y="5528936"/>
            <a:ext cx="3" cy="453964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7E6A6B9-5405-017E-B60B-1D2DC5D754CF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2692241" y="3289815"/>
            <a:ext cx="1557745" cy="0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792F3E0-8F8E-3C73-00E1-A59B95CB28A4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7654005" y="4938089"/>
            <a:ext cx="1801109" cy="276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279A095-12B2-30C5-0F3D-BDD7CB3C67F4}"/>
              </a:ext>
            </a:extLst>
          </p:cNvPr>
          <p:cNvCxnSpPr>
            <a:cxnSpLocks/>
          </p:cNvCxnSpPr>
          <p:nvPr/>
        </p:nvCxnSpPr>
        <p:spPr>
          <a:xfrm>
            <a:off x="4381911" y="4023640"/>
            <a:ext cx="1131383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0C4CC38-BA9E-6A61-51B3-1752079F2068}"/>
              </a:ext>
            </a:extLst>
          </p:cNvPr>
          <p:cNvCxnSpPr>
            <a:cxnSpLocks/>
          </p:cNvCxnSpPr>
          <p:nvPr/>
        </p:nvCxnSpPr>
        <p:spPr>
          <a:xfrm>
            <a:off x="6474759" y="4121898"/>
            <a:ext cx="1046401" cy="0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B97E229-26D1-D5C7-D20B-7583DE90452C}"/>
              </a:ext>
            </a:extLst>
          </p:cNvPr>
          <p:cNvCxnSpPr>
            <a:cxnSpLocks/>
          </p:cNvCxnSpPr>
          <p:nvPr/>
        </p:nvCxnSpPr>
        <p:spPr>
          <a:xfrm>
            <a:off x="5956430" y="2053825"/>
            <a:ext cx="0" cy="15730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7509649-A2C1-2622-F3D8-A48FB99A4345}"/>
              </a:ext>
            </a:extLst>
          </p:cNvPr>
          <p:cNvCxnSpPr>
            <a:cxnSpLocks/>
          </p:cNvCxnSpPr>
          <p:nvPr/>
        </p:nvCxnSpPr>
        <p:spPr>
          <a:xfrm>
            <a:off x="5956430" y="4342392"/>
            <a:ext cx="0" cy="157304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E35492A-66E0-0B6D-3778-891F1C9CC39F}"/>
              </a:ext>
            </a:extLst>
          </p:cNvPr>
          <p:cNvSpPr txBox="1"/>
          <p:nvPr/>
        </p:nvSpPr>
        <p:spPr>
          <a:xfrm>
            <a:off x="5745475" y="3670838"/>
            <a:ext cx="4219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500" dirty="0">
                <a:solidFill>
                  <a:srgbClr val="002060"/>
                </a:solidFill>
              </a:rPr>
              <a:t>…</a:t>
            </a:r>
            <a:endParaRPr kumimoji="1" lang="ko-KR" altLang="en-US" sz="2500" dirty="0">
              <a:solidFill>
                <a:srgbClr val="002060"/>
              </a:solidFill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C5D426E-B8F0-BC90-3B0B-6D93A9DF7854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2824167" y="2484043"/>
            <a:ext cx="6762871" cy="772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B9466D8-53E4-F6E3-2A72-0F0E5DAD6841}"/>
              </a:ext>
            </a:extLst>
          </p:cNvPr>
          <p:cNvSpPr/>
          <p:nvPr/>
        </p:nvSpPr>
        <p:spPr>
          <a:xfrm>
            <a:off x="3774449" y="3045590"/>
            <a:ext cx="1200713" cy="9022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0994E57-58F2-03F5-B5B6-CAE9EBD1963B}"/>
              </a:ext>
            </a:extLst>
          </p:cNvPr>
          <p:cNvSpPr/>
          <p:nvPr/>
        </p:nvSpPr>
        <p:spPr>
          <a:xfrm>
            <a:off x="2091884" y="2245121"/>
            <a:ext cx="1200713" cy="9022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D8834C1-95D1-2260-65F0-C9CE5A389452}"/>
              </a:ext>
            </a:extLst>
          </p:cNvPr>
          <p:cNvSpPr/>
          <p:nvPr/>
        </p:nvSpPr>
        <p:spPr>
          <a:xfrm>
            <a:off x="7052727" y="3839804"/>
            <a:ext cx="1200713" cy="9022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3F2E388-8DEC-E162-2A39-FAE2047BF53D}"/>
              </a:ext>
            </a:extLst>
          </p:cNvPr>
          <p:cNvSpPr/>
          <p:nvPr/>
        </p:nvSpPr>
        <p:spPr>
          <a:xfrm>
            <a:off x="8986681" y="4683410"/>
            <a:ext cx="1200713" cy="90229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20270D0-8963-820D-3E91-73B65F182EB2}"/>
              </a:ext>
            </a:extLst>
          </p:cNvPr>
          <p:cNvSpPr/>
          <p:nvPr/>
        </p:nvSpPr>
        <p:spPr>
          <a:xfrm>
            <a:off x="1669475" y="2340640"/>
            <a:ext cx="844815" cy="2098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Iteration 0</a:t>
            </a:r>
            <a:endParaRPr kumimoji="1" lang="ko-KR" altLang="en-US" sz="10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BAE1225-9057-1A87-8EF6-18A4E632F1C6}"/>
              </a:ext>
            </a:extLst>
          </p:cNvPr>
          <p:cNvSpPr/>
          <p:nvPr/>
        </p:nvSpPr>
        <p:spPr>
          <a:xfrm>
            <a:off x="4558768" y="3153039"/>
            <a:ext cx="844815" cy="209878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Iteration 1</a:t>
            </a:r>
            <a:endParaRPr kumimoji="1" lang="ko-KR" altLang="en-US" sz="10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2E25B67-B14F-86D6-F79B-2B69ACD15F87}"/>
              </a:ext>
            </a:extLst>
          </p:cNvPr>
          <p:cNvSpPr/>
          <p:nvPr/>
        </p:nvSpPr>
        <p:spPr>
          <a:xfrm>
            <a:off x="7891368" y="3930303"/>
            <a:ext cx="706614" cy="32021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Iteration</a:t>
            </a:r>
          </a:p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2*r - 2</a:t>
            </a:r>
            <a:endParaRPr kumimoji="1" lang="ko-KR" altLang="en-US" sz="10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0A67D25-E364-0AE3-0193-B7F21468698C}"/>
              </a:ext>
            </a:extLst>
          </p:cNvPr>
          <p:cNvSpPr/>
          <p:nvPr/>
        </p:nvSpPr>
        <p:spPr>
          <a:xfrm>
            <a:off x="9850888" y="4788674"/>
            <a:ext cx="706614" cy="32021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Iteration</a:t>
            </a:r>
          </a:p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2*r - 1</a:t>
            </a:r>
            <a:endParaRPr kumimoji="1" lang="ko-KR" altLang="en-US" sz="10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065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Cracking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2CEBC5-0887-3B45-3320-D27005A6C137}"/>
              </a:ext>
            </a:extLst>
          </p:cNvPr>
          <p:cNvGrpSpPr/>
          <p:nvPr/>
        </p:nvGrpSpPr>
        <p:grpSpPr>
          <a:xfrm>
            <a:off x="838200" y="1715406"/>
            <a:ext cx="10515598" cy="778370"/>
            <a:chOff x="838200" y="1491558"/>
            <a:chExt cx="10515598" cy="77837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3C5C7F4-1DAB-DEF1-C99F-5440CB39F276}"/>
                </a:ext>
              </a:extLst>
            </p:cNvPr>
            <p:cNvSpPr/>
            <p:nvPr/>
          </p:nvSpPr>
          <p:spPr>
            <a:xfrm>
              <a:off x="838200" y="1654520"/>
              <a:ext cx="10515598" cy="615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추측 암호를 고유한 알고리즘으로 </a:t>
              </a:r>
              <a:r>
                <a:rPr lang="ko-KR" altLang="en-US" sz="160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해싱하여</a:t>
              </a:r>
              <a:r>
                <a:rPr lang="ko-KR" altLang="en-US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저장된 </a:t>
              </a:r>
              <a:r>
                <a:rPr lang="ko-KR" altLang="en-US" sz="1600" dirty="0" err="1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해시값과</a:t>
              </a:r>
              <a:r>
                <a:rPr lang="ko-KR" altLang="en-US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반복적</a:t>
              </a:r>
              <a:r>
                <a:rPr lang="ko-KR" altLang="en-US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으로 비교한다</a:t>
              </a:r>
              <a:r>
                <a:rPr lang="en-US" altLang="ko-KR" sz="16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2BD038-7852-07C5-59C9-F021D3C7649E}"/>
                </a:ext>
              </a:extLst>
            </p:cNvPr>
            <p:cNvSpPr/>
            <p:nvPr/>
          </p:nvSpPr>
          <p:spPr>
            <a:xfrm>
              <a:off x="946839" y="1491558"/>
              <a:ext cx="1729126" cy="305999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Brute-force attack</a:t>
              </a:r>
              <a:endParaRPr lang="ko-KR" altLang="en-US" sz="14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A278BFA-11C0-6413-D6A1-BC8D52990416}"/>
              </a:ext>
            </a:extLst>
          </p:cNvPr>
          <p:cNvGrpSpPr/>
          <p:nvPr/>
        </p:nvGrpSpPr>
        <p:grpSpPr>
          <a:xfrm>
            <a:off x="1597958" y="2932082"/>
            <a:ext cx="9144877" cy="3283495"/>
            <a:chOff x="2041711" y="2696758"/>
            <a:chExt cx="9144877" cy="32834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D8EB0B0-DDB2-73A0-BAC8-73A73355F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2224" y="2696758"/>
              <a:ext cx="6241676" cy="256557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2E0D63A-6594-BE06-B57F-5FDFDE1CF0FF}"/>
                </a:ext>
              </a:extLst>
            </p:cNvPr>
            <p:cNvSpPr/>
            <p:nvPr/>
          </p:nvSpPr>
          <p:spPr>
            <a:xfrm>
              <a:off x="2178422" y="5688105"/>
              <a:ext cx="2830607" cy="2921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참고 논문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en-US" altLang="ko-KR" sz="1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hlinkClick r:id="rId3"/>
                </a:rPr>
                <a:t>https://arxiv.org/abs/1602.03097</a:t>
              </a:r>
              <a:r>
                <a:rPr lang="en-US" altLang="ko-KR" sz="1000" dirty="0">
                  <a:solidFill>
                    <a:srgbClr val="0070C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en-US" altLang="ko-KR" sz="1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819044C-EE25-5A8D-7015-24C988A5AAF8}"/>
                </a:ext>
              </a:extLst>
            </p:cNvPr>
            <p:cNvSpPr/>
            <p:nvPr/>
          </p:nvSpPr>
          <p:spPr>
            <a:xfrm>
              <a:off x="2041711" y="5262334"/>
              <a:ext cx="6302189" cy="3717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0" i="0" dirty="0">
                  <a:solidFill>
                    <a:srgbClr val="37415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400" b="0" i="0" dirty="0" err="1">
                  <a:solidFill>
                    <a:srgbClr val="37415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해시된</a:t>
              </a:r>
              <a:r>
                <a:rPr lang="ko-KR" altLang="en-US" sz="1400" b="0" i="0" dirty="0">
                  <a:solidFill>
                    <a:srgbClr val="37415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비밀번호를 </a:t>
              </a:r>
              <a:r>
                <a:rPr lang="en-US" altLang="ko-KR" sz="1400" b="0" i="0" dirty="0">
                  <a:solidFill>
                    <a:srgbClr val="37415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r>
                <a:rPr lang="ko-KR" altLang="en-US" sz="1400" b="0" i="0" dirty="0">
                  <a:solidFill>
                    <a:srgbClr val="37415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동안 </a:t>
              </a:r>
              <a:r>
                <a:rPr lang="en-US" altLang="ko-KR" sz="1400" dirty="0">
                  <a:solidFill>
                    <a:srgbClr val="37415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crack</a:t>
              </a:r>
              <a:r>
                <a:rPr lang="ko-KR" altLang="en-US" sz="1400" b="0" i="0" dirty="0">
                  <a:solidFill>
                    <a:srgbClr val="374151"/>
                  </a:solidFill>
                  <a:effectLst/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하는데 필요한 하드웨어의 비용을 추정한 것</a:t>
              </a:r>
              <a:endParaRPr lang="ko-KR" altLang="en-US" sz="14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A909AA2-F36F-14DD-6B8C-94C424976E7D}"/>
                </a:ext>
              </a:extLst>
            </p:cNvPr>
            <p:cNvSpPr/>
            <p:nvPr/>
          </p:nvSpPr>
          <p:spPr>
            <a:xfrm>
              <a:off x="8777812" y="4364225"/>
              <a:ext cx="2408776" cy="662040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PBKDF2</a:t>
              </a:r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는 적은 메모리 자원을 요구하므로 굳이 </a:t>
              </a:r>
              <a:r>
                <a:rPr lang="en-US" altLang="ko-KR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GPU</a:t>
              </a:r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를 쓰지 않아도 되지만</a:t>
              </a:r>
              <a:r>
                <a:rPr lang="en-US" altLang="ko-KR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en-US" altLang="ko-KR" sz="10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bcrypt</a:t>
              </a:r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와 </a:t>
              </a:r>
              <a:r>
                <a:rPr lang="en-US" altLang="ko-KR" sz="1000" dirty="0" err="1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scrypt</a:t>
              </a:r>
              <a:r>
                <a:rPr lang="en-US" altLang="ko-KR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000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같은 경우에는 요구하는 메모리 자원이 크다는 것을 알 수 있음</a:t>
              </a:r>
              <a:endParaRPr lang="en-US" altLang="ko-KR" sz="1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950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Cracking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CB360-7CC4-4AE8-FABF-B24056F8D7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D3B3D-555D-2006-916D-6969EA2EEC73}"/>
              </a:ext>
            </a:extLst>
          </p:cNvPr>
          <p:cNvSpPr txBox="1"/>
          <p:nvPr/>
        </p:nvSpPr>
        <p:spPr>
          <a:xfrm>
            <a:off x="838200" y="1909905"/>
            <a:ext cx="101911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 addition, recent work on GPU- and FPGA-facilitated cracking of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bcrypt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and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hashes has shown </a:t>
            </a:r>
            <a:r>
              <a:rPr lang="en-US" altLang="ko-KR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scrypt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can be attacked quite efficiently for smaller parameters using GPUs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and </a:t>
            </a:r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bcrypt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can be attacked rather efficiently using FPGAs, as shown in figure 2.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23D7F0-D883-52E9-41EC-E2DAAF1A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4" y="2942942"/>
            <a:ext cx="6229350" cy="26479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18DF895-8621-EB62-693D-B6CA7F59C519}"/>
              </a:ext>
            </a:extLst>
          </p:cNvPr>
          <p:cNvSpPr/>
          <p:nvPr/>
        </p:nvSpPr>
        <p:spPr>
          <a:xfrm>
            <a:off x="1734669" y="5923429"/>
            <a:ext cx="2830607" cy="29214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 논문</a:t>
            </a:r>
            <a:r>
              <a:rPr lang="en-US" altLang="ko-KR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https://arxiv.org/abs/1602.03097</a:t>
            </a:r>
            <a:r>
              <a:rPr lang="en-US" altLang="ko-KR" sz="10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52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752</Words>
  <Application>Microsoft Office PowerPoint</Application>
  <PresentationFormat>와이드스크린</PresentationFormat>
  <Paragraphs>124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NanumSquare Bold</vt:lpstr>
      <vt:lpstr>NanumSquare Light</vt:lpstr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434</cp:revision>
  <dcterms:created xsi:type="dcterms:W3CDTF">2023-12-09T10:18:26Z</dcterms:created>
  <dcterms:modified xsi:type="dcterms:W3CDTF">2024-01-13T14:49:50Z</dcterms:modified>
  <cp:version/>
</cp:coreProperties>
</file>