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1" r:id="rId5"/>
    <p:sldId id="284" r:id="rId6"/>
    <p:sldId id="286" r:id="rId7"/>
    <p:sldId id="283" r:id="rId8"/>
    <p:sldId id="285" r:id="rId9"/>
    <p:sldId id="287" r:id="rId10"/>
    <p:sldId id="288" r:id="rId11"/>
    <p:sldId id="291" r:id="rId12"/>
    <p:sldId id="292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667E7"/>
    <a:srgbClr val="DFDF8A"/>
    <a:srgbClr val="92D051"/>
    <a:srgbClr val="FD586F"/>
    <a:srgbClr val="2E75B6"/>
    <a:srgbClr val="EC3AA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8" autoAdjust="0"/>
    <p:restoredTop sz="95552"/>
  </p:normalViewPr>
  <p:slideViewPr>
    <p:cSldViewPr snapToGrid="0">
      <p:cViewPr varScale="1">
        <p:scale>
          <a:sx n="128" d="100"/>
          <a:sy n="128" d="100"/>
        </p:scale>
        <p:origin x="56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2023. 10. 4.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6:21:52.3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807 1 24575,'-6'4'0,"-2"0"0,-2 1 0,-1 0 0,-2 1 0,-5 2 0,-6 3 0,-4 1 0,3 0 0,1 0 0,4-1 0,-4 1 0,-2 1 0,-2 1 0,-3 3 0,4-1 0,-1 3 0,2 0 0,5-6 0,5-3 0,9-6 0,-1 1 0,0 1 0,0 0 0,1-1 0,1 0 0,1 0 0,-1 1 0,-2 2 0,-5 3 0,-6 2 0,0 0 0,3-3 0,8-5 0,4-3 0,1-1 0,-2 2 0,1-1 0,1 0 0,-3 1 0,-7 2 0,-14 7 0,-27 15 0,-4 2 0,10-3 0,18-10 0,44-16 0,-9-1 0,12-1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6:21:54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1051 0 24575,'-7'4'0,"-5"2"0,-9 4 0,-9 1 0,-6 1 0,-1 0 0,4 0 0,2-2 0,2-1 0,2-2 0,1 1 0,4-2 0,2-1 0,6-1 0,3-2 0,1 0 0,-5 3 0,-4 2 0,-5 1 0,-1-1 0,3-1 0,1-1 0,3 1 0,5-1 0,2 0 0,2 0 0,-1-1 0,0 1 0,0 1 0,-1 0 0,-3 1 0,-2-1 0,-2 2 0,-1 0 0,2-1 0,0-1 0,1 1 0,2 0 0,-3 3 0,-3 2 0,1 2 0,0 0 0,4-3 0,1 1 0,1-2 0,2-1 0,2-2 0,4-3 0,1-2 0,1 0 0,-3 2 0,-8 6 0,-12 10 0,-13 10 0,0 2 0,8-7 0,14-11 0,11-9 0,3-4 0,-1-3 0,3-3 0,1-7 0,1 6 0,2-3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6:21:56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24575,'6'3'0,"1"0"0,2 2 0,2 1 0,2 3 0,0 1 0,1 1 0,0-1 0,3 4 0,7 5 0,8 7 0,11 7 0,0 0 0,2-1 0,2-3 0,3 0 0,4 0 0,-7-7 0,-13-6 0,-18-9 0,-8-4 0,-4-1 0,1 1 0,0 1 0,0-2 0,-2 1 0,-1 0 0,2 4 0,1 1 0,0 1 0,-2 0 0,-1-3 0,-1-1 0,1 1 0,0-1 0,1 0 0,-1-1 0,0-2 0,0 1 0,0 0 0,3 2 0,1-1 0,-1 0 0,-1-1 0,0 0 0,1 1 0,4 0 0,1 2 0,2 0 0,-1 0 0,10 6 0,19 11 0,9 4 0,1 1 0,-13-7 0,-19-11 0,-10-5 0,-4-3 0,-6-3 0,-4-4 0,5 2 0,-4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6:22:05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 24575,'6'0'0,"3"0"0,2 0 0,3 0 0,5 0 0,11 0 0,8 0 0,7 0 0,-3 0 0,-8 0 0,3 0 0,7 0 0,2 0 0,-2 0 0,-7 0 0,-8 0 0,-2-1 0,-2 0 0,-5 0 0,-3 0 0,-3 1 0,10 0 0,12-1 0,10 0 0,10 0 0,1-1 0,-4 2 0,-6 0 0,-4 0 0,-8 0 0,-5 0 0,-3 0 0,-3 0 0,5 0 0,13 0 0,9 0 0,5 0 0,-2 0 0,-14 0 0,-7-1 0,2 0 0,19-1 0,20 0 0,11 0 0,-12 1 0,-28 0 0,-22 1 0,-16 0 0,-5-1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16:22:07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24575,'4'0'0,"1"0"0,6 0 0,17 0 0,27 0 0,19 0 0,-21-1 0,3 1 0,7-1 0,0 0 0,-5 0 0,-1 0 0,41 0 0,-44 0 0,-30 1 0,-13 0 0,-1 0 0,7 0 0,6 0 0,1 0 0,-4 0 0,-2 0 0,7 0 0,16 2 0,0-1 0,-6 0 0,-14 0 0,-13-1 0,0 0 0,-1 0 0,0-1 0,1 0 0,3 0 0,17 0 0,19 1 0,7 0 0,-3 0 0,-18 0 0,-18 0 0,-2-1 0,18 0 0,16 0 0,6 0 0,-5 1 0,-24-1 0,-14 0 0,-7-1 0,-3 0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7T20:47:04.82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0,'45'0,"-7"0,-26 0,0 0,0 0,0 0,0 0,0 0,-2 0,1 6,0-5,1 5,0-6,-5 5,8-4,-7 5,7-6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7T20:47:08.8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0,'52'0,"-10"0,1 0,-12 0,0 0,1 0,-10 0,-1 0,-9 0,0 0,0 0,-1 0,1 0,-1 0,10 0,-7 0,15 0,-15 0,16 0,-16 0,6 0,-8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2023. 10. 4.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6.xml"/><Relationship Id="rId3" Type="http://schemas.openxmlformats.org/officeDocument/2006/relationships/image" Target="../media/image30.png"/><Relationship Id="rId7" Type="http://schemas.openxmlformats.org/officeDocument/2006/relationships/image" Target="../media/image50.png"/><Relationship Id="rId12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0.png"/><Relationship Id="rId15" Type="http://schemas.openxmlformats.org/officeDocument/2006/relationships/customXml" Target="../ink/ink7.xml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차분 특성</a:t>
            </a:r>
            <a:br>
              <a:rPr lang="en-US" altLang="ko-KR" dirty="0"/>
            </a:br>
            <a:r>
              <a:rPr lang="en-US" altLang="ko-KR" dirty="0"/>
              <a:t>(Differential Characteristic)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김상원</a:t>
            </a:r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</a:t>
            </a:r>
            <a:r>
              <a:rPr lang="en-US" altLang="ko-KR" dirty="0" err="1"/>
              <a:t>jmJkrzVlCME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F05F-D406-95EA-8602-7DE5BEF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S-box</a:t>
            </a:r>
            <a:r>
              <a:rPr lang="ko-KR" altLang="en-US" dirty="0"/>
              <a:t> </a:t>
            </a:r>
            <a:r>
              <a:rPr lang="en-US" altLang="ko-KR" dirty="0"/>
              <a:t>S1</a:t>
            </a:r>
            <a:r>
              <a:rPr lang="ko-KR" altLang="en-US" dirty="0"/>
              <a:t>의 차분</a:t>
            </a:r>
            <a:r>
              <a:rPr lang="en-US" altLang="ko-KR" dirty="0"/>
              <a:t>(</a:t>
            </a:r>
            <a:r>
              <a:rPr lang="ko-KR" altLang="en-US" dirty="0"/>
              <a:t>비선형연산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2AD49-58F2-CC20-2D26-BF8C8692C4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4" y="1064504"/>
            <a:ext cx="11369675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입력 차분이 ∆𝐗</a:t>
            </a:r>
            <a:r>
              <a:rPr lang="en-US" altLang="ko-KR" sz="2400" dirty="0"/>
              <a:t> =</a:t>
            </a:r>
            <a:r>
              <a:rPr lang="ko-KR" altLang="en-US" sz="2400" dirty="0"/>
              <a:t> 𝟎𝐱</a:t>
            </a:r>
            <a:r>
              <a:rPr lang="en-KR" sz="2400" dirty="0">
                <a:effectLst/>
                <a:latin typeface="STIX Two Math" panose="02020603050405020304" pitchFamily="18" charset="0"/>
              </a:rPr>
              <a:t>𝟑</a:t>
            </a:r>
            <a:r>
              <a:rPr lang="ko-KR" altLang="en-US" sz="2400" dirty="0"/>
              <a:t>𝟎인 경우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KR" sz="2400" dirty="0">
                <a:effectLst/>
                <a:latin typeface="STIX Two Math" panose="02020603050405020304" pitchFamily="18" charset="0"/>
              </a:rPr>
              <a:t>𝐒</a:t>
            </a:r>
            <a:r>
              <a:rPr lang="ko-KR" altLang="en-US" sz="2400" dirty="0"/>
              <a:t>𝟏의 모든 입력 쌍 및 출력 차분 ∆𝐘</a:t>
            </a:r>
            <a:endParaRPr lang="en-KR" sz="2400" dirty="0"/>
          </a:p>
          <a:p>
            <a:pPr marL="0" indent="0">
              <a:buNone/>
            </a:pPr>
            <a:r>
              <a:rPr lang="ko-KR" altLang="en-US" sz="2400" dirty="0"/>
              <a:t>   </a:t>
            </a:r>
            <a:endParaRPr lang="en-KR" sz="2400" dirty="0"/>
          </a:p>
          <a:p>
            <a:pPr marL="0" indent="0">
              <a:buNone/>
            </a:pPr>
            <a:endParaRPr lang="en-KR" sz="2400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32AC453-3ECA-211C-6209-98622D725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244647"/>
              </p:ext>
            </p:extLst>
          </p:nvPr>
        </p:nvGraphicFramePr>
        <p:xfrm>
          <a:off x="411163" y="1483231"/>
          <a:ext cx="11368916" cy="5167022"/>
        </p:xfrm>
        <a:graphic>
          <a:graphicData uri="http://schemas.openxmlformats.org/drawingml/2006/table">
            <a:tbl>
              <a:tblPr firstRow="1" bandRow="1">
                <a:solidFill>
                  <a:srgbClr val="00FFB2"/>
                </a:solidFill>
                <a:tableStyleId>{5C22544A-7EE6-4342-B048-85BDC9FD1C3A}</a:tableStyleId>
              </a:tblPr>
              <a:tblGrid>
                <a:gridCol w="458299">
                  <a:extLst>
                    <a:ext uri="{9D8B030D-6E8A-4147-A177-3AD203B41FA5}">
                      <a16:colId xmlns:a16="http://schemas.microsoft.com/office/drawing/2014/main" val="3415535355"/>
                    </a:ext>
                  </a:extLst>
                </a:gridCol>
                <a:gridCol w="2383930">
                  <a:extLst>
                    <a:ext uri="{9D8B030D-6E8A-4147-A177-3AD203B41FA5}">
                      <a16:colId xmlns:a16="http://schemas.microsoft.com/office/drawing/2014/main" val="1198962808"/>
                    </a:ext>
                  </a:extLst>
                </a:gridCol>
                <a:gridCol w="494372">
                  <a:extLst>
                    <a:ext uri="{9D8B030D-6E8A-4147-A177-3AD203B41FA5}">
                      <a16:colId xmlns:a16="http://schemas.microsoft.com/office/drawing/2014/main" val="2653963229"/>
                    </a:ext>
                  </a:extLst>
                </a:gridCol>
                <a:gridCol w="2347857">
                  <a:extLst>
                    <a:ext uri="{9D8B030D-6E8A-4147-A177-3AD203B41FA5}">
                      <a16:colId xmlns:a16="http://schemas.microsoft.com/office/drawing/2014/main" val="1706782177"/>
                    </a:ext>
                  </a:extLst>
                </a:gridCol>
                <a:gridCol w="485472">
                  <a:extLst>
                    <a:ext uri="{9D8B030D-6E8A-4147-A177-3AD203B41FA5}">
                      <a16:colId xmlns:a16="http://schemas.microsoft.com/office/drawing/2014/main" val="2653771595"/>
                    </a:ext>
                  </a:extLst>
                </a:gridCol>
                <a:gridCol w="2356757">
                  <a:extLst>
                    <a:ext uri="{9D8B030D-6E8A-4147-A177-3AD203B41FA5}">
                      <a16:colId xmlns:a16="http://schemas.microsoft.com/office/drawing/2014/main" val="253282929"/>
                    </a:ext>
                  </a:extLst>
                </a:gridCol>
                <a:gridCol w="476573">
                  <a:extLst>
                    <a:ext uri="{9D8B030D-6E8A-4147-A177-3AD203B41FA5}">
                      <a16:colId xmlns:a16="http://schemas.microsoft.com/office/drawing/2014/main" val="3729559725"/>
                    </a:ext>
                  </a:extLst>
                </a:gridCol>
                <a:gridCol w="2365656">
                  <a:extLst>
                    <a:ext uri="{9D8B030D-6E8A-4147-A177-3AD203B41FA5}">
                      <a16:colId xmlns:a16="http://schemas.microsoft.com/office/drawing/2014/main" val="2565389416"/>
                    </a:ext>
                  </a:extLst>
                </a:gridCol>
              </a:tblGrid>
              <a:tr h="186742">
                <a:tc>
                  <a:txBody>
                    <a:bodyPr/>
                    <a:lstStyle/>
                    <a:p>
                      <a:r>
                        <a:rPr lang="en-US" sz="1500" dirty="0"/>
                        <a:t>No.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KR" sz="1500" dirty="0"/>
                        <a:t>(x1, x2) -&gt; </a:t>
                      </a:r>
                      <a:r>
                        <a:rPr lang="ko-KR" altLang="en-US" sz="1600" dirty="0"/>
                        <a:t>∆</a:t>
                      </a:r>
                      <a:r>
                        <a:rPr lang="ko-KR" altLang="en-US" sz="1400" dirty="0"/>
                        <a:t>𝐘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No.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500" dirty="0"/>
                        <a:t>(x1, x2) -&gt; </a:t>
                      </a:r>
                      <a:r>
                        <a:rPr lang="ko-KR" altLang="en-US" sz="1600" dirty="0"/>
                        <a:t>∆𝐘 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No.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500" dirty="0"/>
                        <a:t>(x1, x2) -&gt; </a:t>
                      </a:r>
                      <a:r>
                        <a:rPr lang="ko-KR" altLang="en-US" sz="1600" dirty="0"/>
                        <a:t>∆𝐘 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No.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500" dirty="0"/>
                        <a:t>(x1, x2) -&gt; </a:t>
                      </a:r>
                      <a:r>
                        <a:rPr lang="ko-KR" altLang="en-US" sz="1600" dirty="0"/>
                        <a:t>∆𝐘 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extLst>
                  <a:ext uri="{0D108BD9-81ED-4DB2-BD59-A6C34878D82A}">
                    <a16:rowId xmlns:a16="http://schemas.microsoft.com/office/drawing/2014/main" val="2137189492"/>
                  </a:ext>
                </a:extLst>
              </a:tr>
              <a:tr h="186742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0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(0x0, 0x30)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0x1</a:t>
                      </a:r>
                      <a:endParaRPr lang="en-KR" sz="1500" dirty="0"/>
                    </a:p>
                  </a:txBody>
                  <a:tcPr marL="74447" marR="74447" marT="37223" marB="37223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500" dirty="0"/>
                        <a:t>16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(0x10, 0x20)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0x7</a:t>
                      </a:r>
                    </a:p>
                  </a:txBody>
                  <a:tcPr marL="74447" marR="74447" marT="37223" marB="37223">
                    <a:solidFill>
                      <a:srgbClr val="566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32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(0x2, 0x32)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0x8</a:t>
                      </a:r>
                    </a:p>
                  </a:txBody>
                  <a:tcPr marL="74447" marR="74447" marT="37223" marB="3722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48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(0x3, 0x33)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0x4</a:t>
                      </a:r>
                    </a:p>
                  </a:txBody>
                  <a:tcPr marL="74447" marR="74447" marT="37223" marB="3722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831912"/>
                  </a:ext>
                </a:extLst>
              </a:tr>
              <a:tr h="186742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1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(0x30, 0x0) </a:t>
                      </a:r>
                      <a:r>
                        <a:rPr lang="en-KR" sz="1500" dirty="0"/>
                        <a:t>-&gt; 0x1</a:t>
                      </a:r>
                      <a:endParaRPr lang="en-US" altLang="ko-KR" sz="1500" dirty="0"/>
                    </a:p>
                  </a:txBody>
                  <a:tcPr marL="74447" marR="74447" marT="37223" marB="37223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500" dirty="0"/>
                        <a:t>17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(0x20, 0x10) </a:t>
                      </a:r>
                      <a:r>
                        <a:rPr lang="en-KR" sz="1500" dirty="0"/>
                        <a:t>-&gt; 0x7</a:t>
                      </a:r>
                    </a:p>
                  </a:txBody>
                  <a:tcPr marL="74447" marR="74447" marT="37223" marB="37223">
                    <a:solidFill>
                      <a:srgbClr val="566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33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(0x32, 0x2) </a:t>
                      </a:r>
                      <a:r>
                        <a:rPr lang="en-KR" sz="1500" dirty="0"/>
                        <a:t>-&gt; 0x8</a:t>
                      </a:r>
                      <a:endParaRPr lang="en-US" altLang="ko-KR" sz="1500" dirty="0"/>
                    </a:p>
                  </a:txBody>
                  <a:tcPr marL="74447" marR="74447" marT="37223" marB="3722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49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(0x33, 0x3) </a:t>
                      </a:r>
                      <a:r>
                        <a:rPr lang="en-KR" sz="1500" dirty="0"/>
                        <a:t>-&gt; 0x4</a:t>
                      </a:r>
                      <a:endParaRPr lang="en-US" altLang="ko-KR" sz="1500" dirty="0"/>
                    </a:p>
                  </a:txBody>
                  <a:tcPr marL="74447" marR="74447" marT="37223" marB="3722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061308"/>
                  </a:ext>
                </a:extLst>
              </a:tr>
              <a:tr h="186742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(0x8, 0x38)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0x1</a:t>
                      </a:r>
                    </a:p>
                  </a:txBody>
                  <a:tcPr marL="74447" marR="74447" marT="37223" marB="37223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500" dirty="0"/>
                        <a:t>18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(0x6, 0x36)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0x6</a:t>
                      </a:r>
                    </a:p>
                  </a:txBody>
                  <a:tcPr marL="74447" marR="74447" marT="37223" marB="3722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34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(0xE, 0x3E)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0x8</a:t>
                      </a:r>
                    </a:p>
                  </a:txBody>
                  <a:tcPr marL="74447" marR="74447" marT="37223" marB="3722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50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(0x4, 0x34)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0x4</a:t>
                      </a:r>
                    </a:p>
                  </a:txBody>
                  <a:tcPr marL="74447" marR="74447" marT="37223" marB="3722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44294"/>
                  </a:ext>
                </a:extLst>
              </a:tr>
              <a:tr h="186742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(0x38, 0x8) </a:t>
                      </a:r>
                      <a:r>
                        <a:rPr lang="en-KR" sz="1500" dirty="0"/>
                        <a:t>-&gt; 0x1</a:t>
                      </a:r>
                      <a:endParaRPr lang="en-US" altLang="ko-KR" sz="1500" dirty="0"/>
                    </a:p>
                  </a:txBody>
                  <a:tcPr marL="74447" marR="74447" marT="37223" marB="37223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500" dirty="0"/>
                        <a:t>19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(0x36, 0x6) </a:t>
                      </a:r>
                      <a:r>
                        <a:rPr lang="en-KR" sz="1500" dirty="0"/>
                        <a:t>-&gt; 0x6</a:t>
                      </a:r>
                    </a:p>
                  </a:txBody>
                  <a:tcPr marL="74447" marR="74447" marT="37223" marB="3722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35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(0x3E, 0xE) </a:t>
                      </a:r>
                      <a:r>
                        <a:rPr lang="en-KR" sz="1500" dirty="0"/>
                        <a:t>-&gt; 0x8</a:t>
                      </a:r>
                    </a:p>
                  </a:txBody>
                  <a:tcPr marL="74447" marR="74447" marT="37223" marB="3722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51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(0x34, 0x4) </a:t>
                      </a:r>
                      <a:r>
                        <a:rPr lang="en-KR" sz="1500" dirty="0"/>
                        <a:t>-&gt; 0x4</a:t>
                      </a:r>
                    </a:p>
                  </a:txBody>
                  <a:tcPr marL="74447" marR="74447" marT="37223" marB="3722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649630"/>
                  </a:ext>
                </a:extLst>
              </a:tr>
              <a:tr h="186742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(0xB, 0x3B)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0x2</a:t>
                      </a:r>
                    </a:p>
                  </a:txBody>
                  <a:tcPr marL="74447" marR="74447" marT="37223" marB="372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R" sz="1500" dirty="0"/>
                        <a:t>2</a:t>
                      </a:r>
                      <a:r>
                        <a:rPr lang="en-US" altLang="ko-KR" sz="1500" dirty="0"/>
                        <a:t>0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(0xF, 0x3F)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0xC</a:t>
                      </a:r>
                    </a:p>
                  </a:txBody>
                  <a:tcPr marL="74447" marR="74447" marT="37223" marB="37223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36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(0x14, 0x24)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0x8</a:t>
                      </a:r>
                    </a:p>
                  </a:txBody>
                  <a:tcPr marL="74447" marR="74447" marT="37223" marB="3722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52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(0x5, 0x35)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0x4</a:t>
                      </a:r>
                    </a:p>
                  </a:txBody>
                  <a:tcPr marL="74447" marR="74447" marT="37223" marB="3722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26023"/>
                  </a:ext>
                </a:extLst>
              </a:tr>
              <a:tr h="186742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(0x3B, 0xB) </a:t>
                      </a:r>
                      <a:r>
                        <a:rPr lang="en-KR" sz="1500" dirty="0"/>
                        <a:t>-&gt; 0x2</a:t>
                      </a:r>
                    </a:p>
                  </a:txBody>
                  <a:tcPr marL="74447" marR="74447" marT="37223" marB="372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21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(0x3F, 0xF) </a:t>
                      </a:r>
                      <a:r>
                        <a:rPr lang="en-KR" sz="1500" dirty="0"/>
                        <a:t>-&gt; 0xC</a:t>
                      </a:r>
                      <a:endParaRPr lang="en-US" altLang="ko-KR" sz="1500" dirty="0"/>
                    </a:p>
                  </a:txBody>
                  <a:tcPr marL="74447" marR="74447" marT="37223" marB="37223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37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(0x24, 0x14) </a:t>
                      </a:r>
                      <a:r>
                        <a:rPr lang="en-KR" sz="1500" dirty="0"/>
                        <a:t>-&gt; 0x8</a:t>
                      </a:r>
                    </a:p>
                  </a:txBody>
                  <a:tcPr marL="74447" marR="74447" marT="37223" marB="3722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53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(0x35, 0x5) </a:t>
                      </a:r>
                      <a:r>
                        <a:rPr lang="en-KR" sz="1500" dirty="0"/>
                        <a:t>-&gt; 0x4</a:t>
                      </a:r>
                    </a:p>
                  </a:txBody>
                  <a:tcPr marL="74447" marR="74447" marT="37223" marB="3722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160005"/>
                  </a:ext>
                </a:extLst>
              </a:tr>
              <a:tr h="212138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6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(0x1C, 0x2C)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0x2</a:t>
                      </a:r>
                    </a:p>
                  </a:txBody>
                  <a:tcPr marL="74447" marR="74447" marT="37223" marB="372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22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(0x1B, 0x2B)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0xC</a:t>
                      </a:r>
                    </a:p>
                  </a:txBody>
                  <a:tcPr marL="74447" marR="74447" marT="37223" marB="37223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38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(0x18, 0x28)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0x8</a:t>
                      </a:r>
                    </a:p>
                  </a:txBody>
                  <a:tcPr marL="74447" marR="74447" marT="37223" marB="3722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54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(0x9, 0x39)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0x4</a:t>
                      </a:r>
                    </a:p>
                  </a:txBody>
                  <a:tcPr marL="74447" marR="74447" marT="37223" marB="3722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857936"/>
                  </a:ext>
                </a:extLst>
              </a:tr>
              <a:tr h="186742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7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(0x2C, 0x1C) </a:t>
                      </a:r>
                      <a:r>
                        <a:rPr lang="en-KR" sz="1500" dirty="0"/>
                        <a:t>-&gt; 0x2</a:t>
                      </a:r>
                      <a:endParaRPr lang="en-US" altLang="ko-KR" sz="1500" dirty="0"/>
                    </a:p>
                  </a:txBody>
                  <a:tcPr marL="74447" marR="74447" marT="37223" marB="372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23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(0x2B, 0x1B) </a:t>
                      </a:r>
                      <a:r>
                        <a:rPr lang="en-KR" sz="1500" dirty="0"/>
                        <a:t>-&gt; 0xC</a:t>
                      </a:r>
                      <a:endParaRPr lang="en-US" altLang="ko-KR" sz="1500" dirty="0"/>
                    </a:p>
                  </a:txBody>
                  <a:tcPr marL="74447" marR="74447" marT="37223" marB="37223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39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(0x28, 0x18) </a:t>
                      </a:r>
                      <a:r>
                        <a:rPr lang="en-KR" sz="1500" dirty="0"/>
                        <a:t>-&gt; 0x8</a:t>
                      </a:r>
                    </a:p>
                  </a:txBody>
                  <a:tcPr marL="74447" marR="74447" marT="37223" marB="37223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55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(0x39, 0x9) </a:t>
                      </a:r>
                      <a:r>
                        <a:rPr lang="en-KR" sz="1500" dirty="0"/>
                        <a:t>-&gt; 0x4</a:t>
                      </a:r>
                    </a:p>
                  </a:txBody>
                  <a:tcPr marL="74447" marR="74447" marT="37223" marB="3722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37971"/>
                  </a:ext>
                </a:extLst>
              </a:tr>
              <a:tr h="186742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8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(0x1D, 0x2D)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0x2</a:t>
                      </a:r>
                    </a:p>
                  </a:txBody>
                  <a:tcPr marL="74447" marR="74447" marT="37223" marB="372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24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(0x1E, 0x2E)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</a:t>
                      </a:r>
                      <a:r>
                        <a:rPr lang="en-US" altLang="ko-KR" sz="1500" dirty="0"/>
                        <a:t> 0xC</a:t>
                      </a:r>
                    </a:p>
                  </a:txBody>
                  <a:tcPr marL="74447" marR="74447" marT="37223" marB="37223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40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(0x1, 0x31)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0x5</a:t>
                      </a:r>
                    </a:p>
                  </a:txBody>
                  <a:tcPr marL="74447" marR="74447" marT="37223" marB="3722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56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(0x15, 0x25)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0x4</a:t>
                      </a:r>
                    </a:p>
                  </a:txBody>
                  <a:tcPr marL="74447" marR="74447" marT="37223" marB="3722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347848"/>
                  </a:ext>
                </a:extLst>
              </a:tr>
              <a:tr h="186742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9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(0x2D, 0x1D) </a:t>
                      </a:r>
                      <a:r>
                        <a:rPr lang="en-KR" sz="1500" dirty="0"/>
                        <a:t>-&gt; 0x2</a:t>
                      </a:r>
                    </a:p>
                  </a:txBody>
                  <a:tcPr marL="74447" marR="74447" marT="37223" marB="3722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25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(0x2E, 0x1E) </a:t>
                      </a:r>
                      <a:r>
                        <a:rPr lang="en-KR" sz="1500" dirty="0"/>
                        <a:t>-&gt; 0xC</a:t>
                      </a:r>
                    </a:p>
                  </a:txBody>
                  <a:tcPr marL="74447" marR="74447" marT="37223" marB="37223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41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(0x31, 0x1) </a:t>
                      </a:r>
                      <a:r>
                        <a:rPr lang="en-KR" sz="1500" dirty="0"/>
                        <a:t>-&gt; 0x5</a:t>
                      </a:r>
                      <a:endParaRPr lang="en-US" altLang="ko-KR" sz="1500" dirty="0"/>
                    </a:p>
                  </a:txBody>
                  <a:tcPr marL="74447" marR="74447" marT="37223" marB="3722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57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(0x25, 0x15) </a:t>
                      </a:r>
                      <a:r>
                        <a:rPr lang="en-KR" sz="1500" dirty="0"/>
                        <a:t>-&gt; 0x4</a:t>
                      </a:r>
                    </a:p>
                  </a:txBody>
                  <a:tcPr marL="74447" marR="74447" marT="37223" marB="3722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521678"/>
                  </a:ext>
                </a:extLst>
              </a:tr>
              <a:tr h="186742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10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(0xC, 0x3C)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0xE</a:t>
                      </a:r>
                    </a:p>
                  </a:txBody>
                  <a:tcPr marL="74447" marR="74447" marT="37223" marB="37223">
                    <a:solidFill>
                      <a:srgbClr val="DFDF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26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(0x19, 0x29)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0xD</a:t>
                      </a:r>
                    </a:p>
                  </a:txBody>
                  <a:tcPr marL="74447" marR="74447" marT="37223" marB="372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42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(0xA, 0x3A)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0x5</a:t>
                      </a:r>
                    </a:p>
                  </a:txBody>
                  <a:tcPr marL="74447" marR="74447" marT="37223" marB="3722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58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(0x16, 0x26)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 0x4</a:t>
                      </a:r>
                    </a:p>
                  </a:txBody>
                  <a:tcPr marL="74447" marR="74447" marT="37223" marB="3722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29131"/>
                  </a:ext>
                </a:extLst>
              </a:tr>
              <a:tr h="186742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11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(0x3C, 0xC) </a:t>
                      </a:r>
                      <a:r>
                        <a:rPr lang="en-KR" sz="1500" dirty="0"/>
                        <a:t>-&gt; 0xE</a:t>
                      </a:r>
                    </a:p>
                  </a:txBody>
                  <a:tcPr marL="74447" marR="74447" marT="37223" marB="37223">
                    <a:solidFill>
                      <a:srgbClr val="DFDF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27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(0x29, 0x19)</a:t>
                      </a:r>
                      <a:r>
                        <a:rPr lang="en-KR" sz="1500" dirty="0"/>
                        <a:t> -&gt; 0xD</a:t>
                      </a:r>
                    </a:p>
                  </a:txBody>
                  <a:tcPr marL="74447" marR="74447" marT="37223" marB="37223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43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(0x3A, 0xA) </a:t>
                      </a:r>
                      <a:r>
                        <a:rPr lang="en-KR" sz="1500" dirty="0"/>
                        <a:t>-&gt; 0x5</a:t>
                      </a:r>
                      <a:endParaRPr lang="en-US" altLang="ko-KR" sz="1500" dirty="0"/>
                    </a:p>
                  </a:txBody>
                  <a:tcPr marL="74447" marR="74447" marT="37223" marB="3722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59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(0x26, 0x16) </a:t>
                      </a:r>
                      <a:r>
                        <a:rPr lang="en-KR" sz="1500" dirty="0"/>
                        <a:t>-&gt; 0x4</a:t>
                      </a:r>
                    </a:p>
                  </a:txBody>
                  <a:tcPr marL="74447" marR="74447" marT="37223" marB="37223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431805"/>
                  </a:ext>
                </a:extLst>
              </a:tr>
              <a:tr h="186742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12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(0xD, 0x3D)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0xB</a:t>
                      </a:r>
                    </a:p>
                  </a:txBody>
                  <a:tcPr marL="74447" marR="74447" marT="37223" marB="37223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28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(0x1A, 0x2A)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0xF </a:t>
                      </a:r>
                    </a:p>
                  </a:txBody>
                  <a:tcPr marL="74447" marR="74447" marT="37223" marB="37223">
                    <a:solidFill>
                      <a:srgbClr val="FD58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44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(0x11, 0x21)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0x5</a:t>
                      </a:r>
                    </a:p>
                  </a:txBody>
                  <a:tcPr marL="74447" marR="74447" marT="37223" marB="3722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60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(0x7, 0x37)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0xA</a:t>
                      </a:r>
                    </a:p>
                  </a:txBody>
                  <a:tcPr marL="74447" marR="74447" marT="37223" marB="37223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714325"/>
                  </a:ext>
                </a:extLst>
              </a:tr>
              <a:tr h="186742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13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(0x3D, 0xD) </a:t>
                      </a:r>
                      <a:r>
                        <a:rPr lang="en-KR" sz="1500" dirty="0"/>
                        <a:t>-&gt; 0xB</a:t>
                      </a:r>
                      <a:endParaRPr lang="en-US" altLang="ko-KR" sz="1500" dirty="0"/>
                    </a:p>
                  </a:txBody>
                  <a:tcPr marL="74447" marR="74447" marT="37223" marB="37223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29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(0x2A, 0x1A) </a:t>
                      </a:r>
                      <a:r>
                        <a:rPr lang="en-KR" sz="1500" dirty="0"/>
                        <a:t>-&gt; 0xF</a:t>
                      </a:r>
                      <a:endParaRPr lang="en-US" altLang="ko-KR" sz="1500" dirty="0"/>
                    </a:p>
                  </a:txBody>
                  <a:tcPr marL="74447" marR="74447" marT="37223" marB="37223">
                    <a:solidFill>
                      <a:srgbClr val="FD58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45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(0x21, 0x11) </a:t>
                      </a:r>
                      <a:r>
                        <a:rPr lang="en-KR" sz="1500" dirty="0"/>
                        <a:t>-&gt; 0x5</a:t>
                      </a:r>
                    </a:p>
                  </a:txBody>
                  <a:tcPr marL="74447" marR="74447" marT="37223" marB="3722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61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(0x37, 0x7)</a:t>
                      </a:r>
                      <a:r>
                        <a:rPr lang="en-KR" sz="1500" dirty="0"/>
                        <a:t> -&gt; 0xA</a:t>
                      </a:r>
                      <a:endParaRPr lang="en-US" altLang="ko-KR" sz="1500" dirty="0"/>
                    </a:p>
                  </a:txBody>
                  <a:tcPr marL="74447" marR="74447" marT="37223" marB="37223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463061"/>
                  </a:ext>
                </a:extLst>
              </a:tr>
              <a:tr h="186742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14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(0x12, 0x22)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0xB</a:t>
                      </a:r>
                    </a:p>
                  </a:txBody>
                  <a:tcPr marL="74447" marR="74447" marT="37223" marB="37223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30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(0x1F, 0x2F)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0xF</a:t>
                      </a:r>
                    </a:p>
                  </a:txBody>
                  <a:tcPr marL="74447" marR="74447" marT="37223" marB="37223">
                    <a:solidFill>
                      <a:srgbClr val="FD58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46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(0x17, 0x27)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0x9</a:t>
                      </a:r>
                    </a:p>
                  </a:txBody>
                  <a:tcPr marL="74447" marR="74447" marT="37223" marB="3722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62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(0x13, 0x23)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0xA</a:t>
                      </a:r>
                    </a:p>
                  </a:txBody>
                  <a:tcPr marL="74447" marR="74447" marT="37223" marB="37223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34724"/>
                  </a:ext>
                </a:extLst>
              </a:tr>
              <a:tr h="212138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15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(0x22, 0x12) </a:t>
                      </a:r>
                      <a:r>
                        <a:rPr lang="en-KR" sz="1500" dirty="0"/>
                        <a:t>-&gt; 0xB</a:t>
                      </a:r>
                    </a:p>
                  </a:txBody>
                  <a:tcPr marL="74447" marR="74447" marT="37223" marB="37223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31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(0x2F, 0x1F) </a:t>
                      </a:r>
                      <a:r>
                        <a:rPr lang="en-KR" sz="1500" dirty="0"/>
                        <a:t>-&gt; 0xF</a:t>
                      </a:r>
                    </a:p>
                  </a:txBody>
                  <a:tcPr marL="74447" marR="74447" marT="37223" marB="37223">
                    <a:solidFill>
                      <a:srgbClr val="FD586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47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(0x27, 0x17) </a:t>
                      </a:r>
                      <a:r>
                        <a:rPr lang="en-KR" sz="1500" dirty="0"/>
                        <a:t>-&gt; 0x9</a:t>
                      </a:r>
                    </a:p>
                  </a:txBody>
                  <a:tcPr marL="74447" marR="74447" marT="37223" marB="3722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63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(0x23, 0x13) </a:t>
                      </a:r>
                      <a:r>
                        <a:rPr lang="en-KR" sz="1500" dirty="0"/>
                        <a:t>-&gt;  0xA</a:t>
                      </a:r>
                    </a:p>
                  </a:txBody>
                  <a:tcPr marL="74447" marR="74447" marT="37223" marB="37223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13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53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BC11-E02B-71E1-0815-82E19650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dirty="0"/>
              <a:t>Pr(S1 : </a:t>
            </a:r>
            <a:r>
              <a:rPr lang="ko-KR" altLang="en-US" sz="3600" dirty="0"/>
              <a:t>∆𝐗</a:t>
            </a:r>
            <a:r>
              <a:rPr lang="en-US" altLang="ko-KR" sz="3600" dirty="0"/>
              <a:t> -&gt; </a:t>
            </a:r>
            <a:r>
              <a:rPr lang="ko-KR" altLang="en-US" sz="3600" dirty="0"/>
              <a:t>∆𝐘</a:t>
            </a:r>
            <a:r>
              <a:rPr lang="en-US" altLang="ko-KR" sz="3600" dirty="0"/>
              <a:t>)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94F29-D795-A678-8EE8-097159A77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입력 차분 </a:t>
            </a:r>
            <a:r>
              <a:rPr lang="ko-KR" altLang="en-US" sz="2800" dirty="0"/>
              <a:t> ∆𝐗</a:t>
            </a:r>
            <a:r>
              <a:rPr lang="ko-KR" altLang="en-US" dirty="0"/>
              <a:t>에 대해 </a:t>
            </a:r>
            <a:r>
              <a:rPr lang="en-US" altLang="ko-KR" dirty="0"/>
              <a:t>S1</a:t>
            </a:r>
            <a:r>
              <a:rPr lang="ko-KR" altLang="en-US" dirty="0"/>
              <a:t>의 출력 차분이 </a:t>
            </a:r>
            <a:r>
              <a:rPr lang="ko-KR" altLang="en-US" sz="2800" dirty="0"/>
              <a:t>∆𝐘가 될 확률</a:t>
            </a:r>
            <a:endParaRPr lang="en-US" altLang="ko-KR" sz="2800" dirty="0"/>
          </a:p>
          <a:p>
            <a:pPr marL="0" indent="0">
              <a:buNone/>
            </a:pPr>
            <a:endParaRPr lang="en-KR" sz="2800" dirty="0"/>
          </a:p>
          <a:p>
            <a:pPr marL="0" indent="0" algn="ctr">
              <a:buNone/>
            </a:pPr>
            <a:r>
              <a:rPr lang="en-KR" sz="2600" dirty="0"/>
              <a:t>Pr(S1:0x30 -&gt; 0x1) = 4/64</a:t>
            </a:r>
          </a:p>
          <a:p>
            <a:pPr marL="0" indent="0" algn="ctr">
              <a:buNone/>
            </a:pPr>
            <a:r>
              <a:rPr lang="en-KR" sz="2600" dirty="0"/>
              <a:t>Pr(S1:0x30 -&gt; 0x2) = 6/64</a:t>
            </a:r>
          </a:p>
          <a:p>
            <a:pPr marL="0" indent="0" algn="ctr">
              <a:buNone/>
            </a:pPr>
            <a:r>
              <a:rPr lang="en-KR" sz="2600" dirty="0"/>
              <a:t>Pr(S1:0x30 -&gt; 0x4) = 12/64</a:t>
            </a:r>
          </a:p>
          <a:p>
            <a:pPr marL="0" indent="0" algn="ctr">
              <a:buNone/>
            </a:pPr>
            <a:r>
              <a:rPr lang="en-KR" sz="2600" dirty="0"/>
              <a:t>Pr(S1:0x30 -&gt; 0x5) = 6/64</a:t>
            </a:r>
          </a:p>
          <a:p>
            <a:pPr marL="0" indent="0" algn="ctr">
              <a:buNone/>
            </a:pPr>
            <a:r>
              <a:rPr lang="en-KR" sz="2600" dirty="0"/>
              <a:t>Pr(S1:0x30 -&gt; 0x6) = 2/64</a:t>
            </a:r>
          </a:p>
          <a:p>
            <a:pPr marL="0" indent="0" algn="ctr">
              <a:buNone/>
            </a:pPr>
            <a:r>
              <a:rPr lang="en-KR" sz="2600" dirty="0"/>
              <a:t>Pr(S1:0x30 -&gt; 0x7) = 2/64</a:t>
            </a:r>
          </a:p>
          <a:p>
            <a:pPr marL="0" indent="0" algn="ctr">
              <a:buNone/>
            </a:pPr>
            <a:r>
              <a:rPr lang="en-KR" sz="2600" dirty="0"/>
              <a:t>Pr(S1:0x30 -&gt; 0x8) = 8/64</a:t>
            </a:r>
          </a:p>
          <a:p>
            <a:pPr marL="0" indent="0" algn="ctr">
              <a:buNone/>
            </a:pPr>
            <a:r>
              <a:rPr lang="en-KR" sz="2600" dirty="0"/>
              <a:t>Pr(S1:0x30 -&gt; 0x9) = 2/64</a:t>
            </a:r>
          </a:p>
          <a:p>
            <a:pPr marL="0" indent="0" algn="ctr">
              <a:buNone/>
            </a:pPr>
            <a:r>
              <a:rPr lang="en-KR" sz="2600" dirty="0"/>
              <a:t>Pr(S1:0x30 -&gt; 0xA) = 4/64</a:t>
            </a:r>
          </a:p>
          <a:p>
            <a:pPr marL="0" indent="0" algn="ctr">
              <a:buNone/>
            </a:pPr>
            <a:r>
              <a:rPr lang="en-KR" sz="2600" dirty="0"/>
              <a:t>Pr(S1:0x30 -&gt; 0xB) = 4/64</a:t>
            </a:r>
          </a:p>
          <a:p>
            <a:pPr marL="0" indent="0" algn="ctr">
              <a:buNone/>
            </a:pPr>
            <a:r>
              <a:rPr lang="en-KR" sz="2600" dirty="0"/>
              <a:t>Pr(S1:0x30 -&gt; 0xC) = 6/64</a:t>
            </a:r>
          </a:p>
          <a:p>
            <a:pPr marL="0" indent="0" algn="ctr">
              <a:buNone/>
            </a:pPr>
            <a:r>
              <a:rPr lang="en-KR" sz="2600" dirty="0"/>
              <a:t>Pr(S1:0x30 -&gt; 0xD) = 2/64</a:t>
            </a:r>
          </a:p>
          <a:p>
            <a:pPr marL="0" indent="0" algn="ctr">
              <a:buNone/>
            </a:pPr>
            <a:r>
              <a:rPr lang="en-KR" sz="2600" dirty="0"/>
              <a:t>Pr(S1:0x30 -&gt; 0xE) = 2/64</a:t>
            </a:r>
          </a:p>
          <a:p>
            <a:pPr marL="0" indent="0" algn="ctr">
              <a:buNone/>
            </a:pPr>
            <a:r>
              <a:rPr lang="en-KR" sz="2600" dirty="0"/>
              <a:t>Pr(S1:0x30 -&gt; 0xF) = 4/64</a:t>
            </a:r>
          </a:p>
          <a:p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322947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차분</a:t>
            </a:r>
            <a:r>
              <a:rPr lang="en-US" altLang="ko-KR" dirty="0"/>
              <a:t>(Difference)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차분 특성</a:t>
            </a:r>
            <a:r>
              <a:rPr lang="en-US" altLang="ko-KR" dirty="0"/>
              <a:t>(Differential Characteristic)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89A3A-122C-4CAE-24CB-FF83C335D8A5}"/>
              </a:ext>
            </a:extLst>
          </p:cNvPr>
          <p:cNvSpPr txBox="1"/>
          <p:nvPr/>
        </p:nvSpPr>
        <p:spPr>
          <a:xfrm>
            <a:off x="609600" y="1397675"/>
            <a:ext cx="1097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1972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년에 미국 </a:t>
            </a:r>
            <a:r>
              <a:rPr lang="en-US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NBS (National Bureau of Standards, 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오늘날의 </a:t>
            </a:r>
            <a:r>
              <a:rPr lang="en-US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NIST)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는 암호 기술의 필요성을 절감하고 미국 정부 규모의 표준적인 암호 알고리즘을 개발하기로 했다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. 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이에 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1974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년 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8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월 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27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일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, </a:t>
            </a:r>
            <a:r>
              <a:rPr lang="en-US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IBM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에서 루시퍼 암호 알고리즘을 제안했고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, 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이를 수정하여 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1975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년 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3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월 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17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일에 </a:t>
            </a:r>
            <a:r>
              <a:rPr lang="en-US" b="1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DES</a:t>
            </a:r>
            <a:r>
              <a:rPr lang="ko-KR" altLang="en-US" i="0" dirty="0" err="1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를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 발표했다</a:t>
            </a:r>
            <a:r>
              <a:rPr lang="en-US" altLang="ko-KR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en-US" altLang="ko-KR" b="1" i="0" dirty="0">
              <a:solidFill>
                <a:srgbClr val="222222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endParaRPr lang="en-US" b="1" i="0" dirty="0">
              <a:solidFill>
                <a:srgbClr val="222222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DES</a:t>
            </a:r>
            <a:r>
              <a:rPr lang="en-US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(Data Encryption Standard)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64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비트의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평문을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46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비트의 암호문으로 만드는 </a:t>
            </a:r>
            <a:r>
              <a:rPr lang="ko-KR" altLang="en-US" dirty="0">
                <a:solidFill>
                  <a:srgbClr val="222222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블록암호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시스템으로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64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비트의 키를 사용한다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. 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데이터 암호화 표준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이라고 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. 64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비트의 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외부 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중에서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56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비트는 실제의 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내부 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가 되고 나머지는 거사용 비트로 사용된다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8925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4783-6613-E3E2-2028-7B0D0A48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28A53-BCBF-DE99-BC07-F91A069CB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비선형성</a:t>
            </a:r>
            <a:r>
              <a:rPr lang="en-US" altLang="ko-KR" dirty="0"/>
              <a:t>(Nonlinearity)	</a:t>
            </a:r>
            <a:endParaRPr lang="en-US" altLang="ko-KR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ko-KR" altLang="en-US" sz="2400" dirty="0">
                <a:latin typeface="Helvetica" pitchFamily="2" charset="0"/>
              </a:rPr>
              <a:t>정의 </a:t>
            </a:r>
            <a:r>
              <a:rPr lang="en-US" altLang="ko-KR" sz="2400" dirty="0">
                <a:latin typeface="Helvetica" pitchFamily="2" charset="0"/>
              </a:rPr>
              <a:t>:</a:t>
            </a:r>
            <a:r>
              <a:rPr lang="ko-KR" altLang="en-US" sz="2400" dirty="0">
                <a:latin typeface="Helvetica" pitchFamily="2" charset="0"/>
              </a:rPr>
              <a:t> 출력의 변화가 입력의 변화에 비례하지 않는 성질</a:t>
            </a:r>
            <a:endParaRPr lang="en-US" altLang="ko-KR" sz="24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ko-KR" altLang="en-US" sz="2400" dirty="0">
                <a:effectLst/>
                <a:latin typeface="Helvetica" pitchFamily="2" charset="0"/>
              </a:rPr>
              <a:t>블록 암호에서의 </a:t>
            </a:r>
            <a:r>
              <a:rPr lang="en-US" altLang="ko-KR" sz="2400" dirty="0">
                <a:effectLst/>
                <a:latin typeface="Helvetica" pitchFamily="2" charset="0"/>
              </a:rPr>
              <a:t>"</a:t>
            </a:r>
            <a:r>
              <a:rPr lang="ko-KR" altLang="en-US" sz="2400" dirty="0">
                <a:effectLst/>
                <a:latin typeface="Helvetica" pitchFamily="2" charset="0"/>
              </a:rPr>
              <a:t>비선형성</a:t>
            </a:r>
            <a:r>
              <a:rPr lang="en-US" altLang="ko-KR" sz="2400" dirty="0">
                <a:effectLst/>
                <a:latin typeface="Helvetica" pitchFamily="2" charset="0"/>
              </a:rPr>
              <a:t>"</a:t>
            </a:r>
            <a:r>
              <a:rPr lang="ko-KR" altLang="en-US" sz="2400" dirty="0">
                <a:effectLst/>
                <a:latin typeface="Helvetica" pitchFamily="2" charset="0"/>
              </a:rPr>
              <a:t>은 암호의 강도와 보안성을 높이는 데 중요한 역할을 </a:t>
            </a:r>
            <a:r>
              <a:rPr lang="ko-KR" altLang="en-US" sz="2400" dirty="0" err="1">
                <a:effectLst/>
                <a:latin typeface="Helvetica" pitchFamily="2" charset="0"/>
              </a:rPr>
              <a:t>함비선형성이</a:t>
            </a:r>
            <a:r>
              <a:rPr lang="ko-KR" altLang="en-US" sz="2400" dirty="0">
                <a:effectLst/>
                <a:latin typeface="Helvetica" pitchFamily="2" charset="0"/>
              </a:rPr>
              <a:t> 없다면</a:t>
            </a:r>
            <a:r>
              <a:rPr lang="en-US" altLang="ko-KR" sz="2400" dirty="0">
                <a:effectLst/>
                <a:latin typeface="Helvetica" pitchFamily="2" charset="0"/>
              </a:rPr>
              <a:t>, </a:t>
            </a:r>
            <a:r>
              <a:rPr lang="ko-KR" altLang="en-US" sz="2400" dirty="0">
                <a:effectLst/>
                <a:latin typeface="Helvetica" pitchFamily="2" charset="0"/>
              </a:rPr>
              <a:t>암호는 선형적인 방식으로만 동작하게 되어</a:t>
            </a:r>
            <a:r>
              <a:rPr lang="en-US" altLang="ko-KR" sz="2400" dirty="0">
                <a:effectLst/>
                <a:latin typeface="Helvetica" pitchFamily="2" charset="0"/>
              </a:rPr>
              <a:t>, </a:t>
            </a:r>
            <a:r>
              <a:rPr lang="ko-KR" altLang="en-US" sz="2400" dirty="0">
                <a:effectLst/>
                <a:latin typeface="Helvetica" pitchFamily="2" charset="0"/>
              </a:rPr>
              <a:t>암호 해독이 훨씬 쉬워질 수 있음</a:t>
            </a:r>
            <a:endParaRPr lang="en-US" altLang="ko-KR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ko-KR" altLang="en-US" sz="2400" dirty="0">
                <a:effectLst/>
                <a:latin typeface="Helvetica" pitchFamily="2" charset="0"/>
              </a:rPr>
              <a:t>블록암호 암호문 블록의 각 비트는 키 비트와 </a:t>
            </a:r>
            <a:r>
              <a:rPr lang="ko-KR" altLang="en-US" sz="2400" dirty="0" err="1">
                <a:effectLst/>
                <a:latin typeface="Helvetica" pitchFamily="2" charset="0"/>
              </a:rPr>
              <a:t>평문</a:t>
            </a:r>
            <a:r>
              <a:rPr lang="ko-KR" altLang="en-US" sz="2400" dirty="0">
                <a:effectLst/>
                <a:latin typeface="Helvetica" pitchFamily="2" charset="0"/>
              </a:rPr>
              <a:t> 블록 비트에 관한 고차 비선형식으로 표현됨</a:t>
            </a:r>
          </a:p>
          <a:p>
            <a:pPr marL="0" indent="0">
              <a:buNone/>
            </a:pPr>
            <a:r>
              <a:rPr lang="ko-KR" altLang="en-US" sz="2400" dirty="0">
                <a:effectLst/>
                <a:latin typeface="Helvetica" pitchFamily="2" charset="0"/>
              </a:rPr>
              <a:t>만약 블록 암호 </a:t>
            </a:r>
            <a:r>
              <a:rPr lang="en-US" sz="2400" dirty="0">
                <a:effectLst/>
                <a:latin typeface="Helvetica" pitchFamily="2" charset="0"/>
              </a:rPr>
              <a:t>DES</a:t>
            </a:r>
            <a:r>
              <a:rPr lang="ko-KR" altLang="en-US" sz="2400" dirty="0">
                <a:effectLst/>
                <a:latin typeface="Helvetica" pitchFamily="2" charset="0"/>
              </a:rPr>
              <a:t>의 모든 연산이 선형이라면</a:t>
            </a:r>
            <a:r>
              <a:rPr lang="en-US" altLang="ko-KR" sz="2400" dirty="0">
                <a:effectLst/>
                <a:latin typeface="Helvetica" pitchFamily="2" charset="0"/>
              </a:rPr>
              <a:t>?</a:t>
            </a:r>
          </a:p>
          <a:p>
            <a:pPr marL="0" indent="0">
              <a:buNone/>
            </a:pPr>
            <a:r>
              <a:rPr lang="ko-KR" altLang="en-US" sz="2400" dirty="0">
                <a:latin typeface="Helvetica" pitchFamily="2" charset="0"/>
              </a:rPr>
              <a:t>⟹</a:t>
            </a:r>
            <a:r>
              <a:rPr lang="ko-KR" altLang="en-US" sz="2400" dirty="0">
                <a:effectLst/>
                <a:latin typeface="Helvetica" pitchFamily="2" charset="0"/>
              </a:rPr>
              <a:t> 암호의 강도가 현저히 낮아짐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3409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FAB6-E485-85C7-342C-A658495F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차분 </a:t>
            </a:r>
            <a:r>
              <a:rPr lang="en-US" altLang="ko-KR" dirty="0"/>
              <a:t>(Difference)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F0BD7-9FFB-86D3-1CC1-C2F43AF533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정의 </a:t>
            </a:r>
            <a:r>
              <a:rPr lang="en-US" altLang="ko-KR" dirty="0"/>
              <a:t>:</a:t>
            </a:r>
            <a:r>
              <a:rPr lang="ko-KR" altLang="en-US" dirty="0"/>
              <a:t> 임의 두 점에서의 함수 값들의 차이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∆는 모든 과학 분야에서 특정 변수의 앞에 쓰여 해당 변수의 변화량</a:t>
            </a:r>
            <a:r>
              <a:rPr lang="en-US" altLang="ko-KR" dirty="0"/>
              <a:t>(difference)</a:t>
            </a:r>
            <a:r>
              <a:rPr lang="ko-KR" altLang="en-US" dirty="0"/>
              <a:t>을 뜻하는 기호로 쓰인다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𝑓(𝑥</a:t>
            </a:r>
            <a:r>
              <a:rPr lang="en-US" altLang="ko-KR" baseline="-25000" dirty="0"/>
              <a:t>𝑖 </a:t>
            </a:r>
            <a:r>
              <a:rPr lang="en-US" altLang="ko-KR" dirty="0"/>
              <a:t>+ </a:t>
            </a:r>
            <a:r>
              <a:rPr lang="ko-KR" altLang="en-US" dirty="0"/>
              <a:t>∆</a:t>
            </a:r>
            <a:r>
              <a:rPr lang="en-US" altLang="ko-KR" dirty="0"/>
              <a:t>𝑥) – 𝑓(𝑥</a:t>
            </a:r>
            <a:r>
              <a:rPr lang="en-US" altLang="ko-KR" baseline="-25000" dirty="0"/>
              <a:t>𝑖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두 값의 𝐗𝐎𝐑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변수 𝐗에 대해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𝐗</a:t>
            </a:r>
            <a:r>
              <a:rPr lang="en-US" dirty="0"/>
              <a:t> = </a:t>
            </a:r>
            <a:r>
              <a:rPr lang="ko-KR" altLang="en-US" dirty="0"/>
              <a:t>𝐱</a:t>
            </a:r>
            <a:r>
              <a:rPr lang="en-US" baseline="-25000" dirty="0"/>
              <a:t>1</a:t>
            </a:r>
            <a:r>
              <a:rPr lang="ko-KR" altLang="en-US" dirty="0"/>
              <a:t> 인 경우와 𝐗</a:t>
            </a:r>
            <a:r>
              <a:rPr lang="en-US" altLang="ko-KR" dirty="0"/>
              <a:t> = </a:t>
            </a:r>
            <a:r>
              <a:rPr lang="ko-KR" altLang="en-US" dirty="0"/>
              <a:t>𝐱</a:t>
            </a:r>
            <a:r>
              <a:rPr lang="en-US" altLang="ko-KR" baseline="-25000" dirty="0"/>
              <a:t>2</a:t>
            </a:r>
            <a:r>
              <a:rPr lang="ko-KR" altLang="en-US" dirty="0"/>
              <a:t> 인 경우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𝐗의 차분은 ∆𝐗</a:t>
            </a:r>
            <a:r>
              <a:rPr lang="en-US" altLang="ko-KR" dirty="0"/>
              <a:t> =</a:t>
            </a:r>
            <a:r>
              <a:rPr lang="ko-KR" altLang="en-US" dirty="0"/>
              <a:t>  𝐱</a:t>
            </a:r>
            <a:r>
              <a:rPr lang="en-US" altLang="ko-KR" baseline="-25000" dirty="0"/>
              <a:t>1</a:t>
            </a:r>
            <a:r>
              <a:rPr lang="en-US" altLang="ko-KR" dirty="0"/>
              <a:t> </a:t>
            </a:r>
            <a:r>
              <a:rPr lang="ko-KR" altLang="en-US" dirty="0"/>
              <a:t>⊕ 𝐱</a:t>
            </a:r>
            <a:r>
              <a:rPr lang="en-US" altLang="ko-KR" baseline="-25000" dirty="0"/>
              <a:t>2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KR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4B28738-288C-8AA2-10E4-D020A9067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07868"/>
              </p:ext>
            </p:extLst>
          </p:nvPr>
        </p:nvGraphicFramePr>
        <p:xfrm>
          <a:off x="6976534" y="2937933"/>
          <a:ext cx="3691467" cy="229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89">
                  <a:extLst>
                    <a:ext uri="{9D8B030D-6E8A-4147-A177-3AD203B41FA5}">
                      <a16:colId xmlns:a16="http://schemas.microsoft.com/office/drawing/2014/main" val="1801639320"/>
                    </a:ext>
                  </a:extLst>
                </a:gridCol>
                <a:gridCol w="1230489">
                  <a:extLst>
                    <a:ext uri="{9D8B030D-6E8A-4147-A177-3AD203B41FA5}">
                      <a16:colId xmlns:a16="http://schemas.microsoft.com/office/drawing/2014/main" val="3381358494"/>
                    </a:ext>
                  </a:extLst>
                </a:gridCol>
                <a:gridCol w="1230489">
                  <a:extLst>
                    <a:ext uri="{9D8B030D-6E8A-4147-A177-3AD203B41FA5}">
                      <a16:colId xmlns:a16="http://schemas.microsoft.com/office/drawing/2014/main" val="1285225258"/>
                    </a:ext>
                  </a:extLst>
                </a:gridCol>
              </a:tblGrid>
              <a:tr h="76482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400" dirty="0"/>
                        <a:t>⊕</a:t>
                      </a:r>
                      <a:endParaRPr lang="en-KR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dirty="0"/>
                        <a:t>0</a:t>
                      </a:r>
                      <a:endParaRPr lang="en-KR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dirty="0"/>
                        <a:t>1</a:t>
                      </a:r>
                      <a:endParaRPr lang="en-KR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751389"/>
                  </a:ext>
                </a:extLst>
              </a:tr>
              <a:tr h="7648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dirty="0"/>
                        <a:t>0</a:t>
                      </a:r>
                      <a:endParaRPr lang="en-KR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dirty="0"/>
                        <a:t>0</a:t>
                      </a:r>
                      <a:endParaRPr lang="en-KR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dirty="0"/>
                        <a:t>1</a:t>
                      </a:r>
                      <a:endParaRPr lang="en-KR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28578"/>
                  </a:ext>
                </a:extLst>
              </a:tr>
              <a:tr h="76482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dirty="0"/>
                        <a:t>1</a:t>
                      </a:r>
                      <a:endParaRPr lang="en-KR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dirty="0"/>
                        <a:t>1</a:t>
                      </a:r>
                      <a:endParaRPr lang="en-KR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4400" dirty="0"/>
                        <a:t>0</a:t>
                      </a:r>
                      <a:endParaRPr lang="en-KR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983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54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480CEE-E656-84B5-D86D-76FF01F175F7}"/>
              </a:ext>
            </a:extLst>
          </p:cNvPr>
          <p:cNvSpPr txBox="1"/>
          <p:nvPr/>
        </p:nvSpPr>
        <p:spPr>
          <a:xfrm>
            <a:off x="6096000" y="1152525"/>
            <a:ext cx="53987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(</a:t>
            </a:r>
            <a:r>
              <a:rPr lang="ko-KR" altLang="en-US" sz="6000" dirty="0"/>
              <a:t>      </a:t>
            </a:r>
            <a:r>
              <a:rPr lang="en-US" altLang="ko-KR" sz="6000" dirty="0"/>
              <a:t>+</a:t>
            </a:r>
            <a:r>
              <a:rPr lang="ko-KR" altLang="en-US" sz="6000" dirty="0"/>
              <a:t>      </a:t>
            </a:r>
            <a:r>
              <a:rPr lang="en-US" altLang="ko-KR" sz="6000" dirty="0"/>
              <a:t>)×</a:t>
            </a:r>
          </a:p>
          <a:p>
            <a:r>
              <a:rPr lang="en-US" altLang="ko-KR" sz="6000" dirty="0"/>
              <a:t>=(</a:t>
            </a:r>
            <a:r>
              <a:rPr lang="ko-KR" altLang="en-US" sz="6000" dirty="0"/>
              <a:t> </a:t>
            </a:r>
            <a:r>
              <a:rPr lang="en-US" altLang="ko-KR" sz="6000" dirty="0"/>
              <a:t> </a:t>
            </a:r>
            <a:r>
              <a:rPr lang="ko-KR" altLang="en-US" sz="6000" dirty="0"/>
              <a:t>    </a:t>
            </a:r>
            <a:r>
              <a:rPr lang="en-US" altLang="ko-KR" sz="6000" dirty="0"/>
              <a:t>×</a:t>
            </a:r>
            <a:r>
              <a:rPr lang="ko-KR" altLang="en-US" sz="6000" dirty="0"/>
              <a:t>       </a:t>
            </a:r>
            <a:r>
              <a:rPr lang="en-US" altLang="ko-KR" sz="6000" dirty="0"/>
              <a:t>)</a:t>
            </a:r>
            <a:r>
              <a:rPr lang="ko-KR" altLang="en-US" sz="6000" dirty="0"/>
              <a:t> </a:t>
            </a:r>
            <a:r>
              <a:rPr lang="en-US" altLang="ko-KR" sz="6000" dirty="0"/>
              <a:t>+</a:t>
            </a:r>
            <a:endParaRPr lang="en-KR" sz="6000" dirty="0"/>
          </a:p>
          <a:p>
            <a:r>
              <a:rPr lang="en-US" altLang="ko-KR" sz="6000" dirty="0"/>
              <a:t>( </a:t>
            </a:r>
            <a:r>
              <a:rPr lang="ko-KR" altLang="en-US" sz="6000" dirty="0"/>
              <a:t>     </a:t>
            </a:r>
            <a:r>
              <a:rPr lang="en-US" altLang="ko-KR" sz="6000" dirty="0"/>
              <a:t>×</a:t>
            </a:r>
            <a:r>
              <a:rPr lang="ko-KR" altLang="en-US" sz="6000" dirty="0"/>
              <a:t>       </a:t>
            </a:r>
            <a:r>
              <a:rPr lang="en-US" altLang="ko-KR" sz="6000" dirty="0"/>
              <a:t>)</a:t>
            </a:r>
            <a:endParaRPr lang="en-KR" sz="6000" dirty="0"/>
          </a:p>
          <a:p>
            <a:endParaRPr lang="en-US" sz="6000" dirty="0"/>
          </a:p>
          <a:p>
            <a:endParaRPr lang="en-K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EFAB6-E485-85C7-342C-A658495F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차분 </a:t>
            </a:r>
            <a:r>
              <a:rPr lang="en-US" altLang="ko-KR" dirty="0"/>
              <a:t>(</a:t>
            </a:r>
            <a:r>
              <a:rPr lang="ko-KR" altLang="en-US" dirty="0"/>
              <a:t>선형연산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F0BD7-9FFB-86D3-1CC1-C2F43AF533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684837" cy="50577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𝐘 </a:t>
            </a:r>
            <a:r>
              <a:rPr lang="en-US" altLang="ko-KR" dirty="0"/>
              <a:t>= </a:t>
            </a:r>
            <a:r>
              <a:rPr lang="ko-KR" altLang="en-US" dirty="0"/>
              <a:t> 𝐠</a:t>
            </a:r>
            <a:r>
              <a:rPr lang="en-US" altLang="ko-KR" dirty="0"/>
              <a:t>(</a:t>
            </a:r>
            <a:r>
              <a:rPr lang="ko-KR" altLang="en-US" dirty="0"/>
              <a:t>𝐗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선형 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𝐗</a:t>
            </a:r>
            <a:r>
              <a:rPr lang="en-US" dirty="0"/>
              <a:t> = </a:t>
            </a:r>
            <a:r>
              <a:rPr lang="ko-KR" altLang="en-US" dirty="0"/>
              <a:t>𝐱</a:t>
            </a:r>
            <a:r>
              <a:rPr lang="en-US" baseline="-25000" dirty="0"/>
              <a:t>1</a:t>
            </a:r>
            <a:r>
              <a:rPr lang="en-US" altLang="ko-KR" dirty="0"/>
              <a:t>,</a:t>
            </a:r>
            <a:r>
              <a:rPr lang="ko-KR" altLang="en-US" dirty="0"/>
              <a:t> 𝐗</a:t>
            </a:r>
            <a:r>
              <a:rPr lang="en-US" dirty="0"/>
              <a:t> = </a:t>
            </a:r>
            <a:r>
              <a:rPr lang="ko-KR" altLang="en-US" dirty="0"/>
              <a:t>𝐱</a:t>
            </a:r>
            <a:r>
              <a:rPr lang="en-US" altLang="ko-KR" baseline="-25000" dirty="0"/>
              <a:t>2</a:t>
            </a:r>
            <a:r>
              <a:rPr lang="en-US" altLang="ko-KR" dirty="0"/>
              <a:t>,</a:t>
            </a:r>
            <a:r>
              <a:rPr lang="ko-KR" altLang="en-US" dirty="0"/>
              <a:t> ∆𝐗</a:t>
            </a:r>
            <a:r>
              <a:rPr lang="en-US" altLang="ko-KR" dirty="0"/>
              <a:t> =</a:t>
            </a:r>
            <a:r>
              <a:rPr lang="ko-KR" altLang="en-US" dirty="0"/>
              <a:t>  𝐱</a:t>
            </a:r>
            <a:r>
              <a:rPr lang="en-US" altLang="ko-KR" baseline="-25000" dirty="0"/>
              <a:t>1</a:t>
            </a:r>
            <a:r>
              <a:rPr lang="en-US" altLang="ko-KR" dirty="0"/>
              <a:t> </a:t>
            </a:r>
            <a:r>
              <a:rPr lang="ko-KR" altLang="en-US" dirty="0"/>
              <a:t>⊕ 𝐱</a:t>
            </a:r>
            <a:r>
              <a:rPr lang="en-US" altLang="ko-KR" baseline="-25000" dirty="0"/>
              <a:t>2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𝐲</a:t>
            </a:r>
            <a:r>
              <a:rPr lang="en-US" baseline="-25000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𝐠</a:t>
            </a:r>
            <a:r>
              <a:rPr lang="en-US" altLang="ko-KR" dirty="0"/>
              <a:t>(</a:t>
            </a:r>
            <a:r>
              <a:rPr lang="ko-KR" altLang="en-US" dirty="0"/>
              <a:t>𝐱</a:t>
            </a:r>
            <a:r>
              <a:rPr lang="en-US" baseline="-25000" dirty="0"/>
              <a:t>1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𝐲</a:t>
            </a:r>
            <a:r>
              <a:rPr lang="en-US" altLang="ko-KR" baseline="-25000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𝐠</a:t>
            </a:r>
            <a:r>
              <a:rPr lang="en-US" altLang="ko-KR" dirty="0"/>
              <a:t>(</a:t>
            </a:r>
            <a:r>
              <a:rPr lang="ko-KR" altLang="en-US" dirty="0"/>
              <a:t>𝐱</a:t>
            </a:r>
            <a:r>
              <a:rPr lang="en-US" altLang="ko-KR" baseline="-25000" dirty="0"/>
              <a:t>2</a:t>
            </a:r>
            <a:r>
              <a:rPr lang="en-US" altLang="ko-KR" dirty="0"/>
              <a:t>),</a:t>
            </a:r>
            <a:r>
              <a:rPr lang="ko-KR" altLang="en-US" dirty="0"/>
              <a:t> ∆𝐘 </a:t>
            </a:r>
            <a:r>
              <a:rPr lang="en-US" altLang="ko-KR" dirty="0"/>
              <a:t>=</a:t>
            </a:r>
            <a:r>
              <a:rPr lang="ko-KR" altLang="en-US" dirty="0"/>
              <a:t> 𝐲</a:t>
            </a:r>
            <a:r>
              <a:rPr lang="en-US" baseline="-25000" dirty="0"/>
              <a:t>1 </a:t>
            </a:r>
            <a:r>
              <a:rPr lang="ko-KR" altLang="en-US" dirty="0"/>
              <a:t>⊕ 𝐲</a:t>
            </a:r>
            <a:r>
              <a:rPr lang="en-US" altLang="ko-KR" baseline="-25000" dirty="0"/>
              <a:t>2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⟹ </a:t>
            </a:r>
            <a:r>
              <a:rPr lang="en-US" altLang="ko-KR" dirty="0"/>
              <a:t>	</a:t>
            </a:r>
            <a:r>
              <a:rPr lang="ko-KR" altLang="en-US" dirty="0"/>
              <a:t>𝐠</a:t>
            </a:r>
            <a:r>
              <a:rPr lang="en-US" altLang="ko-KR" dirty="0"/>
              <a:t>(</a:t>
            </a:r>
            <a:r>
              <a:rPr lang="ko-KR" altLang="en-US" dirty="0"/>
              <a:t>∆𝐗</a:t>
            </a:r>
            <a:r>
              <a:rPr lang="en-US" altLang="ko-KR" dirty="0"/>
              <a:t>) = </a:t>
            </a:r>
            <a:r>
              <a:rPr lang="ko-KR" altLang="en-US" dirty="0"/>
              <a:t>𝐠</a:t>
            </a:r>
            <a:r>
              <a:rPr lang="en-US" altLang="ko-KR" dirty="0"/>
              <a:t>(</a:t>
            </a:r>
            <a:r>
              <a:rPr lang="ko-KR" altLang="en-US" dirty="0"/>
              <a:t>𝐱</a:t>
            </a:r>
            <a:r>
              <a:rPr lang="en-US" altLang="ko-KR" baseline="-25000" dirty="0"/>
              <a:t>1</a:t>
            </a:r>
            <a:r>
              <a:rPr lang="en-US" altLang="ko-KR" dirty="0"/>
              <a:t> </a:t>
            </a:r>
            <a:r>
              <a:rPr lang="ko-KR" altLang="en-US" dirty="0"/>
              <a:t>⊕ 𝐱</a:t>
            </a:r>
            <a:r>
              <a:rPr lang="en-US" altLang="ko-KR" baseline="-25000" dirty="0"/>
              <a:t>2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	= </a:t>
            </a:r>
            <a:r>
              <a:rPr lang="ko-KR" altLang="en-US" dirty="0"/>
              <a:t>𝐠</a:t>
            </a:r>
            <a:r>
              <a:rPr lang="en-US" altLang="ko-KR" dirty="0"/>
              <a:t>(</a:t>
            </a:r>
            <a:r>
              <a:rPr lang="ko-KR" altLang="en-US" dirty="0"/>
              <a:t>𝐱</a:t>
            </a:r>
            <a:r>
              <a:rPr lang="en-US" baseline="-25000" dirty="0"/>
              <a:t>1</a:t>
            </a:r>
            <a:r>
              <a:rPr lang="en-US" altLang="ko-KR" dirty="0"/>
              <a:t>) </a:t>
            </a:r>
            <a:r>
              <a:rPr lang="ko-KR" altLang="en-US" dirty="0"/>
              <a:t>⊕</a:t>
            </a:r>
            <a:r>
              <a:rPr lang="en-US" altLang="ko-KR" dirty="0"/>
              <a:t> </a:t>
            </a:r>
            <a:r>
              <a:rPr lang="ko-KR" altLang="en-US" dirty="0"/>
              <a:t>𝐠</a:t>
            </a:r>
            <a:r>
              <a:rPr lang="en-US" altLang="ko-KR" dirty="0"/>
              <a:t>(</a:t>
            </a:r>
            <a:r>
              <a:rPr lang="ko-KR" altLang="en-US" dirty="0"/>
              <a:t>𝐱</a:t>
            </a:r>
            <a:r>
              <a:rPr lang="en-US" altLang="ko-KR" baseline="-25000" dirty="0"/>
              <a:t>2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	= </a:t>
            </a:r>
            <a:r>
              <a:rPr lang="ko-KR" altLang="en-US" dirty="0"/>
              <a:t>𝐲</a:t>
            </a:r>
            <a:r>
              <a:rPr lang="en-US" baseline="-25000" dirty="0"/>
              <a:t>1 </a:t>
            </a:r>
            <a:r>
              <a:rPr lang="ko-KR" altLang="en-US" dirty="0"/>
              <a:t>⊕ 𝐲</a:t>
            </a:r>
            <a:r>
              <a:rPr lang="en-US" altLang="ko-KR" baseline="-25000" dirty="0"/>
              <a:t>2 </a:t>
            </a:r>
            <a:r>
              <a:rPr lang="en-US" altLang="ko-KR" dirty="0"/>
              <a:t>= </a:t>
            </a:r>
            <a:r>
              <a:rPr lang="ko-KR" altLang="en-US" dirty="0"/>
              <a:t>∆𝐘</a:t>
            </a:r>
            <a:endParaRPr lang="en-US" altLang="ko-KR" dirty="0"/>
          </a:p>
          <a:p>
            <a:pPr marL="0" indent="0">
              <a:buNone/>
            </a:pPr>
            <a:endParaRPr lang="en-KR" dirty="0"/>
          </a:p>
        </p:txBody>
      </p:sp>
      <p:pic>
        <p:nvPicPr>
          <p:cNvPr id="5" name="Picture 4" descr="A math equation with numbers&#10;&#10;Description automatically generated with medium confidence">
            <a:extLst>
              <a:ext uri="{FF2B5EF4-FFF2-40B4-BE49-F238E27FC236}">
                <a16:creationId xmlns:a16="http://schemas.microsoft.com/office/drawing/2014/main" id="{FFFC11B9-4DB3-C6ED-D108-CD90A8E1E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550" y="1290883"/>
            <a:ext cx="1422400" cy="825500"/>
          </a:xfrm>
          <a:prstGeom prst="rect">
            <a:avLst/>
          </a:prstGeom>
        </p:spPr>
      </p:pic>
      <p:pic>
        <p:nvPicPr>
          <p:cNvPr id="6" name="Picture 5" descr="A math equation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DB8AC128-F7E5-249D-18BB-6CFAF08C7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364" y="1307135"/>
            <a:ext cx="1155700" cy="812800"/>
          </a:xfrm>
          <a:prstGeom prst="rect">
            <a:avLst/>
          </a:prstGeom>
        </p:spPr>
      </p:pic>
      <p:pic>
        <p:nvPicPr>
          <p:cNvPr id="7" name="Picture 6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08530C46-2DC5-D4FC-E7E6-BD4E279D0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573" y="1307135"/>
            <a:ext cx="1117600" cy="812800"/>
          </a:xfrm>
          <a:prstGeom prst="rect">
            <a:avLst/>
          </a:prstGeom>
        </p:spPr>
      </p:pic>
      <p:pic>
        <p:nvPicPr>
          <p:cNvPr id="9" name="Picture 8" descr="A math equation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1B6DB7D6-162E-A5A8-3D10-A252A3242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941" y="2260261"/>
            <a:ext cx="1155700" cy="812800"/>
          </a:xfrm>
          <a:prstGeom prst="rect">
            <a:avLst/>
          </a:prstGeom>
        </p:spPr>
      </p:pic>
      <p:pic>
        <p:nvPicPr>
          <p:cNvPr id="10" name="Picture 9" descr="A math equation with numbers&#10;&#10;Description automatically generated with medium confidence">
            <a:extLst>
              <a:ext uri="{FF2B5EF4-FFF2-40B4-BE49-F238E27FC236}">
                <a16:creationId xmlns:a16="http://schemas.microsoft.com/office/drawing/2014/main" id="{EA1033A5-6FD9-1840-2040-517E74CA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150" y="2262982"/>
            <a:ext cx="1422400" cy="825500"/>
          </a:xfrm>
          <a:prstGeom prst="rect">
            <a:avLst/>
          </a:prstGeom>
        </p:spPr>
      </p:pic>
      <p:pic>
        <p:nvPicPr>
          <p:cNvPr id="11" name="Picture 10" descr="A math equation with numbers&#10;&#10;Description automatically generated with medium confidence">
            <a:extLst>
              <a:ext uri="{FF2B5EF4-FFF2-40B4-BE49-F238E27FC236}">
                <a16:creationId xmlns:a16="http://schemas.microsoft.com/office/drawing/2014/main" id="{306CACC3-BC72-63C6-853D-F0E6ABD50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573" y="3206329"/>
            <a:ext cx="1422400" cy="825500"/>
          </a:xfrm>
          <a:prstGeom prst="rect">
            <a:avLst/>
          </a:prstGeom>
        </p:spPr>
      </p:pic>
      <p:pic>
        <p:nvPicPr>
          <p:cNvPr id="13" name="Picture 12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C4C1EBB9-F03A-0794-D34D-3A00CEE2E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414" y="3183403"/>
            <a:ext cx="1117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0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F05F-D406-95EA-8602-7DE5BEF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S-box</a:t>
            </a:r>
            <a:r>
              <a:rPr lang="ko-KR" altLang="en-US" dirty="0"/>
              <a:t> </a:t>
            </a:r>
            <a:r>
              <a:rPr lang="en-US" altLang="ko-KR" dirty="0"/>
              <a:t>S1</a:t>
            </a:r>
            <a:r>
              <a:rPr lang="ko-KR" altLang="en-US" dirty="0"/>
              <a:t>의 차분</a:t>
            </a:r>
            <a:r>
              <a:rPr lang="en-US" altLang="ko-KR" dirty="0"/>
              <a:t>(</a:t>
            </a:r>
            <a:r>
              <a:rPr lang="ko-KR" altLang="en-US" dirty="0"/>
              <a:t>비선형연산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2AD49-58F2-CC20-2D26-BF8C8692C4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𝐱</a:t>
            </a:r>
            <a:r>
              <a:rPr lang="en-US" altLang="ko-KR" baseline="-25000" dirty="0"/>
              <a:t>1</a:t>
            </a:r>
            <a:r>
              <a:rPr lang="en-US" altLang="ko-KR" dirty="0"/>
              <a:t> =</a:t>
            </a:r>
            <a:r>
              <a:rPr lang="ko-KR" altLang="en-US" dirty="0"/>
              <a:t> 𝟎𝐱𝟐𝟎 ⟹ </a:t>
            </a:r>
            <a:r>
              <a:rPr lang="en-KR" dirty="0">
                <a:effectLst/>
                <a:latin typeface="STIX Two Math" panose="02020603050405020304" pitchFamily="18" charset="0"/>
              </a:rPr>
              <a:t>𝐒</a:t>
            </a:r>
            <a:r>
              <a:rPr lang="ko-KR" altLang="en-US" dirty="0"/>
              <a:t>𝟏</a:t>
            </a:r>
            <a:r>
              <a:rPr lang="en-US" altLang="ko-KR" dirty="0"/>
              <a:t>(</a:t>
            </a:r>
            <a:r>
              <a:rPr lang="ko-KR" altLang="en-US" dirty="0"/>
              <a:t>𝐱</a:t>
            </a:r>
            <a:r>
              <a:rPr lang="en-US" altLang="ko-KR" baseline="-25000" dirty="0"/>
              <a:t>1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𝟎𝐱</a:t>
            </a:r>
            <a:r>
              <a:rPr lang="en-KR" dirty="0">
                <a:effectLst/>
                <a:latin typeface="STIX Two Math" panose="02020603050405020304" pitchFamily="18" charset="0"/>
              </a:rPr>
              <a:t>𝟒</a:t>
            </a:r>
            <a:br>
              <a:rPr lang="en-US" altLang="ko-KR" dirty="0"/>
            </a:br>
            <a:r>
              <a:rPr lang="ko-KR" altLang="en-US" dirty="0"/>
              <a:t>𝐱</a:t>
            </a:r>
            <a:r>
              <a:rPr lang="en-US" altLang="ko-KR" baseline="-25000" dirty="0"/>
              <a:t>2</a:t>
            </a:r>
            <a:r>
              <a:rPr lang="ko-KR" altLang="en-US" baseline="-25000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𝟎𝐱</a:t>
            </a:r>
            <a:r>
              <a:rPr lang="en-KR" dirty="0">
                <a:effectLst/>
                <a:latin typeface="STIX Two Math" panose="02020603050405020304" pitchFamily="18" charset="0"/>
              </a:rPr>
              <a:t>𝟏</a:t>
            </a:r>
            <a:r>
              <a:rPr lang="ko-KR" altLang="en-US" dirty="0"/>
              <a:t>𝟎</a:t>
            </a:r>
            <a:r>
              <a:rPr lang="ko-KR" altLang="en-US" dirty="0">
                <a:effectLst/>
                <a:latin typeface="STIX Two Math" panose="02020603050405020304" pitchFamily="18" charset="0"/>
              </a:rPr>
              <a:t> </a:t>
            </a:r>
            <a:r>
              <a:rPr lang="ko-KR" altLang="en-US" dirty="0"/>
              <a:t>⟹ </a:t>
            </a:r>
            <a:r>
              <a:rPr lang="en-KR" dirty="0">
                <a:effectLst/>
                <a:latin typeface="STIX Two Math" panose="02020603050405020304" pitchFamily="18" charset="0"/>
              </a:rPr>
              <a:t>𝐒</a:t>
            </a:r>
            <a:r>
              <a:rPr lang="ko-KR" altLang="en-US" dirty="0"/>
              <a:t>𝟏</a:t>
            </a:r>
            <a:r>
              <a:rPr lang="en-US" altLang="ko-KR" dirty="0"/>
              <a:t>(</a:t>
            </a:r>
            <a:r>
              <a:rPr lang="ko-KR" altLang="en-US" dirty="0"/>
              <a:t>𝐱</a:t>
            </a:r>
            <a:r>
              <a:rPr lang="en-US" altLang="ko-KR" baseline="-25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𝟎𝐱</a:t>
            </a:r>
            <a:r>
              <a:rPr lang="en-KR" dirty="0">
                <a:effectLst/>
                <a:latin typeface="STIX Two Math" panose="02020603050405020304" pitchFamily="18" charset="0"/>
              </a:rPr>
              <a:t>𝟑</a:t>
            </a:r>
          </a:p>
          <a:p>
            <a:r>
              <a:rPr lang="en-KR" dirty="0">
                <a:effectLst/>
                <a:latin typeface="STIX Two Math" panose="02020603050405020304" pitchFamily="18" charset="0"/>
              </a:rPr>
              <a:t>𝐒</a:t>
            </a:r>
            <a:r>
              <a:rPr lang="ko-KR" altLang="en-US" dirty="0"/>
              <a:t>𝟏</a:t>
            </a:r>
            <a:r>
              <a:rPr lang="en-US" altLang="ko-KR" dirty="0"/>
              <a:t>(</a:t>
            </a:r>
            <a:r>
              <a:rPr lang="ko-KR" altLang="en-US" dirty="0"/>
              <a:t>𝐱</a:t>
            </a:r>
            <a:r>
              <a:rPr lang="en-US" altLang="ko-KR" baseline="-25000" dirty="0"/>
              <a:t>1</a:t>
            </a:r>
            <a:r>
              <a:rPr lang="en-US" altLang="ko-KR" dirty="0"/>
              <a:t>)</a:t>
            </a:r>
            <a:r>
              <a:rPr lang="ko-KR" altLang="en-US" dirty="0">
                <a:latin typeface="STIX Two Math" panose="02020603050405020304" pitchFamily="18" charset="0"/>
              </a:rPr>
              <a:t> </a:t>
            </a:r>
            <a:r>
              <a:rPr lang="ko-KR" altLang="en-US" dirty="0"/>
              <a:t>⊕ </a:t>
            </a:r>
            <a:r>
              <a:rPr lang="en-KR" dirty="0">
                <a:effectLst/>
                <a:latin typeface="STIX Two Math" panose="02020603050405020304" pitchFamily="18" charset="0"/>
              </a:rPr>
              <a:t>𝐒</a:t>
            </a:r>
            <a:r>
              <a:rPr lang="ko-KR" altLang="en-US" dirty="0"/>
              <a:t>𝟏</a:t>
            </a:r>
            <a:r>
              <a:rPr lang="en-US" altLang="ko-KR" dirty="0"/>
              <a:t>(</a:t>
            </a:r>
            <a:r>
              <a:rPr lang="ko-KR" altLang="en-US" dirty="0"/>
              <a:t>𝐱</a:t>
            </a:r>
            <a:r>
              <a:rPr lang="en-US" altLang="ko-KR" baseline="-25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𝟎𝐱</a:t>
            </a:r>
            <a:r>
              <a:rPr lang="en-KR" dirty="0">
                <a:effectLst/>
                <a:latin typeface="STIX Two Math" panose="02020603050405020304" pitchFamily="18" charset="0"/>
              </a:rPr>
              <a:t>𝟒</a:t>
            </a:r>
            <a:r>
              <a:rPr lang="ko-KR" altLang="en-US" dirty="0"/>
              <a:t> ⊕ 𝟎𝐱</a:t>
            </a:r>
            <a:r>
              <a:rPr lang="en-KR" dirty="0">
                <a:effectLst/>
                <a:latin typeface="STIX Two Math" panose="02020603050405020304" pitchFamily="18" charset="0"/>
              </a:rPr>
              <a:t>𝟑</a:t>
            </a:r>
            <a:r>
              <a:rPr lang="ko-KR" altLang="en-US" dirty="0">
                <a:effectLst/>
                <a:latin typeface="STIX Two Math" panose="02020603050405020304" pitchFamily="18" charset="0"/>
              </a:rPr>
              <a:t> </a:t>
            </a:r>
            <a:r>
              <a:rPr lang="en-US" altLang="ko-KR" dirty="0">
                <a:effectLst/>
                <a:latin typeface="STIX Two Math" panose="02020603050405020304" pitchFamily="18" charset="0"/>
              </a:rPr>
              <a:t>=</a:t>
            </a:r>
            <a:r>
              <a:rPr lang="ko-KR" altLang="en-US" dirty="0">
                <a:effectLst/>
                <a:latin typeface="STIX Two Math" panose="02020603050405020304" pitchFamily="18" charset="0"/>
              </a:rPr>
              <a:t> </a:t>
            </a:r>
            <a:r>
              <a:rPr lang="ko-KR" altLang="en-US" dirty="0"/>
              <a:t>𝟎𝐱</a:t>
            </a:r>
            <a:r>
              <a:rPr lang="en-KR" dirty="0">
                <a:effectLst/>
                <a:latin typeface="STIX Two Math" panose="02020603050405020304" pitchFamily="18" charset="0"/>
              </a:rPr>
              <a:t>𝟕</a:t>
            </a:r>
            <a:endParaRPr lang="en-US" altLang="ko-KR" dirty="0"/>
          </a:p>
          <a:p>
            <a:r>
              <a:rPr lang="en-KR" dirty="0">
                <a:effectLst/>
                <a:latin typeface="STIX Two Math" panose="02020603050405020304" pitchFamily="18" charset="0"/>
              </a:rPr>
              <a:t>𝐒</a:t>
            </a:r>
            <a:r>
              <a:rPr lang="ko-KR" altLang="en-US" dirty="0"/>
              <a:t>𝟏</a:t>
            </a:r>
            <a:r>
              <a:rPr lang="en-US" altLang="ko-KR" dirty="0"/>
              <a:t>(</a:t>
            </a:r>
            <a:r>
              <a:rPr lang="ko-KR" altLang="en-US" dirty="0"/>
              <a:t>𝐱</a:t>
            </a:r>
            <a:r>
              <a:rPr lang="en-US" altLang="ko-KR" baseline="-25000" dirty="0"/>
              <a:t>1</a:t>
            </a:r>
            <a:r>
              <a:rPr lang="en-US" altLang="ko-KR" dirty="0"/>
              <a:t> </a:t>
            </a:r>
            <a:r>
              <a:rPr lang="ko-KR" altLang="en-US" dirty="0"/>
              <a:t>⊕ 𝐱</a:t>
            </a:r>
            <a:r>
              <a:rPr lang="en-US" altLang="ko-KR" baseline="-25000" dirty="0"/>
              <a:t>2</a:t>
            </a:r>
            <a:r>
              <a:rPr lang="en-US" altLang="ko-KR" dirty="0"/>
              <a:t>) = </a:t>
            </a:r>
            <a:r>
              <a:rPr lang="en-KR" dirty="0">
                <a:effectLst/>
                <a:latin typeface="STIX Two Math" panose="02020603050405020304" pitchFamily="18" charset="0"/>
              </a:rPr>
              <a:t>𝐒</a:t>
            </a:r>
            <a:r>
              <a:rPr lang="ko-KR" altLang="en-US" dirty="0"/>
              <a:t>𝟏</a:t>
            </a:r>
            <a:r>
              <a:rPr lang="en-US" altLang="ko-KR" dirty="0"/>
              <a:t>(</a:t>
            </a:r>
            <a:r>
              <a:rPr lang="ko-KR" altLang="en-US" dirty="0"/>
              <a:t>𝟎𝐱</a:t>
            </a:r>
            <a:r>
              <a:rPr lang="en-KR" dirty="0">
                <a:effectLst/>
                <a:latin typeface="STIX Two Math" panose="02020603050405020304" pitchFamily="18" charset="0"/>
              </a:rPr>
              <a:t>𝟑</a:t>
            </a:r>
            <a:r>
              <a:rPr lang="ko-KR" altLang="en-US" dirty="0"/>
              <a:t>𝟎</a:t>
            </a:r>
            <a:r>
              <a:rPr lang="en-US" altLang="ko-KR" dirty="0"/>
              <a:t>) = </a:t>
            </a:r>
            <a:r>
              <a:rPr lang="ko-KR" altLang="en-US" dirty="0"/>
              <a:t>𝟎𝐱𝟎𝗙</a:t>
            </a:r>
            <a:endParaRPr lang="en-KR" dirty="0">
              <a:effectLst/>
              <a:latin typeface="STIX Two Math" panose="02020603050405020304" pitchFamily="18" charset="0"/>
            </a:endParaRPr>
          </a:p>
          <a:p>
            <a:endParaRPr lang="en-KR" dirty="0">
              <a:effectLst/>
              <a:latin typeface="STIX Two Math" panose="02020603050405020304" pitchFamily="18" charset="0"/>
            </a:endParaRPr>
          </a:p>
          <a:p>
            <a:endParaRPr lang="en-US" altLang="ko-KR" dirty="0"/>
          </a:p>
          <a:p>
            <a:endParaRPr lang="en-K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8C8045-F45F-E564-8E9B-E4E5C3CD323D}"/>
              </a:ext>
            </a:extLst>
          </p:cNvPr>
          <p:cNvGrpSpPr/>
          <p:nvPr/>
        </p:nvGrpSpPr>
        <p:grpSpPr>
          <a:xfrm>
            <a:off x="5663709" y="2569946"/>
            <a:ext cx="381600" cy="261720"/>
            <a:chOff x="5592022" y="2529305"/>
            <a:chExt cx="38160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7214A18-BD41-788C-6F13-DF6A46599947}"/>
                    </a:ext>
                  </a:extLst>
                </p14:cNvPr>
                <p14:cNvContentPartPr/>
                <p14:nvPr/>
              </p14:nvContentPartPr>
              <p14:xfrm>
                <a:off x="5592022" y="2529305"/>
                <a:ext cx="290880" cy="163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7214A18-BD41-788C-6F13-DF6A4659994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85902" y="2523185"/>
                  <a:ext cx="303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9CFB00B-170A-3AB9-FFA7-56219526C065}"/>
                    </a:ext>
                  </a:extLst>
                </p14:cNvPr>
                <p14:cNvContentPartPr/>
                <p14:nvPr/>
              </p14:nvContentPartPr>
              <p14:xfrm>
                <a:off x="5594902" y="2609225"/>
                <a:ext cx="378720" cy="181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9CFB00B-170A-3AB9-FFA7-56219526C0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88782" y="2603105"/>
                  <a:ext cx="390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D95180D-203F-B84E-44F4-792BFF2C5ED2}"/>
                    </a:ext>
                  </a:extLst>
                </p14:cNvPr>
                <p14:cNvContentPartPr/>
                <p14:nvPr/>
              </p14:nvContentPartPr>
              <p14:xfrm>
                <a:off x="5617942" y="2553785"/>
                <a:ext cx="325440" cy="220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D95180D-203F-B84E-44F4-792BFF2C5E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11822" y="2547665"/>
                  <a:ext cx="337680" cy="23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6F98A9-DA68-7BF0-E871-32F2D9CC713D}"/>
                  </a:ext>
                </a:extLst>
              </p14:cNvPr>
              <p14:cNvContentPartPr/>
              <p14:nvPr/>
            </p14:nvContentPartPr>
            <p14:xfrm>
              <a:off x="5845462" y="2476745"/>
              <a:ext cx="637560" cy="7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6F98A9-DA68-7BF0-E871-32F2D9CC71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39342" y="2470625"/>
                <a:ext cx="6498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B5DBB9B-A4BC-0B8E-9397-F81A71CAB627}"/>
                  </a:ext>
                </a:extLst>
              </p14:cNvPr>
              <p14:cNvContentPartPr/>
              <p14:nvPr/>
            </p14:nvContentPartPr>
            <p14:xfrm>
              <a:off x="4858342" y="2997305"/>
              <a:ext cx="538560" cy="6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B5DBB9B-A4BC-0B8E-9397-F81A71CAB6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52222" y="2991185"/>
                <a:ext cx="550800" cy="1872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CB196B90-9AC4-886B-C361-94B2CA7F70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162" y="3003785"/>
            <a:ext cx="9407395" cy="35094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27971A4-7DA1-20C1-926F-A2876A191959}"/>
                  </a:ext>
                </a:extLst>
              </p14:cNvPr>
              <p14:cNvContentPartPr/>
              <p14:nvPr/>
            </p14:nvContentPartPr>
            <p14:xfrm>
              <a:off x="5663709" y="4266454"/>
              <a:ext cx="92520" cy="9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27971A4-7DA1-20C1-926F-A2876A19195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27709" y="4194454"/>
                <a:ext cx="1641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A387DD5-027C-8CF9-BA9B-7968C1F048D8}"/>
                  </a:ext>
                </a:extLst>
              </p14:cNvPr>
              <p14:cNvContentPartPr/>
              <p14:nvPr/>
            </p14:nvContentPartPr>
            <p14:xfrm>
              <a:off x="1261203" y="4906119"/>
              <a:ext cx="1886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A387DD5-027C-8CF9-BA9B-7968C1F048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25134" y="4834119"/>
                <a:ext cx="260417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325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F05F-D406-95EA-8602-7DE5BEF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S-box</a:t>
            </a:r>
            <a:r>
              <a:rPr lang="ko-KR" altLang="en-US" dirty="0"/>
              <a:t> </a:t>
            </a:r>
            <a:r>
              <a:rPr lang="en-US" altLang="ko-KR" dirty="0"/>
              <a:t>S1</a:t>
            </a:r>
            <a:r>
              <a:rPr lang="ko-KR" altLang="en-US" dirty="0"/>
              <a:t>의 차분</a:t>
            </a:r>
            <a:r>
              <a:rPr lang="en-US" altLang="ko-KR" dirty="0"/>
              <a:t>(</a:t>
            </a:r>
            <a:r>
              <a:rPr lang="ko-KR" altLang="en-US" dirty="0"/>
              <a:t>비선형연산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2AD49-58F2-CC20-2D26-BF8C8692C4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969910"/>
            <a:ext cx="11369675" cy="50577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400" dirty="0"/>
              <a:t>입력 차분이 ∆𝐗</a:t>
            </a:r>
            <a:r>
              <a:rPr lang="en-US" altLang="ko-KR" sz="2400" dirty="0"/>
              <a:t> =</a:t>
            </a:r>
            <a:r>
              <a:rPr lang="ko-KR" altLang="en-US" sz="2400" dirty="0"/>
              <a:t> 𝟎𝐱</a:t>
            </a:r>
            <a:r>
              <a:rPr lang="en-KR" sz="2400" dirty="0">
                <a:effectLst/>
                <a:latin typeface="STIX Two Math" panose="02020603050405020304" pitchFamily="18" charset="0"/>
              </a:rPr>
              <a:t>𝟑</a:t>
            </a:r>
            <a:r>
              <a:rPr lang="ko-KR" altLang="en-US" sz="2400" dirty="0"/>
              <a:t>𝟎인 경우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KR" sz="2400" dirty="0">
                <a:effectLst/>
                <a:latin typeface="STIX Two Math" panose="02020603050405020304" pitchFamily="18" charset="0"/>
              </a:rPr>
              <a:t>𝐒</a:t>
            </a:r>
            <a:r>
              <a:rPr lang="ko-KR" altLang="en-US" sz="2400" dirty="0"/>
              <a:t>𝟏의 모든 입력 쌍 </a:t>
            </a:r>
            <a:r>
              <a:rPr lang="ko-KR" altLang="en-US" dirty="0"/>
              <a:t>  </a:t>
            </a:r>
            <a:endParaRPr lang="en-KR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32AC453-3ECA-211C-6209-98622D725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34324"/>
              </p:ext>
            </p:extLst>
          </p:nvPr>
        </p:nvGraphicFramePr>
        <p:xfrm>
          <a:off x="627991" y="1409398"/>
          <a:ext cx="10936015" cy="5173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32">
                  <a:extLst>
                    <a:ext uri="{9D8B030D-6E8A-4147-A177-3AD203B41FA5}">
                      <a16:colId xmlns:a16="http://schemas.microsoft.com/office/drawing/2014/main" val="3415535355"/>
                    </a:ext>
                  </a:extLst>
                </a:gridCol>
                <a:gridCol w="2177772">
                  <a:extLst>
                    <a:ext uri="{9D8B030D-6E8A-4147-A177-3AD203B41FA5}">
                      <a16:colId xmlns:a16="http://schemas.microsoft.com/office/drawing/2014/main" val="1198962808"/>
                    </a:ext>
                  </a:extLst>
                </a:gridCol>
                <a:gridCol w="475547">
                  <a:extLst>
                    <a:ext uri="{9D8B030D-6E8A-4147-A177-3AD203B41FA5}">
                      <a16:colId xmlns:a16="http://schemas.microsoft.com/office/drawing/2014/main" val="2653963229"/>
                    </a:ext>
                  </a:extLst>
                </a:gridCol>
                <a:gridCol w="2258457">
                  <a:extLst>
                    <a:ext uri="{9D8B030D-6E8A-4147-A177-3AD203B41FA5}">
                      <a16:colId xmlns:a16="http://schemas.microsoft.com/office/drawing/2014/main" val="1706782177"/>
                    </a:ext>
                  </a:extLst>
                </a:gridCol>
                <a:gridCol w="466986">
                  <a:extLst>
                    <a:ext uri="{9D8B030D-6E8A-4147-A177-3AD203B41FA5}">
                      <a16:colId xmlns:a16="http://schemas.microsoft.com/office/drawing/2014/main" val="2653771595"/>
                    </a:ext>
                  </a:extLst>
                </a:gridCol>
                <a:gridCol w="2267017">
                  <a:extLst>
                    <a:ext uri="{9D8B030D-6E8A-4147-A177-3AD203B41FA5}">
                      <a16:colId xmlns:a16="http://schemas.microsoft.com/office/drawing/2014/main" val="253282929"/>
                    </a:ext>
                  </a:extLst>
                </a:gridCol>
                <a:gridCol w="458426">
                  <a:extLst>
                    <a:ext uri="{9D8B030D-6E8A-4147-A177-3AD203B41FA5}">
                      <a16:colId xmlns:a16="http://schemas.microsoft.com/office/drawing/2014/main" val="3729559725"/>
                    </a:ext>
                  </a:extLst>
                </a:gridCol>
                <a:gridCol w="2275578">
                  <a:extLst>
                    <a:ext uri="{9D8B030D-6E8A-4147-A177-3AD203B41FA5}">
                      <a16:colId xmlns:a16="http://schemas.microsoft.com/office/drawing/2014/main" val="2565389416"/>
                    </a:ext>
                  </a:extLst>
                </a:gridCol>
              </a:tblGrid>
              <a:tr h="324809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No.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(x1, x2) </a:t>
                      </a:r>
                      <a:r>
                        <a:rPr lang="ko-KR" altLang="en-US" sz="1600" dirty="0"/>
                        <a:t> 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No.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500" dirty="0"/>
                        <a:t>(x1, x2)</a:t>
                      </a:r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No.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500" dirty="0"/>
                        <a:t>(x1, x2)</a:t>
                      </a:r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No.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500" dirty="0"/>
                        <a:t>(x1, x2)</a:t>
                      </a:r>
                    </a:p>
                  </a:txBody>
                  <a:tcPr marL="74452" marR="74452" marT="37225" marB="37225"/>
                </a:tc>
                <a:extLst>
                  <a:ext uri="{0D108BD9-81ED-4DB2-BD59-A6C34878D82A}">
                    <a16:rowId xmlns:a16="http://schemas.microsoft.com/office/drawing/2014/main" val="2137189492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0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(0x0, 0x30)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16</a:t>
                      </a:r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highlight>
                            <a:srgbClr val="FFFF00"/>
                          </a:highlight>
                        </a:rPr>
                        <a:t>(0x10, 0x20)</a:t>
                      </a:r>
                      <a:endParaRPr lang="en-KR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32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>
                          <a:highlight>
                            <a:srgbClr val="FFFF00"/>
                          </a:highlight>
                        </a:rPr>
                        <a:t>(0x20, 0x10)</a:t>
                      </a:r>
                      <a:endParaRPr lang="en-KR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48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(0x30, 0x0)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extLst>
                  <a:ext uri="{0D108BD9-81ED-4DB2-BD59-A6C34878D82A}">
                    <a16:rowId xmlns:a16="http://schemas.microsoft.com/office/drawing/2014/main" val="3511831912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1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(0x1, 0x31)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17</a:t>
                      </a:r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(0x11, 0x21)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33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(0x21, 0x11)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49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(0x31, 0x1)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extLst>
                  <a:ext uri="{0D108BD9-81ED-4DB2-BD59-A6C34878D82A}">
                    <a16:rowId xmlns:a16="http://schemas.microsoft.com/office/drawing/2014/main" val="1571061308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2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(0x2, 0x32)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18</a:t>
                      </a:r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(0x12, 0x22)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34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(0x22, 0x12)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50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(0x32, 0x2)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extLst>
                  <a:ext uri="{0D108BD9-81ED-4DB2-BD59-A6C34878D82A}">
                    <a16:rowId xmlns:a16="http://schemas.microsoft.com/office/drawing/2014/main" val="3263044294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3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(0x3, 0x33)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19</a:t>
                      </a:r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(0x13, 0x23)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35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(0x23, 0x13)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51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(0x33, 0x3)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extLst>
                  <a:ext uri="{0D108BD9-81ED-4DB2-BD59-A6C34878D82A}">
                    <a16:rowId xmlns:a16="http://schemas.microsoft.com/office/drawing/2014/main" val="527649630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4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(0x4, 0x34)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500" dirty="0"/>
                        <a:t>2</a:t>
                      </a:r>
                      <a:r>
                        <a:rPr lang="en-US" altLang="ko-KR" sz="1500" dirty="0"/>
                        <a:t>0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(0x14, 0x24)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36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(0x24, 0x14)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52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(0x34, 0x4)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extLst>
                  <a:ext uri="{0D108BD9-81ED-4DB2-BD59-A6C34878D82A}">
                    <a16:rowId xmlns:a16="http://schemas.microsoft.com/office/drawing/2014/main" val="3736226023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5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(0x5, 0x35)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21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(0x15, 0x25)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37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(0x25, 0x15)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53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(0x35, 0x5)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extLst>
                  <a:ext uri="{0D108BD9-81ED-4DB2-BD59-A6C34878D82A}">
                    <a16:rowId xmlns:a16="http://schemas.microsoft.com/office/drawing/2014/main" val="2699160005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6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(0x6, 0x36)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22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(0x16, 0x26)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38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(0x26, 0x16)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54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(0x36, 0x6)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extLst>
                  <a:ext uri="{0D108BD9-81ED-4DB2-BD59-A6C34878D82A}">
                    <a16:rowId xmlns:a16="http://schemas.microsoft.com/office/drawing/2014/main" val="2383857936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7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(0x7, 0x37)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23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(0x17, 0x27)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39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(0x27, 0x17)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55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(0x37, 0x7)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extLst>
                  <a:ext uri="{0D108BD9-81ED-4DB2-BD59-A6C34878D82A}">
                    <a16:rowId xmlns:a16="http://schemas.microsoft.com/office/drawing/2014/main" val="2140837971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8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(0x8, 0x38)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24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(0x18, 0x28)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40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(0x28, 0x18)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56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(0x38, 0x8)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extLst>
                  <a:ext uri="{0D108BD9-81ED-4DB2-BD59-A6C34878D82A}">
                    <a16:rowId xmlns:a16="http://schemas.microsoft.com/office/drawing/2014/main" val="3222347848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9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(0x9, 0x39)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25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(0x19, 0x29)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41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(0x29, 0x19)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57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(0x39, 0x9)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extLst>
                  <a:ext uri="{0D108BD9-81ED-4DB2-BD59-A6C34878D82A}">
                    <a16:rowId xmlns:a16="http://schemas.microsoft.com/office/drawing/2014/main" val="4194521678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10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(0xA, 0x3A)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26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(0x1A, 0x2A)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42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(0x2A, 0x1A)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58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(0x3A, 0xA)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extLst>
                  <a:ext uri="{0D108BD9-81ED-4DB2-BD59-A6C34878D82A}">
                    <a16:rowId xmlns:a16="http://schemas.microsoft.com/office/drawing/2014/main" val="1866229131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11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(0xB, 0x3B)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27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(0x1B, 0x2B)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43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(0x2B, 0x1B)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59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(0x3B, 0xB)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extLst>
                  <a:ext uri="{0D108BD9-81ED-4DB2-BD59-A6C34878D82A}">
                    <a16:rowId xmlns:a16="http://schemas.microsoft.com/office/drawing/2014/main" val="3332431805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12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(0xC, 0x3C)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28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(0x1C, 0x2C)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44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(0x2C, 0x1C)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60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(0x3C, 0xC)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extLst>
                  <a:ext uri="{0D108BD9-81ED-4DB2-BD59-A6C34878D82A}">
                    <a16:rowId xmlns:a16="http://schemas.microsoft.com/office/drawing/2014/main" val="1746714325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13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(0xD, 0x3D)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29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(0x1D, 0x2D)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45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(0x2D, 0x1D)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61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(0x3D, 0xD)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extLst>
                  <a:ext uri="{0D108BD9-81ED-4DB2-BD59-A6C34878D82A}">
                    <a16:rowId xmlns:a16="http://schemas.microsoft.com/office/drawing/2014/main" val="1698463061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14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(0xE, 0x3E)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30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(0x1E, 0x2E)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46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(0x2E, 0x1E)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62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(0x3E, 0xE)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extLst>
                  <a:ext uri="{0D108BD9-81ED-4DB2-BD59-A6C34878D82A}">
                    <a16:rowId xmlns:a16="http://schemas.microsoft.com/office/drawing/2014/main" val="1675534724"/>
                  </a:ext>
                </a:extLst>
              </a:tr>
              <a:tr h="28487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15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(0xF, 0x3F)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31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(0x1F, 0x2F)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47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(0x2F, 0x1F)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63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dirty="0"/>
                        <a:t>(0x3F, 0xF)</a:t>
                      </a:r>
                      <a:endParaRPr lang="en-KR" sz="1500" dirty="0"/>
                    </a:p>
                  </a:txBody>
                  <a:tcPr marL="74452" marR="74452" marT="37225" marB="37225"/>
                </a:tc>
                <a:extLst>
                  <a:ext uri="{0D108BD9-81ED-4DB2-BD59-A6C34878D82A}">
                    <a16:rowId xmlns:a16="http://schemas.microsoft.com/office/drawing/2014/main" val="185413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84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F05F-D406-95EA-8602-7DE5BEF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S-box</a:t>
            </a:r>
            <a:r>
              <a:rPr lang="ko-KR" altLang="en-US" dirty="0"/>
              <a:t> </a:t>
            </a:r>
            <a:r>
              <a:rPr lang="en-US" altLang="ko-KR" dirty="0"/>
              <a:t>S1</a:t>
            </a:r>
            <a:r>
              <a:rPr lang="ko-KR" altLang="en-US" dirty="0"/>
              <a:t>의 차분</a:t>
            </a:r>
            <a:r>
              <a:rPr lang="en-US" altLang="ko-KR" dirty="0"/>
              <a:t>(</a:t>
            </a:r>
            <a:r>
              <a:rPr lang="ko-KR" altLang="en-US" dirty="0"/>
              <a:t>비선형연산</a:t>
            </a:r>
            <a:r>
              <a:rPr lang="en-US" altLang="ko-KR" dirty="0"/>
              <a:t>)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2AD49-58F2-CC20-2D26-BF8C8692C4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647" y="1053993"/>
            <a:ext cx="11369675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입력 차분이 ∆𝐗</a:t>
            </a:r>
            <a:r>
              <a:rPr lang="en-US" altLang="ko-KR" sz="2400" dirty="0"/>
              <a:t> =</a:t>
            </a:r>
            <a:r>
              <a:rPr lang="ko-KR" altLang="en-US" sz="2400" dirty="0"/>
              <a:t> 𝟎𝐱</a:t>
            </a:r>
            <a:r>
              <a:rPr lang="en-KR" sz="2400" dirty="0">
                <a:effectLst/>
                <a:latin typeface="STIX Two Math" panose="02020603050405020304" pitchFamily="18" charset="0"/>
              </a:rPr>
              <a:t>𝟑</a:t>
            </a:r>
            <a:r>
              <a:rPr lang="ko-KR" altLang="en-US" sz="2400" dirty="0"/>
              <a:t>𝟎인 경우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KR" sz="2400" dirty="0">
                <a:effectLst/>
                <a:latin typeface="STIX Two Math" panose="02020603050405020304" pitchFamily="18" charset="0"/>
              </a:rPr>
              <a:t>𝐒</a:t>
            </a:r>
            <a:r>
              <a:rPr lang="ko-KR" altLang="en-US" sz="2400" dirty="0"/>
              <a:t>𝟏의 모든 입력 쌍 및 출력 차분 ∆𝐘</a:t>
            </a:r>
            <a:endParaRPr lang="en-KR" sz="2400" dirty="0"/>
          </a:p>
          <a:p>
            <a:pPr marL="0" indent="0">
              <a:buNone/>
            </a:pPr>
            <a:r>
              <a:rPr lang="ko-KR" altLang="en-US" sz="2400" dirty="0"/>
              <a:t>   </a:t>
            </a:r>
            <a:endParaRPr lang="en-KR" sz="2400" dirty="0"/>
          </a:p>
          <a:p>
            <a:pPr marL="0" indent="0">
              <a:buNone/>
            </a:pPr>
            <a:endParaRPr lang="en-KR" sz="2400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32AC453-3ECA-211C-6209-98622D725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29649"/>
              </p:ext>
            </p:extLst>
          </p:nvPr>
        </p:nvGraphicFramePr>
        <p:xfrm>
          <a:off x="411162" y="1483231"/>
          <a:ext cx="11368160" cy="516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268">
                  <a:extLst>
                    <a:ext uri="{9D8B030D-6E8A-4147-A177-3AD203B41FA5}">
                      <a16:colId xmlns:a16="http://schemas.microsoft.com/office/drawing/2014/main" val="3415535355"/>
                    </a:ext>
                  </a:extLst>
                </a:gridCol>
                <a:gridCol w="2383772">
                  <a:extLst>
                    <a:ext uri="{9D8B030D-6E8A-4147-A177-3AD203B41FA5}">
                      <a16:colId xmlns:a16="http://schemas.microsoft.com/office/drawing/2014/main" val="1198962808"/>
                    </a:ext>
                  </a:extLst>
                </a:gridCol>
                <a:gridCol w="494339">
                  <a:extLst>
                    <a:ext uri="{9D8B030D-6E8A-4147-A177-3AD203B41FA5}">
                      <a16:colId xmlns:a16="http://schemas.microsoft.com/office/drawing/2014/main" val="2653963229"/>
                    </a:ext>
                  </a:extLst>
                </a:gridCol>
                <a:gridCol w="2347701">
                  <a:extLst>
                    <a:ext uri="{9D8B030D-6E8A-4147-A177-3AD203B41FA5}">
                      <a16:colId xmlns:a16="http://schemas.microsoft.com/office/drawing/2014/main" val="1706782177"/>
                    </a:ext>
                  </a:extLst>
                </a:gridCol>
                <a:gridCol w="485440">
                  <a:extLst>
                    <a:ext uri="{9D8B030D-6E8A-4147-A177-3AD203B41FA5}">
                      <a16:colId xmlns:a16="http://schemas.microsoft.com/office/drawing/2014/main" val="2653771595"/>
                    </a:ext>
                  </a:extLst>
                </a:gridCol>
                <a:gridCol w="2356600">
                  <a:extLst>
                    <a:ext uri="{9D8B030D-6E8A-4147-A177-3AD203B41FA5}">
                      <a16:colId xmlns:a16="http://schemas.microsoft.com/office/drawing/2014/main" val="253282929"/>
                    </a:ext>
                  </a:extLst>
                </a:gridCol>
                <a:gridCol w="476541">
                  <a:extLst>
                    <a:ext uri="{9D8B030D-6E8A-4147-A177-3AD203B41FA5}">
                      <a16:colId xmlns:a16="http://schemas.microsoft.com/office/drawing/2014/main" val="3729559725"/>
                    </a:ext>
                  </a:extLst>
                </a:gridCol>
                <a:gridCol w="2365499">
                  <a:extLst>
                    <a:ext uri="{9D8B030D-6E8A-4147-A177-3AD203B41FA5}">
                      <a16:colId xmlns:a16="http://schemas.microsoft.com/office/drawing/2014/main" val="2565389416"/>
                    </a:ext>
                  </a:extLst>
                </a:gridCol>
              </a:tblGrid>
              <a:tr h="271997">
                <a:tc>
                  <a:txBody>
                    <a:bodyPr/>
                    <a:lstStyle/>
                    <a:p>
                      <a:r>
                        <a:rPr lang="en-US" sz="1500" dirty="0"/>
                        <a:t>No.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KR" sz="1500" dirty="0"/>
                        <a:t>(x1, x2) -&gt; </a:t>
                      </a:r>
                      <a:r>
                        <a:rPr lang="ko-KR" altLang="en-US" sz="1600" dirty="0"/>
                        <a:t>∆</a:t>
                      </a:r>
                      <a:r>
                        <a:rPr lang="ko-KR" altLang="en-US" sz="1400" dirty="0"/>
                        <a:t>𝐘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No.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500" dirty="0"/>
                        <a:t>(x1, x2) -&gt; </a:t>
                      </a:r>
                      <a:r>
                        <a:rPr lang="ko-KR" altLang="en-US" sz="1600" dirty="0"/>
                        <a:t>∆𝐘 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No.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500" dirty="0"/>
                        <a:t>(x1, x2) -&gt; </a:t>
                      </a:r>
                      <a:r>
                        <a:rPr lang="ko-KR" altLang="en-US" sz="1600" dirty="0"/>
                        <a:t>∆𝐘 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No.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500" dirty="0"/>
                        <a:t>(x1, x2) -&gt; </a:t>
                      </a:r>
                      <a:r>
                        <a:rPr lang="ko-KR" altLang="en-US" sz="1600" dirty="0"/>
                        <a:t>∆𝐘 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extLst>
                  <a:ext uri="{0D108BD9-81ED-4DB2-BD59-A6C34878D82A}">
                    <a16:rowId xmlns:a16="http://schemas.microsoft.com/office/drawing/2014/main" val="2137189492"/>
                  </a:ext>
                </a:extLst>
              </a:tr>
              <a:tr h="132159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0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(0x0, 0x30)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0x1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KR" sz="1500" dirty="0"/>
                        <a:t>16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>
                          <a:highlight>
                            <a:srgbClr val="FFFF00"/>
                          </a:highlight>
                        </a:rPr>
                        <a:t>(0x10, 0x20)</a:t>
                      </a:r>
                      <a:r>
                        <a:rPr lang="ko-KR" altLang="en-US" sz="150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KR" sz="1500" dirty="0">
                          <a:highlight>
                            <a:srgbClr val="FFFF00"/>
                          </a:highlight>
                        </a:rPr>
                        <a:t>-&gt; </a:t>
                      </a:r>
                      <a:r>
                        <a:rPr lang="en-US" altLang="ko-KR" sz="1500" dirty="0">
                          <a:highlight>
                            <a:srgbClr val="FFFF00"/>
                          </a:highlight>
                        </a:rPr>
                        <a:t>0x7</a:t>
                      </a:r>
                      <a:endParaRPr lang="en-KR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32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>
                          <a:highlight>
                            <a:srgbClr val="FFFF00"/>
                          </a:highlight>
                        </a:rPr>
                        <a:t>(0x20, 0x10) </a:t>
                      </a:r>
                      <a:r>
                        <a:rPr lang="en-KR" sz="1500" dirty="0">
                          <a:highlight>
                            <a:srgbClr val="FFFF00"/>
                          </a:highlight>
                        </a:rPr>
                        <a:t>-&gt; 0x7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48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(0x30, 0x0) </a:t>
                      </a:r>
                      <a:r>
                        <a:rPr lang="en-KR" sz="1500" dirty="0"/>
                        <a:t>-&gt; 0x1</a:t>
                      </a:r>
                    </a:p>
                  </a:txBody>
                  <a:tcPr marL="74447" marR="74447" marT="37223" marB="37223"/>
                </a:tc>
                <a:extLst>
                  <a:ext uri="{0D108BD9-81ED-4DB2-BD59-A6C34878D82A}">
                    <a16:rowId xmlns:a16="http://schemas.microsoft.com/office/drawing/2014/main" val="3511831912"/>
                  </a:ext>
                </a:extLst>
              </a:tr>
              <a:tr h="132159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1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(0x1, 0x31)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0x5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KR" sz="1500" dirty="0"/>
                        <a:t>17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(0x11, 0x21)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0x5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33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(0x21, 0x11) </a:t>
                      </a:r>
                      <a:r>
                        <a:rPr lang="en-KR" sz="1500" dirty="0"/>
                        <a:t>-&gt; 0x5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49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(0x31, 0x1) </a:t>
                      </a:r>
                      <a:r>
                        <a:rPr lang="en-KR" sz="1500" dirty="0"/>
                        <a:t>-&gt; 0x5</a:t>
                      </a:r>
                    </a:p>
                  </a:txBody>
                  <a:tcPr marL="74447" marR="74447" marT="37223" marB="37223"/>
                </a:tc>
                <a:extLst>
                  <a:ext uri="{0D108BD9-81ED-4DB2-BD59-A6C34878D82A}">
                    <a16:rowId xmlns:a16="http://schemas.microsoft.com/office/drawing/2014/main" val="1571061308"/>
                  </a:ext>
                </a:extLst>
              </a:tr>
              <a:tr h="132159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(0x2, 0x32)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0x8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KR" sz="1500" dirty="0"/>
                        <a:t>18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(0x12, 0x22)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0xB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34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(0x22, 0x12) </a:t>
                      </a:r>
                      <a:r>
                        <a:rPr lang="en-KR" sz="1500" dirty="0"/>
                        <a:t>-&gt; 0xB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50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(0x32, 0x2) </a:t>
                      </a:r>
                      <a:r>
                        <a:rPr lang="en-KR" sz="1500" dirty="0"/>
                        <a:t>-&gt; 0x8</a:t>
                      </a:r>
                    </a:p>
                  </a:txBody>
                  <a:tcPr marL="74447" marR="74447" marT="37223" marB="37223"/>
                </a:tc>
                <a:extLst>
                  <a:ext uri="{0D108BD9-81ED-4DB2-BD59-A6C34878D82A}">
                    <a16:rowId xmlns:a16="http://schemas.microsoft.com/office/drawing/2014/main" val="3263044294"/>
                  </a:ext>
                </a:extLst>
              </a:tr>
              <a:tr h="132159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/>
                        <a:t>(0x3, 0x33)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0x4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KR" sz="1500" dirty="0"/>
                        <a:t>19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(0x13, 0x23)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0xA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35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(0x23, 0x13) </a:t>
                      </a:r>
                      <a:r>
                        <a:rPr lang="en-KR" sz="1500" dirty="0"/>
                        <a:t>-&gt;  0xA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51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(0x33, 0x3) </a:t>
                      </a:r>
                      <a:r>
                        <a:rPr lang="en-KR" sz="1500" dirty="0"/>
                        <a:t>-&gt; 0x4</a:t>
                      </a:r>
                    </a:p>
                  </a:txBody>
                  <a:tcPr marL="74447" marR="74447" marT="37223" marB="37223"/>
                </a:tc>
                <a:extLst>
                  <a:ext uri="{0D108BD9-81ED-4DB2-BD59-A6C34878D82A}">
                    <a16:rowId xmlns:a16="http://schemas.microsoft.com/office/drawing/2014/main" val="527649630"/>
                  </a:ext>
                </a:extLst>
              </a:tr>
              <a:tr h="132159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(0x4, 0x34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0x4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KR" sz="1500" dirty="0"/>
                        <a:t>2</a:t>
                      </a:r>
                      <a:r>
                        <a:rPr lang="en-US" altLang="ko-KR" sz="1500" dirty="0"/>
                        <a:t>0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(0x14, 0x24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0x8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36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(0x24, 0x14) </a:t>
                      </a:r>
                      <a:r>
                        <a:rPr lang="en-KR" sz="1500" dirty="0"/>
                        <a:t>-&gt; -0x8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52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(0x34, 0x4) </a:t>
                      </a:r>
                      <a:r>
                        <a:rPr lang="en-KR" sz="1500" dirty="0"/>
                        <a:t>-&gt; 0x4</a:t>
                      </a:r>
                    </a:p>
                  </a:txBody>
                  <a:tcPr marL="74447" marR="74447" marT="37223" marB="37223"/>
                </a:tc>
                <a:extLst>
                  <a:ext uri="{0D108BD9-81ED-4DB2-BD59-A6C34878D82A}">
                    <a16:rowId xmlns:a16="http://schemas.microsoft.com/office/drawing/2014/main" val="3736226023"/>
                  </a:ext>
                </a:extLst>
              </a:tr>
              <a:tr h="132159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(0x5, 0x35)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0x4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21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(0x15, 0x25)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0x4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37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(0x25, 0x15) </a:t>
                      </a:r>
                      <a:r>
                        <a:rPr lang="en-KR" sz="1500" dirty="0"/>
                        <a:t>-&gt; 0x4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53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(0x35, 0x5) </a:t>
                      </a:r>
                      <a:r>
                        <a:rPr lang="en-KR" sz="1500" dirty="0"/>
                        <a:t>-&gt; 0x4</a:t>
                      </a:r>
                    </a:p>
                  </a:txBody>
                  <a:tcPr marL="74447" marR="74447" marT="37223" marB="37223"/>
                </a:tc>
                <a:extLst>
                  <a:ext uri="{0D108BD9-81ED-4DB2-BD59-A6C34878D82A}">
                    <a16:rowId xmlns:a16="http://schemas.microsoft.com/office/drawing/2014/main" val="2699160005"/>
                  </a:ext>
                </a:extLst>
              </a:tr>
              <a:tr h="132159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6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(0x6, 0x36)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0x6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22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(0x16, 0x26)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 0x4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38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(0x26, 0x16) </a:t>
                      </a:r>
                      <a:r>
                        <a:rPr lang="en-KR" sz="1500" dirty="0"/>
                        <a:t>-&gt; 0x4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54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(0x36, 0x6) </a:t>
                      </a:r>
                      <a:r>
                        <a:rPr lang="en-KR" sz="1500" dirty="0"/>
                        <a:t>-&gt; 0x6</a:t>
                      </a:r>
                    </a:p>
                  </a:txBody>
                  <a:tcPr marL="74447" marR="74447" marT="37223" marB="37223"/>
                </a:tc>
                <a:extLst>
                  <a:ext uri="{0D108BD9-81ED-4DB2-BD59-A6C34878D82A}">
                    <a16:rowId xmlns:a16="http://schemas.microsoft.com/office/drawing/2014/main" val="2383857936"/>
                  </a:ext>
                </a:extLst>
              </a:tr>
              <a:tr h="132159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7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(0x7, 0x37)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0xA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23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(0x17, 0x27)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0x9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39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(0x27, 0x17) </a:t>
                      </a:r>
                      <a:r>
                        <a:rPr lang="en-KR" sz="1500" dirty="0"/>
                        <a:t>-&gt; 0x9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55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(0x37, 0x7)</a:t>
                      </a:r>
                      <a:r>
                        <a:rPr lang="en-KR" sz="1500" dirty="0"/>
                        <a:t> -&gt; 0xA</a:t>
                      </a:r>
                    </a:p>
                  </a:txBody>
                  <a:tcPr marL="74447" marR="74447" marT="37223" marB="37223"/>
                </a:tc>
                <a:extLst>
                  <a:ext uri="{0D108BD9-81ED-4DB2-BD59-A6C34878D82A}">
                    <a16:rowId xmlns:a16="http://schemas.microsoft.com/office/drawing/2014/main" val="2140837971"/>
                  </a:ext>
                </a:extLst>
              </a:tr>
              <a:tr h="132159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8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(0x8, 0x38)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0x1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24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(0x18, 0x28)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0x8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40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(0x28, 0x18) </a:t>
                      </a:r>
                      <a:r>
                        <a:rPr lang="en-KR" sz="1500" dirty="0"/>
                        <a:t>-&gt; 0x8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56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(0x38, 0x8) </a:t>
                      </a:r>
                      <a:r>
                        <a:rPr lang="en-KR" sz="1500" dirty="0"/>
                        <a:t>-&gt; 0x1</a:t>
                      </a:r>
                    </a:p>
                  </a:txBody>
                  <a:tcPr marL="74447" marR="74447" marT="37223" marB="37223"/>
                </a:tc>
                <a:extLst>
                  <a:ext uri="{0D108BD9-81ED-4DB2-BD59-A6C34878D82A}">
                    <a16:rowId xmlns:a16="http://schemas.microsoft.com/office/drawing/2014/main" val="3222347848"/>
                  </a:ext>
                </a:extLst>
              </a:tr>
              <a:tr h="132159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9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(0x9, 0x39)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0x4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25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(0x19, 0x29)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0xD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41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(0x29, 0x19)</a:t>
                      </a:r>
                      <a:r>
                        <a:rPr lang="en-KR" sz="1500" dirty="0"/>
                        <a:t> -&gt; 0xD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57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(0x39, 0x9) </a:t>
                      </a:r>
                      <a:r>
                        <a:rPr lang="en-KR" sz="1500" dirty="0"/>
                        <a:t>-&gt; 0x4</a:t>
                      </a:r>
                    </a:p>
                  </a:txBody>
                  <a:tcPr marL="74447" marR="74447" marT="37223" marB="37223"/>
                </a:tc>
                <a:extLst>
                  <a:ext uri="{0D108BD9-81ED-4DB2-BD59-A6C34878D82A}">
                    <a16:rowId xmlns:a16="http://schemas.microsoft.com/office/drawing/2014/main" val="4194521678"/>
                  </a:ext>
                </a:extLst>
              </a:tr>
              <a:tr h="132159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10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(0xA, 0x3A)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0x5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26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(0x1A, 0x2A)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0xF 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42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(0x2A, 0x1A) </a:t>
                      </a:r>
                      <a:r>
                        <a:rPr lang="en-KR" sz="1500" dirty="0"/>
                        <a:t>-&gt; 0xF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58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(0x3A, 0xA) </a:t>
                      </a:r>
                      <a:r>
                        <a:rPr lang="en-KR" sz="1500" dirty="0"/>
                        <a:t>-&gt; 0x5</a:t>
                      </a:r>
                    </a:p>
                  </a:txBody>
                  <a:tcPr marL="74447" marR="74447" marT="37223" marB="37223"/>
                </a:tc>
                <a:extLst>
                  <a:ext uri="{0D108BD9-81ED-4DB2-BD59-A6C34878D82A}">
                    <a16:rowId xmlns:a16="http://schemas.microsoft.com/office/drawing/2014/main" val="1866229131"/>
                  </a:ext>
                </a:extLst>
              </a:tr>
              <a:tr h="132159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11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(0xB, 0x3B)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0x2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27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(0x1B, 0x2B)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0xC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43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(0x2B, 0x1B) </a:t>
                      </a:r>
                      <a:r>
                        <a:rPr lang="en-KR" sz="1500" dirty="0"/>
                        <a:t>-&gt; 0xC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59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(0x3B, 0xB) </a:t>
                      </a:r>
                      <a:r>
                        <a:rPr lang="en-KR" sz="1500" dirty="0"/>
                        <a:t>-&gt; 0x2</a:t>
                      </a:r>
                    </a:p>
                  </a:txBody>
                  <a:tcPr marL="74447" marR="74447" marT="37223" marB="37223"/>
                </a:tc>
                <a:extLst>
                  <a:ext uri="{0D108BD9-81ED-4DB2-BD59-A6C34878D82A}">
                    <a16:rowId xmlns:a16="http://schemas.microsoft.com/office/drawing/2014/main" val="3332431805"/>
                  </a:ext>
                </a:extLst>
              </a:tr>
              <a:tr h="132159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12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(0xC, 0x3C)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0xE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28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(0x1C, 0x2C)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0x2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44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(0x2C, 0x1C) </a:t>
                      </a:r>
                      <a:r>
                        <a:rPr lang="en-KR" sz="1500" dirty="0"/>
                        <a:t>-&gt; 0x2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60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(0x3C, 0xC) </a:t>
                      </a:r>
                      <a:r>
                        <a:rPr lang="en-KR" sz="1500" dirty="0"/>
                        <a:t>-&gt; 0xE</a:t>
                      </a:r>
                    </a:p>
                  </a:txBody>
                  <a:tcPr marL="74447" marR="74447" marT="37223" marB="37223"/>
                </a:tc>
                <a:extLst>
                  <a:ext uri="{0D108BD9-81ED-4DB2-BD59-A6C34878D82A}">
                    <a16:rowId xmlns:a16="http://schemas.microsoft.com/office/drawing/2014/main" val="1746714325"/>
                  </a:ext>
                </a:extLst>
              </a:tr>
              <a:tr h="132159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13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(0xD, 0x3D)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0xB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29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(0x1D, 0x2D)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0x2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45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(0x2D, 0x1D) </a:t>
                      </a:r>
                      <a:r>
                        <a:rPr lang="en-KR" sz="1500" dirty="0"/>
                        <a:t>-&gt; 0x2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61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(0x3D, 0xD) </a:t>
                      </a:r>
                      <a:r>
                        <a:rPr lang="en-KR" sz="1500" dirty="0"/>
                        <a:t>-&gt; 0xB</a:t>
                      </a:r>
                    </a:p>
                  </a:txBody>
                  <a:tcPr marL="74447" marR="74447" marT="37223" marB="37223"/>
                </a:tc>
                <a:extLst>
                  <a:ext uri="{0D108BD9-81ED-4DB2-BD59-A6C34878D82A}">
                    <a16:rowId xmlns:a16="http://schemas.microsoft.com/office/drawing/2014/main" val="1698463061"/>
                  </a:ext>
                </a:extLst>
              </a:tr>
              <a:tr h="132159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14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(0xE, 0x3E)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0x8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30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(0x1E, 0x2E)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</a:t>
                      </a:r>
                      <a:r>
                        <a:rPr lang="en-US" altLang="ko-KR" sz="1500" dirty="0"/>
                        <a:t> 0xC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46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(0x2E, 0x1E) </a:t>
                      </a:r>
                      <a:r>
                        <a:rPr lang="en-KR" sz="1500" dirty="0"/>
                        <a:t>-&gt; 0xC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62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(0x3E, 0xE) </a:t>
                      </a:r>
                      <a:r>
                        <a:rPr lang="en-KR" sz="1500" dirty="0"/>
                        <a:t>-&gt; 0x8</a:t>
                      </a:r>
                    </a:p>
                  </a:txBody>
                  <a:tcPr marL="74447" marR="74447" marT="37223" marB="37223"/>
                </a:tc>
                <a:extLst>
                  <a:ext uri="{0D108BD9-81ED-4DB2-BD59-A6C34878D82A}">
                    <a16:rowId xmlns:a16="http://schemas.microsoft.com/office/drawing/2014/main" val="1675534724"/>
                  </a:ext>
                </a:extLst>
              </a:tr>
              <a:tr h="132159"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15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(0xf, 0x3f)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0xC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31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(0x1f, 0x2f)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KR" sz="1500" dirty="0"/>
                        <a:t>-&gt; </a:t>
                      </a:r>
                      <a:r>
                        <a:rPr lang="en-US" altLang="ko-KR" sz="1500" dirty="0"/>
                        <a:t>0xF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47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(0x2f, 0x1f) </a:t>
                      </a:r>
                      <a:r>
                        <a:rPr lang="en-KR" sz="1500" dirty="0"/>
                        <a:t>-&gt; 0xF</a:t>
                      </a:r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63</a:t>
                      </a:r>
                      <a:endParaRPr lang="en-KR" sz="1500" dirty="0"/>
                    </a:p>
                  </a:txBody>
                  <a:tcPr marL="74447" marR="74447" marT="37223" marB="37223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(0x3f, 0xf) </a:t>
                      </a:r>
                      <a:r>
                        <a:rPr lang="en-KR" sz="1500" dirty="0"/>
                        <a:t>-&gt; 0xC</a:t>
                      </a:r>
                    </a:p>
                  </a:txBody>
                  <a:tcPr marL="74447" marR="74447" marT="37223" marB="37223"/>
                </a:tc>
                <a:extLst>
                  <a:ext uri="{0D108BD9-81ED-4DB2-BD59-A6C34878D82A}">
                    <a16:rowId xmlns:a16="http://schemas.microsoft.com/office/drawing/2014/main" val="185413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58169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24911</TotalTime>
  <Words>2205</Words>
  <Application>Microsoft Macintosh PowerPoint</Application>
  <PresentationFormat>Widescreen</PresentationFormat>
  <Paragraphs>483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Helvetica</vt:lpstr>
      <vt:lpstr>STIX Two Math</vt:lpstr>
      <vt:lpstr>CryptoCraft 테마</vt:lpstr>
      <vt:lpstr>제목 테마</vt:lpstr>
      <vt:lpstr>차분 특성 (Differential Characteristic)</vt:lpstr>
      <vt:lpstr>PowerPoint Presentation</vt:lpstr>
      <vt:lpstr>DES</vt:lpstr>
      <vt:lpstr>DES</vt:lpstr>
      <vt:lpstr>차분 (Difference)</vt:lpstr>
      <vt:lpstr>차분 (선형연산)</vt:lpstr>
      <vt:lpstr>S-box S1의 차분(비선형연산)</vt:lpstr>
      <vt:lpstr>S-box S1의 차분(비선형연산)</vt:lpstr>
      <vt:lpstr>S-box S1의 차분(비선형연산)</vt:lpstr>
      <vt:lpstr>S-box S1의 차분(비선형연산)</vt:lpstr>
      <vt:lpstr>Pr(S1 : ∆𝐗 -&gt; ∆𝐘)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김상원</cp:lastModifiedBy>
  <cp:revision>75</cp:revision>
  <cp:lastPrinted>2023-10-03T19:47:56Z</cp:lastPrinted>
  <dcterms:created xsi:type="dcterms:W3CDTF">2019-03-05T04:29:07Z</dcterms:created>
  <dcterms:modified xsi:type="dcterms:W3CDTF">2023-10-03T21:00:07Z</dcterms:modified>
</cp:coreProperties>
</file>