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8"/>
  </p:notesMasterIdLst>
  <p:handoutMasterIdLst>
    <p:handoutMasterId r:id="rId19"/>
  </p:handoutMasterIdLst>
  <p:sldIdLst>
    <p:sldId id="269" r:id="rId3"/>
    <p:sldId id="275" r:id="rId4"/>
    <p:sldId id="281" r:id="rId5"/>
    <p:sldId id="284" r:id="rId6"/>
    <p:sldId id="285" r:id="rId7"/>
    <p:sldId id="288" r:id="rId8"/>
    <p:sldId id="283" r:id="rId9"/>
    <p:sldId id="286" r:id="rId10"/>
    <p:sldId id="287" r:id="rId11"/>
    <p:sldId id="289" r:id="rId12"/>
    <p:sldId id="290" r:id="rId13"/>
    <p:sldId id="291" r:id="rId14"/>
    <p:sldId id="292" r:id="rId15"/>
    <p:sldId id="293" r:id="rId16"/>
    <p:sldId id="274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72" d="100"/>
          <a:sy n="72" d="100"/>
        </p:scale>
        <p:origin x="84" y="9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30037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0IY1zzvWFFw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AES </a:t>
            </a:r>
            <a:r>
              <a:rPr lang="ko-KR" altLang="en-US" dirty="0"/>
              <a:t>알고리즘</a:t>
            </a:r>
            <a:br>
              <a:rPr lang="en-US" altLang="ko-KR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1771397 </a:t>
            </a:r>
            <a:r>
              <a:rPr lang="ko-KR" altLang="en-US" dirty="0"/>
              <a:t>이민우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0FCB90-2DCA-4362-927B-A91EC921A212}"/>
              </a:ext>
            </a:extLst>
          </p:cNvPr>
          <p:cNvSpPr txBox="1"/>
          <p:nvPr/>
        </p:nvSpPr>
        <p:spPr>
          <a:xfrm>
            <a:off x="4288831" y="6241517"/>
            <a:ext cx="55310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유튜브 주소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https://youtu.be/0IY1zzvWFFw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37EAF-ADE9-4628-9EEF-F5FD4AD85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계층 동작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211844-437E-4202-9017-2B71049E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Shift Rows </a:t>
            </a:r>
            <a:r>
              <a:rPr lang="ko-KR" altLang="en-US" dirty="0"/>
              <a:t>계층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8D7979B6-F25B-4962-8714-241BAAE82C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1483" y="1294471"/>
            <a:ext cx="6757639" cy="250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>
            <a:extLst>
              <a:ext uri="{FF2B5EF4-FFF2-40B4-BE49-F238E27FC236}">
                <a16:creationId xmlns:a16="http://schemas.microsoft.com/office/drawing/2014/main" id="{63A9BFDE-1FBF-476C-816C-D808FC7F5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990" y="3897648"/>
            <a:ext cx="5514975" cy="2209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48959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37EAF-ADE9-4628-9EEF-F5FD4AD85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계층 동작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211844-437E-4202-9017-2B71049E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Mix Column </a:t>
            </a:r>
            <a:r>
              <a:rPr lang="ko-KR" altLang="en-US" dirty="0"/>
              <a:t>계층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072F281B-7B44-4F37-8308-DAE9132FA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690" y="1152526"/>
            <a:ext cx="6261083" cy="524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CFA9A3D-423A-4BE3-A54D-82815E780A11}"/>
              </a:ext>
            </a:extLst>
          </p:cNvPr>
          <p:cNvSpPr/>
          <p:nvPr/>
        </p:nvSpPr>
        <p:spPr>
          <a:xfrm>
            <a:off x="3424690" y="3365701"/>
            <a:ext cx="7102061" cy="1206299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40952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37EAF-ADE9-4628-9EEF-F5FD4AD85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계층 동작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211844-437E-4202-9017-2B71049E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Mix Column </a:t>
            </a:r>
            <a:r>
              <a:rPr lang="ko-KR" altLang="en-US" dirty="0"/>
              <a:t>계층</a:t>
            </a:r>
          </a:p>
        </p:txBody>
      </p:sp>
      <p:pic>
        <p:nvPicPr>
          <p:cNvPr id="9218" name="Picture 2" descr="AES Mix Column Transformation - Cryptography Stack Exchange">
            <a:extLst>
              <a:ext uri="{FF2B5EF4-FFF2-40B4-BE49-F238E27FC236}">
                <a16:creationId xmlns:a16="http://schemas.microsoft.com/office/drawing/2014/main" id="{A19E2D4E-0305-47B5-AE92-1E0445843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0604" y="2127214"/>
            <a:ext cx="6680481" cy="26035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6CF52D-AC83-4095-AC5B-7D8AABA2289D}"/>
              </a:ext>
            </a:extLst>
          </p:cNvPr>
          <p:cNvSpPr txBox="1"/>
          <p:nvPr/>
        </p:nvSpPr>
        <p:spPr>
          <a:xfrm>
            <a:off x="4333762" y="4728734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2*a0 + 3*a1 + 1*a2 + 1*a3 = b0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62B56D-87DE-4846-8299-E79CA889879B}"/>
              </a:ext>
            </a:extLst>
          </p:cNvPr>
          <p:cNvSpPr txBox="1"/>
          <p:nvPr/>
        </p:nvSpPr>
        <p:spPr>
          <a:xfrm>
            <a:off x="4333762" y="5063749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1*a0 + 2*a1 + 3*a2 + 1</a:t>
            </a:r>
            <a:r>
              <a:rPr lang="en-US" altLang="ko-KR"/>
              <a:t>*a3 = b1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A109C5-E957-460C-9E24-99678CE913C5}"/>
              </a:ext>
            </a:extLst>
          </p:cNvPr>
          <p:cNvSpPr txBox="1"/>
          <p:nvPr/>
        </p:nvSpPr>
        <p:spPr>
          <a:xfrm>
            <a:off x="4333762" y="5430368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1*a0 + 1*a1 + 2*a2 + 3*a3 = b2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70CF89-CC28-4139-8C14-816898661585}"/>
              </a:ext>
            </a:extLst>
          </p:cNvPr>
          <p:cNvSpPr txBox="1"/>
          <p:nvPr/>
        </p:nvSpPr>
        <p:spPr>
          <a:xfrm>
            <a:off x="4333762" y="5765383"/>
            <a:ext cx="411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3*a0 + 1*a1 + 1*a2 + 2*a3 = b3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8212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37EAF-ADE9-4628-9EEF-F5FD4AD85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계층 동작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211844-437E-4202-9017-2B71049E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키</a:t>
            </a:r>
            <a:r>
              <a:rPr lang="en-US" altLang="ko-KR" dirty="0"/>
              <a:t> </a:t>
            </a:r>
            <a:r>
              <a:rPr lang="ko-KR" altLang="en-US" dirty="0"/>
              <a:t>스케줄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325D7B1-4265-4E4F-89F9-6B3FC20F8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9509" y="994768"/>
            <a:ext cx="3637247" cy="5439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33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37EAF-ADE9-4628-9EEF-F5FD4AD85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계층 동작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211844-437E-4202-9017-2B71049E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키</a:t>
            </a:r>
            <a:r>
              <a:rPr lang="en-US" altLang="ko-KR" dirty="0"/>
              <a:t> </a:t>
            </a:r>
            <a:r>
              <a:rPr lang="ko-KR" altLang="en-US" dirty="0"/>
              <a:t>스케줄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3A286AB-D588-460B-824A-EE3DF19DC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595" y="1023641"/>
            <a:ext cx="3746809" cy="481071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54807B3-EFB1-4A37-927A-C48A4AEE00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1" y="2514179"/>
            <a:ext cx="3699954" cy="16444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D59B7B-432D-4A7E-ABEB-AD25A54346EB}"/>
              </a:ext>
            </a:extLst>
          </p:cNvPr>
          <p:cNvSpPr txBox="1"/>
          <p:nvPr/>
        </p:nvSpPr>
        <p:spPr>
          <a:xfrm>
            <a:off x="1557453" y="4087341"/>
            <a:ext cx="1828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라운드 계수</a:t>
            </a:r>
            <a:endParaRPr lang="en-US" altLang="ko-KR" dirty="0"/>
          </a:p>
        </p:txBody>
      </p: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BD7ECCA7-22F7-471C-958A-5A32622B260B}"/>
              </a:ext>
            </a:extLst>
          </p:cNvPr>
          <p:cNvCxnSpPr>
            <a:cxnSpLocks/>
          </p:cNvCxnSpPr>
          <p:nvPr/>
        </p:nvCxnSpPr>
        <p:spPr>
          <a:xfrm>
            <a:off x="2966224" y="4272007"/>
            <a:ext cx="133814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타원 14">
            <a:extLst>
              <a:ext uri="{FF2B5EF4-FFF2-40B4-BE49-F238E27FC236}">
                <a16:creationId xmlns:a16="http://schemas.microsoft.com/office/drawing/2014/main" id="{127C8469-3EE5-4E60-8CD7-E9DA5E525A42}"/>
              </a:ext>
            </a:extLst>
          </p:cNvPr>
          <p:cNvSpPr/>
          <p:nvPr/>
        </p:nvSpPr>
        <p:spPr>
          <a:xfrm>
            <a:off x="4351822" y="4087341"/>
            <a:ext cx="443202" cy="3693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9571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AES </a:t>
            </a:r>
            <a:r>
              <a:rPr lang="ko-KR" altLang="en-US" dirty="0"/>
              <a:t>알고리즘 개요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AES </a:t>
            </a:r>
            <a:r>
              <a:rPr lang="ko-KR" altLang="en-US" dirty="0"/>
              <a:t>암호화 과정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/>
              <a:t>각 계층 동작 원리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1117B21-8FA0-46C5-A875-15463B1B235A}"/>
              </a:ext>
            </a:extLst>
          </p:cNvPr>
          <p:cNvSpPr/>
          <p:nvPr/>
        </p:nvSpPr>
        <p:spPr>
          <a:xfrm>
            <a:off x="3634003" y="3893574"/>
            <a:ext cx="7769450" cy="1952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63CDB-3FC0-496D-BB67-91DAEC4F4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 알고리즘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DAEFC3-B01B-40AA-AC09-E992EFCD57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AES </a:t>
            </a:r>
            <a:r>
              <a:rPr lang="ko-KR" altLang="en-US" dirty="0"/>
              <a:t>입력 출력 과정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AB3466D-F616-480B-B3B7-0F3EF298E8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3812" y="1943100"/>
            <a:ext cx="4524375" cy="3762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3554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63CDB-3FC0-496D-BB67-91DAEC4F4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</a:t>
            </a:r>
            <a:r>
              <a:rPr lang="ko-KR" altLang="en-US" dirty="0"/>
              <a:t> 알고리즘 개요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BDAEFC3-B01B-40AA-AC09-E992EFCD57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키 길이와 라운드 수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4413812-7DC5-4171-B61C-597A74960A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4839" y="2183091"/>
            <a:ext cx="5262322" cy="2150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871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D63CDB-3FC0-496D-BB67-91DAEC4F4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AES </a:t>
            </a:r>
            <a:r>
              <a:rPr lang="ko-KR" altLang="en-US" dirty="0"/>
              <a:t>암호화 과정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A010391-0BD8-46A6-BF81-0045B8D65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9825" y="1276349"/>
            <a:ext cx="7372350" cy="481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2292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37EAF-ADE9-4628-9EEF-F5FD4AD85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계층 동작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211844-437E-4202-9017-2B71049E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키 덧셈 계층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3E8797F-FDAE-405D-BC5A-3065EC59C3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50" y="1822063"/>
            <a:ext cx="78105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9287188-0087-4701-8EC5-6EAA764B1000}"/>
              </a:ext>
            </a:extLst>
          </p:cNvPr>
          <p:cNvSpPr txBox="1"/>
          <p:nvPr/>
        </p:nvSpPr>
        <p:spPr>
          <a:xfrm>
            <a:off x="2190750" y="3898513"/>
            <a:ext cx="7555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 33 </a:t>
            </a:r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</a:t>
            </a:r>
            <a:r>
              <a:rPr lang="en-US" altLang="ko-KR" dirty="0"/>
              <a:t> 44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8DBF038-4020-47C4-83BC-8EC1A99C1839}"/>
              </a:ext>
            </a:extLst>
          </p:cNvPr>
          <p:cNvSpPr txBox="1"/>
          <p:nvPr/>
        </p:nvSpPr>
        <p:spPr>
          <a:xfrm>
            <a:off x="2581043" y="4264773"/>
            <a:ext cx="480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00110011 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24B94DF-6188-4823-A90A-9C29D16B6CF7}"/>
              </a:ext>
            </a:extLst>
          </p:cNvPr>
          <p:cNvSpPr txBox="1"/>
          <p:nvPr/>
        </p:nvSpPr>
        <p:spPr>
          <a:xfrm>
            <a:off x="2581042" y="4711604"/>
            <a:ext cx="480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01000100 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99352D3-14B2-4F87-9C9E-0C91923A3E32}"/>
              </a:ext>
            </a:extLst>
          </p:cNvPr>
          <p:cNvSpPr txBox="1"/>
          <p:nvPr/>
        </p:nvSpPr>
        <p:spPr>
          <a:xfrm>
            <a:off x="2581042" y="5155363"/>
            <a:ext cx="4801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01110111 = 77</a:t>
            </a:r>
            <a:r>
              <a:rPr lang="en-US" altLang="ko-KR" sz="1200" dirty="0"/>
              <a:t>(16)</a:t>
            </a:r>
            <a:endParaRPr lang="ko-KR" alt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B198F6-335C-46CC-A42F-C49337BCBF8D}"/>
              </a:ext>
            </a:extLst>
          </p:cNvPr>
          <p:cNvSpPr txBox="1"/>
          <p:nvPr/>
        </p:nvSpPr>
        <p:spPr>
          <a:xfrm>
            <a:off x="2921154" y="4477038"/>
            <a:ext cx="591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0" i="0" dirty="0">
                <a:solidFill>
                  <a:srgbClr val="202124"/>
                </a:solidFill>
                <a:effectLst/>
                <a:latin typeface="Apple SD Gothic Neo"/>
              </a:rPr>
              <a:t>⊕</a:t>
            </a:r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3CB8B375-9417-4BA0-A29E-0101A8FCB822}"/>
              </a:ext>
            </a:extLst>
          </p:cNvPr>
          <p:cNvSpPr/>
          <p:nvPr/>
        </p:nvSpPr>
        <p:spPr>
          <a:xfrm>
            <a:off x="2837520" y="1942673"/>
            <a:ext cx="379141" cy="3662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2F0C5ECA-51CF-45D8-AB24-191B739EBC3C}"/>
              </a:ext>
            </a:extLst>
          </p:cNvPr>
          <p:cNvSpPr/>
          <p:nvPr/>
        </p:nvSpPr>
        <p:spPr>
          <a:xfrm>
            <a:off x="5627880" y="1942673"/>
            <a:ext cx="379141" cy="3662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B8A9A5CA-8CD1-47D2-9396-78599364EC07}"/>
              </a:ext>
            </a:extLst>
          </p:cNvPr>
          <p:cNvSpPr/>
          <p:nvPr/>
        </p:nvSpPr>
        <p:spPr>
          <a:xfrm>
            <a:off x="8418240" y="1942673"/>
            <a:ext cx="379141" cy="36626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9505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37EAF-ADE9-4628-9EEF-F5FD4AD85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계층 동작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211844-437E-4202-9017-2B71049E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바이트 환자 계층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072F281B-7B44-4F37-8308-DAE9132FA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9190" y="1152525"/>
            <a:ext cx="6261083" cy="524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CFA9A3D-423A-4BE3-A54D-82815E780A11}"/>
              </a:ext>
            </a:extLst>
          </p:cNvPr>
          <p:cNvSpPr/>
          <p:nvPr/>
        </p:nvSpPr>
        <p:spPr>
          <a:xfrm>
            <a:off x="3780263" y="1052164"/>
            <a:ext cx="7136780" cy="1405055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658F630-9211-474D-8B18-E77874B5E3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57" y="3600225"/>
            <a:ext cx="2259339" cy="18009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5EE430-91EA-4A40-B324-EB4AF0F2C78C}"/>
              </a:ext>
            </a:extLst>
          </p:cNvPr>
          <p:cNvSpPr txBox="1"/>
          <p:nvPr/>
        </p:nvSpPr>
        <p:spPr>
          <a:xfrm>
            <a:off x="635620" y="5274527"/>
            <a:ext cx="2726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AES</a:t>
            </a:r>
            <a:r>
              <a:rPr lang="ko-KR" altLang="en-US" dirty="0"/>
              <a:t>에서 데이터의 상태</a:t>
            </a:r>
            <a:r>
              <a:rPr lang="en-US" altLang="ko-KR" dirty="0"/>
              <a:t>(STATE) – </a:t>
            </a:r>
            <a:r>
              <a:rPr lang="ko-KR" altLang="en-US" dirty="0"/>
              <a:t>행렬 구조</a:t>
            </a:r>
          </a:p>
        </p:txBody>
      </p:sp>
    </p:spTree>
    <p:extLst>
      <p:ext uri="{BB962C8B-B14F-4D97-AF65-F5344CB8AC3E}">
        <p14:creationId xmlns:p14="http://schemas.microsoft.com/office/powerpoint/2010/main" val="31509626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37EAF-ADE9-4628-9EEF-F5FD4AD85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계층 동작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211844-437E-4202-9017-2B71049E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S-box(substitution box)</a:t>
            </a:r>
            <a:endParaRPr lang="ko-KR" altLang="en-US" dirty="0"/>
          </a:p>
        </p:txBody>
      </p:sp>
      <p:pic>
        <p:nvPicPr>
          <p:cNvPr id="4100" name="Picture 4" descr="AES S-box">
            <a:extLst>
              <a:ext uri="{FF2B5EF4-FFF2-40B4-BE49-F238E27FC236}">
                <a16:creationId xmlns:a16="http://schemas.microsoft.com/office/drawing/2014/main" id="{4012D842-18B0-4CA3-A92E-F68B642306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0971" y="1647298"/>
            <a:ext cx="7170057" cy="4745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9F124CA-33CA-4872-801E-4AE7AD298047}"/>
              </a:ext>
            </a:extLst>
          </p:cNvPr>
          <p:cNvSpPr txBox="1"/>
          <p:nvPr/>
        </p:nvSpPr>
        <p:spPr>
          <a:xfrm>
            <a:off x="937373" y="4774140"/>
            <a:ext cx="1573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Ex) A7 -&gt; 5C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63EBF63-C4FA-439B-BF63-575F7F40F264}"/>
              </a:ext>
            </a:extLst>
          </p:cNvPr>
          <p:cNvSpPr/>
          <p:nvPr/>
        </p:nvSpPr>
        <p:spPr>
          <a:xfrm>
            <a:off x="2949030" y="4762280"/>
            <a:ext cx="361441" cy="3693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2E2C40C3-B053-4B1F-A264-5A43E785EEEF}"/>
              </a:ext>
            </a:extLst>
          </p:cNvPr>
          <p:cNvSpPr/>
          <p:nvPr/>
        </p:nvSpPr>
        <p:spPr>
          <a:xfrm>
            <a:off x="6113701" y="1895062"/>
            <a:ext cx="361441" cy="3693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9E9A28C-1C9B-4D37-9169-7778AF25B89E}"/>
              </a:ext>
            </a:extLst>
          </p:cNvPr>
          <p:cNvSpPr/>
          <p:nvPr/>
        </p:nvSpPr>
        <p:spPr>
          <a:xfrm>
            <a:off x="6095999" y="4762280"/>
            <a:ext cx="361441" cy="36933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679FF602-7DFA-4788-8DCD-D40B31AAF13E}"/>
              </a:ext>
            </a:extLst>
          </p:cNvPr>
          <p:cNvCxnSpPr>
            <a:cxnSpLocks/>
          </p:cNvCxnSpPr>
          <p:nvPr/>
        </p:nvCxnSpPr>
        <p:spPr>
          <a:xfrm>
            <a:off x="3187808" y="5131612"/>
            <a:ext cx="3146969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901473F1-EFAA-42FE-B4D8-6CDE4E04869A}"/>
              </a:ext>
            </a:extLst>
          </p:cNvPr>
          <p:cNvCxnSpPr>
            <a:cxnSpLocks/>
            <a:endCxn id="11" idx="6"/>
          </p:cNvCxnSpPr>
          <p:nvPr/>
        </p:nvCxnSpPr>
        <p:spPr>
          <a:xfrm flipH="1">
            <a:off x="6457440" y="2095720"/>
            <a:ext cx="17702" cy="2851226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483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D37EAF-ADE9-4628-9EEF-F5FD4AD85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각 계층 동작 원리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211844-437E-4202-9017-2B71049E387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Shift Rows </a:t>
            </a:r>
            <a:r>
              <a:rPr lang="ko-KR" altLang="en-US" dirty="0"/>
              <a:t>계층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072F281B-7B44-4F37-8308-DAE9132FA6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4690" y="1152526"/>
            <a:ext cx="6261083" cy="52403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3CFA9A3D-423A-4BE3-A54D-82815E780A11}"/>
              </a:ext>
            </a:extLst>
          </p:cNvPr>
          <p:cNvSpPr/>
          <p:nvPr/>
        </p:nvSpPr>
        <p:spPr>
          <a:xfrm>
            <a:off x="3311912" y="2029522"/>
            <a:ext cx="6991815" cy="1494263"/>
          </a:xfrm>
          <a:prstGeom prst="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565AAD17-181D-4525-AE96-1989E2000E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057" y="3600225"/>
            <a:ext cx="2259339" cy="18009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712580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1329</TotalTime>
  <Words>202</Words>
  <Application>Microsoft Office PowerPoint</Application>
  <PresentationFormat>와이드스크린</PresentationFormat>
  <Paragraphs>43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Apple SD Gothic Neo</vt:lpstr>
      <vt:lpstr>맑은 고딕</vt:lpstr>
      <vt:lpstr>Arial</vt:lpstr>
      <vt:lpstr>CryptoCraft 테마</vt:lpstr>
      <vt:lpstr>제목 테마</vt:lpstr>
      <vt:lpstr>AES 알고리즘 </vt:lpstr>
      <vt:lpstr>PowerPoint 프레젠테이션</vt:lpstr>
      <vt:lpstr>AES 알고리즘 개요</vt:lpstr>
      <vt:lpstr>AES 알고리즘 개요</vt:lpstr>
      <vt:lpstr>AES 암호화 과정</vt:lpstr>
      <vt:lpstr>각 계층 동작 원리</vt:lpstr>
      <vt:lpstr>각 계층 동작 원리</vt:lpstr>
      <vt:lpstr>각 계층 동작 원리</vt:lpstr>
      <vt:lpstr>각 계층 동작 원리</vt:lpstr>
      <vt:lpstr>각 계층 동작 원리</vt:lpstr>
      <vt:lpstr>각 계층 동작 원리</vt:lpstr>
      <vt:lpstr>각 계층 동작 원리</vt:lpstr>
      <vt:lpstr>각 계층 동작 원리</vt:lpstr>
      <vt:lpstr>각 계층 동작 원리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이민우</cp:lastModifiedBy>
  <cp:revision>74</cp:revision>
  <dcterms:created xsi:type="dcterms:W3CDTF">2019-03-05T04:29:07Z</dcterms:created>
  <dcterms:modified xsi:type="dcterms:W3CDTF">2021-07-04T11:24:51Z</dcterms:modified>
</cp:coreProperties>
</file>