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92" r:id="rId4"/>
    <p:sldId id="280" r:id="rId5"/>
    <p:sldId id="281" r:id="rId6"/>
    <p:sldId id="284" r:id="rId7"/>
    <p:sldId id="285" r:id="rId8"/>
    <p:sldId id="283" r:id="rId9"/>
    <p:sldId id="286" r:id="rId10"/>
    <p:sldId id="291" r:id="rId11"/>
    <p:sldId id="290" r:id="rId12"/>
    <p:sldId id="287" r:id="rId13"/>
    <p:sldId id="288" r:id="rId14"/>
    <p:sldId id="289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6225" autoAdjust="0"/>
  </p:normalViewPr>
  <p:slideViewPr>
    <p:cSldViewPr snapToGrid="0">
      <p:cViewPr varScale="1">
        <p:scale>
          <a:sx n="64" d="100"/>
          <a:sy n="64" d="100"/>
        </p:scale>
        <p:origin x="78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7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7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3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Finalists: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NIST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기준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Round 3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말에 표준화 준비가 될 것으로 예상되는 유력한 후보들</a:t>
            </a:r>
            <a:endParaRPr lang="en-US" altLang="ko-KR" sz="1800" kern="0" spc="-50" dirty="0">
              <a:solidFill>
                <a:srgbClr val="000000"/>
              </a:solidFill>
              <a:effectLst/>
              <a:latin typeface="신명 중명조"/>
              <a:ea typeface="신명 중명조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Alternate: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Round 3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신명 중명조"/>
                <a:ea typeface="신명 중명조"/>
              </a:rPr>
              <a:t>이후에 선정 가능성이 있는 잠재적인 후보들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9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8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exhaustive key search: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전수 키 탐색 공격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collsion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search: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충돌 공격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213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NIST</a:t>
            </a:r>
            <a:r>
              <a:rPr lang="ko-KR" altLang="en-US" dirty="0"/>
              <a:t> </a:t>
            </a:r>
            <a:r>
              <a:rPr lang="en-US" altLang="ko-KR" dirty="0"/>
              <a:t>PQC</a:t>
            </a:r>
            <a:r>
              <a:rPr lang="ko-KR" altLang="en-US" dirty="0"/>
              <a:t> 표준화 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https://youtu.be/PxZJG9iEdgk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CYRSTALS-KYBER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KYBER-512</a:t>
            </a:r>
            <a:r>
              <a:rPr lang="ko-KR" altLang="en-US"/>
              <a:t>는 </a:t>
            </a:r>
            <a:r>
              <a:rPr lang="en-US" altLang="ko-KR"/>
              <a:t>AES-128</a:t>
            </a:r>
            <a:r>
              <a:rPr lang="ko-KR" altLang="en-US"/>
              <a:t>과 거의 동등한 보안을 목표</a:t>
            </a:r>
            <a:endParaRPr lang="en-US" altLang="ko-KR"/>
          </a:p>
          <a:p>
            <a:r>
              <a:rPr lang="en-US" altLang="ko-KR"/>
              <a:t>KYBER-768</a:t>
            </a:r>
            <a:r>
              <a:rPr lang="ko-KR" altLang="en-US"/>
              <a:t>는 </a:t>
            </a:r>
            <a:r>
              <a:rPr lang="en-US" altLang="ko-KR"/>
              <a:t>AES-192</a:t>
            </a:r>
            <a:r>
              <a:rPr lang="ko-KR" altLang="en-US"/>
              <a:t>과 거의 동등한 보안을 목표</a:t>
            </a:r>
          </a:p>
          <a:p>
            <a:r>
              <a:rPr lang="en-US" altLang="ko-KR"/>
              <a:t>KYBER-1024</a:t>
            </a:r>
            <a:r>
              <a:rPr lang="ko-KR" altLang="en-US"/>
              <a:t>는 </a:t>
            </a:r>
            <a:r>
              <a:rPr lang="en-US" altLang="ko-KR"/>
              <a:t>AES-256</a:t>
            </a:r>
            <a:r>
              <a:rPr lang="ko-KR" altLang="en-US"/>
              <a:t>과 거의 동등한 보안을 목표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KYBER-768, KYBER-1024</a:t>
            </a:r>
            <a:r>
              <a:rPr lang="ko-KR" altLang="en-US"/>
              <a:t> 표준화 예정</a:t>
            </a:r>
            <a:endParaRPr lang="en-US" altLang="ko-KR"/>
          </a:p>
          <a:p>
            <a:pPr lvl="1"/>
            <a:r>
              <a:rPr lang="ko-KR" altLang="en-US"/>
              <a:t>보안강도 </a:t>
            </a:r>
            <a:r>
              <a:rPr lang="en-US" altLang="ko-KR"/>
              <a:t>3, 4</a:t>
            </a:r>
          </a:p>
          <a:p>
            <a:pPr lvl="1"/>
            <a:endParaRPr lang="en-US" altLang="ko-KR"/>
          </a:p>
          <a:p>
            <a:r>
              <a:rPr lang="en-US" altLang="ko-KR"/>
              <a:t>KYBER-512</a:t>
            </a:r>
            <a:r>
              <a:rPr lang="ko-KR" altLang="en-US"/>
              <a:t>도 표준화 계획 있음</a:t>
            </a:r>
            <a:endParaRPr lang="en-US" altLang="ko-KR"/>
          </a:p>
          <a:p>
            <a:pPr lvl="1"/>
            <a:r>
              <a:rPr lang="ko-KR" altLang="en-US"/>
              <a:t>보안강도 </a:t>
            </a:r>
            <a:r>
              <a:rPr lang="en-US" altLang="ko-KR"/>
              <a:t>1</a:t>
            </a:r>
          </a:p>
          <a:p>
            <a:endParaRPr lang="en-US" altLang="ko-KR"/>
          </a:p>
          <a:p>
            <a:r>
              <a:rPr lang="en-US" altLang="ko-KR"/>
              <a:t>90S</a:t>
            </a:r>
            <a:r>
              <a:rPr lang="ko-KR" altLang="en-US"/>
              <a:t> 버전은 표준화 </a:t>
            </a:r>
            <a:r>
              <a:rPr lang="en-US" altLang="ko-KR"/>
              <a:t>X</a:t>
            </a:r>
            <a:endParaRPr lang="ko-KR" altLang="en-US"/>
          </a:p>
          <a:p>
            <a:endParaRPr lang="ko-KR" altLang="en-US" dirty="0"/>
          </a:p>
        </p:txBody>
      </p:sp>
      <p:pic>
        <p:nvPicPr>
          <p:cNvPr id="1026" name="Picture 2" descr="CRYSTALS-Kyber">
            <a:extLst>
              <a:ext uri="{FF2B5EF4-FFF2-40B4-BE49-F238E27FC236}">
                <a16:creationId xmlns:a16="http://schemas.microsoft.com/office/drawing/2014/main" id="{1371EF06-9E36-0992-2E30-2A89865C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55" y="3429000"/>
            <a:ext cx="4439425" cy="165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CRYSTALS-Dilithium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서명 알고리즘으로 사용하는 것이 좋다고 전달함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Dilithium</a:t>
            </a:r>
            <a:r>
              <a:rPr lang="ko-KR" altLang="en-US" dirty="0"/>
              <a:t>에 대한 표준화 계획</a:t>
            </a:r>
            <a:endParaRPr lang="en-US" altLang="ko-KR" dirty="0"/>
          </a:p>
          <a:p>
            <a:pPr lvl="1"/>
            <a:r>
              <a:rPr lang="ko-KR" altLang="en-US" dirty="0"/>
              <a:t>보안 강도 </a:t>
            </a:r>
            <a:r>
              <a:rPr lang="en-US" altLang="ko-KR" dirty="0"/>
              <a:t>2, 3, 5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AES </a:t>
            </a:r>
            <a:r>
              <a:rPr lang="ko-KR" altLang="en-US" dirty="0"/>
              <a:t>변형 모델은 고려하지 않음</a:t>
            </a:r>
            <a:r>
              <a:rPr lang="en-US" altLang="ko-KR" dirty="0"/>
              <a:t>(</a:t>
            </a:r>
            <a:r>
              <a:rPr lang="en-US" altLang="ko-KR" dirty="0" err="1"/>
              <a:t>Dilithium</a:t>
            </a:r>
            <a:r>
              <a:rPr lang="en-US" altLang="ko-KR" dirty="0"/>
              <a:t>-AES)</a:t>
            </a:r>
          </a:p>
          <a:p>
            <a:pPr lvl="1"/>
            <a:r>
              <a:rPr lang="en-US" altLang="ko-KR" dirty="0"/>
              <a:t>Round 2</a:t>
            </a:r>
            <a:r>
              <a:rPr lang="ko-KR" altLang="en-US" dirty="0"/>
              <a:t>에 대해 업데이트한</a:t>
            </a:r>
            <a:r>
              <a:rPr lang="en-US" altLang="ko-KR" dirty="0"/>
              <a:t> </a:t>
            </a:r>
            <a:r>
              <a:rPr lang="ko-KR" altLang="en-US" dirty="0"/>
              <a:t>변형 모델</a:t>
            </a:r>
            <a:endParaRPr lang="en-US" altLang="ko-KR" dirty="0"/>
          </a:p>
          <a:p>
            <a:pPr lvl="1"/>
            <a:r>
              <a:rPr lang="en-US" altLang="ko-KR" dirty="0"/>
              <a:t>SHAKE </a:t>
            </a:r>
            <a:r>
              <a:rPr lang="ko-KR" altLang="en-US" dirty="0"/>
              <a:t>대신 카운터 모드에서 </a:t>
            </a:r>
            <a:r>
              <a:rPr lang="en-US" altLang="ko-KR" dirty="0"/>
              <a:t>AES-256</a:t>
            </a:r>
            <a:r>
              <a:rPr lang="ko-KR" altLang="en-US" dirty="0"/>
              <a:t>을 사용한 버전</a:t>
            </a:r>
          </a:p>
        </p:txBody>
      </p:sp>
      <p:pic>
        <p:nvPicPr>
          <p:cNvPr id="2050" name="Picture 2" descr="Dilithium">
            <a:extLst>
              <a:ext uri="{FF2B5EF4-FFF2-40B4-BE49-F238E27FC236}">
                <a16:creationId xmlns:a16="http://schemas.microsoft.com/office/drawing/2014/main" id="{2D0473A3-7A55-2AE2-595F-5A5625B0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505" y="1790700"/>
            <a:ext cx="34575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04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FALCON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FALCON</a:t>
            </a:r>
            <a:r>
              <a:rPr lang="ko-KR" altLang="en-US" dirty="0"/>
              <a:t>에 대한 표준화 계획</a:t>
            </a:r>
            <a:endParaRPr lang="en-US" altLang="ko-KR" dirty="0"/>
          </a:p>
          <a:p>
            <a:pPr lvl="1"/>
            <a:r>
              <a:rPr lang="ko-KR" altLang="en-US" dirty="0"/>
              <a:t>보안 강도 </a:t>
            </a:r>
            <a:r>
              <a:rPr lang="en-US" altLang="ko-KR" dirty="0"/>
              <a:t>1, 5</a:t>
            </a:r>
          </a:p>
          <a:p>
            <a:endParaRPr lang="en-US" altLang="ko-KR" dirty="0"/>
          </a:p>
          <a:p>
            <a:r>
              <a:rPr lang="en-US" altLang="ko-KR" dirty="0" err="1"/>
              <a:t>Dilithium</a:t>
            </a:r>
            <a:r>
              <a:rPr lang="ko-KR" altLang="en-US" dirty="0"/>
              <a:t>에 비해 크기가 작음</a:t>
            </a:r>
            <a:endParaRPr lang="en-US" altLang="ko-KR" dirty="0"/>
          </a:p>
          <a:p>
            <a:pPr lvl="1"/>
            <a:r>
              <a:rPr lang="ko-KR" altLang="en-US" dirty="0"/>
              <a:t>비용이 저렴함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Dilithium</a:t>
            </a:r>
            <a:r>
              <a:rPr lang="ko-KR" altLang="en-US" dirty="0"/>
              <a:t> 이후 표준화 예정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Falcon">
            <a:extLst>
              <a:ext uri="{FF2B5EF4-FFF2-40B4-BE49-F238E27FC236}">
                <a16:creationId xmlns:a16="http://schemas.microsoft.com/office/drawing/2014/main" id="{2AAAA654-5B3F-8D2A-DFF3-490B063A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23" y="2552778"/>
            <a:ext cx="4605741" cy="20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60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SPHINCS+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SPHINCS+</a:t>
            </a:r>
            <a:r>
              <a:rPr lang="ko-KR" altLang="en-US" dirty="0"/>
              <a:t>에 대한 계획</a:t>
            </a:r>
            <a:endParaRPr lang="en-US" altLang="ko-KR" dirty="0"/>
          </a:p>
          <a:p>
            <a:pPr lvl="1"/>
            <a:r>
              <a:rPr lang="ko-KR" altLang="en-US" dirty="0"/>
              <a:t>보안 강도 </a:t>
            </a:r>
            <a:r>
              <a:rPr lang="en-US" altLang="ko-KR" dirty="0"/>
              <a:t>1, 3, 5</a:t>
            </a:r>
          </a:p>
          <a:p>
            <a:pPr lvl="1"/>
            <a:r>
              <a:rPr lang="ko-KR" altLang="en-US" dirty="0"/>
              <a:t>허용 해시 함수</a:t>
            </a:r>
            <a:r>
              <a:rPr lang="en-US" altLang="ko-KR" dirty="0"/>
              <a:t>: SHAKE, SHA2</a:t>
            </a:r>
          </a:p>
          <a:p>
            <a:pPr lvl="1"/>
            <a:r>
              <a:rPr lang="en-US" altLang="ko-KR" dirty="0"/>
              <a:t>SHA2</a:t>
            </a:r>
            <a:r>
              <a:rPr lang="ko-KR" altLang="en-US" dirty="0"/>
              <a:t>는 보안 강도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SHA256 &amp; SHA512 MIX</a:t>
            </a:r>
            <a:r>
              <a:rPr lang="ko-KR" altLang="en-US" dirty="0"/>
              <a:t> 보안 강도 </a:t>
            </a:r>
            <a:r>
              <a:rPr lang="en-US" altLang="ko-KR" dirty="0"/>
              <a:t>3, 5</a:t>
            </a:r>
          </a:p>
          <a:p>
            <a:endParaRPr lang="en-US" altLang="ko-KR" dirty="0"/>
          </a:p>
          <a:p>
            <a:r>
              <a:rPr lang="en-US" altLang="ko-KR" dirty="0"/>
              <a:t>SIMPLE </a:t>
            </a:r>
            <a:r>
              <a:rPr lang="en-US" altLang="ko-KR" dirty="0" err="1"/>
              <a:t>Verison</a:t>
            </a:r>
            <a:r>
              <a:rPr lang="ko-KR" altLang="en-US" dirty="0"/>
              <a:t> 표준화 예정</a:t>
            </a:r>
            <a:r>
              <a:rPr lang="en-US" altLang="ko-KR" dirty="0"/>
              <a:t>(ROBUST Version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Robust version: Round 1</a:t>
            </a:r>
            <a:r>
              <a:rPr lang="ko-KR" altLang="en-US" dirty="0"/>
              <a:t>에 제출한 버전</a:t>
            </a:r>
            <a:endParaRPr lang="en-US" altLang="ko-KR" dirty="0"/>
          </a:p>
          <a:p>
            <a:pPr lvl="1"/>
            <a:r>
              <a:rPr lang="en-US" altLang="ko-KR" dirty="0"/>
              <a:t>Robust </a:t>
            </a:r>
            <a:r>
              <a:rPr lang="en-US" altLang="ko-KR" dirty="0" err="1"/>
              <a:t>verison</a:t>
            </a:r>
            <a:r>
              <a:rPr lang="ko-KR" altLang="en-US" dirty="0"/>
              <a:t>에 비해 속도가 </a:t>
            </a:r>
            <a:r>
              <a:rPr lang="en-US" altLang="ko-KR" dirty="0"/>
              <a:t>3</a:t>
            </a:r>
            <a:r>
              <a:rPr lang="ko-KR" altLang="en-US" dirty="0"/>
              <a:t>배 빠름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FAST, SMALL Version </a:t>
            </a:r>
            <a:r>
              <a:rPr lang="ko-KR" altLang="en-US" dirty="0"/>
              <a:t>포함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588A73-7C92-6E50-EF8D-D2440AC4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94" y="1586476"/>
            <a:ext cx="4307174" cy="1236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E68C2-1A76-181D-4508-965649570664}"/>
              </a:ext>
            </a:extLst>
          </p:cNvPr>
          <p:cNvSpPr txBox="1"/>
          <p:nvPr/>
        </p:nvSpPr>
        <p:spPr>
          <a:xfrm>
            <a:off x="7649981" y="1586476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dirty="0"/>
              <a:t>SPHINCS</a:t>
            </a:r>
            <a:r>
              <a:rPr lang="en-US" altLang="ko-KR" sz="5400" i="1" dirty="0"/>
              <a:t>+</a:t>
            </a:r>
            <a:endParaRPr lang="ko-KR" alt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8805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내성 암호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현대 암호는 수학적 문제에 의존</a:t>
            </a:r>
            <a:endParaRPr lang="en-US" altLang="ko-KR" dirty="0"/>
          </a:p>
          <a:p>
            <a:pPr lvl="1"/>
            <a:r>
              <a:rPr lang="en-US" altLang="ko-KR" dirty="0"/>
              <a:t>Shor, Grover </a:t>
            </a:r>
            <a:r>
              <a:rPr lang="ko-KR" altLang="en-US" dirty="0"/>
              <a:t>알고리즘으로 인한 위협</a:t>
            </a:r>
            <a:endParaRPr lang="en-US" altLang="ko-KR" dirty="0"/>
          </a:p>
          <a:p>
            <a:pPr lvl="1"/>
            <a:r>
              <a:rPr lang="en-US" altLang="ko-KR" dirty="0"/>
              <a:t>Shor: </a:t>
            </a:r>
            <a:r>
              <a:rPr lang="ko-KR" altLang="en-US" dirty="0"/>
              <a:t>인수 분해와 같은 작업을 효율적으로 수행</a:t>
            </a:r>
            <a:endParaRPr lang="en-US" altLang="ko-KR" dirty="0"/>
          </a:p>
          <a:p>
            <a:pPr lvl="1"/>
            <a:r>
              <a:rPr lang="en-US" altLang="ko-KR" dirty="0"/>
              <a:t>Grover: brute force attack </a:t>
            </a:r>
            <a:r>
              <a:rPr lang="ko-KR" altLang="en-US" dirty="0"/>
              <a:t>가속화</a:t>
            </a:r>
            <a:r>
              <a:rPr lang="en-US" altLang="ko-KR" dirty="0"/>
              <a:t>(</a:t>
            </a:r>
            <a:r>
              <a:rPr lang="ko-KR" altLang="en-US" dirty="0" err="1"/>
              <a:t>대칭키</a:t>
            </a:r>
            <a:r>
              <a:rPr lang="ko-KR" altLang="en-US" dirty="0"/>
              <a:t> 위협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양자 공격에 저항할 수 있는 새로운 암호 알고리즘</a:t>
            </a:r>
            <a:endParaRPr lang="en-US" altLang="ko-KR" dirty="0"/>
          </a:p>
          <a:p>
            <a:pPr lvl="1"/>
            <a:r>
              <a:rPr lang="ko-KR" altLang="en-US" dirty="0"/>
              <a:t>격자 기반</a:t>
            </a:r>
            <a:r>
              <a:rPr lang="en-US" altLang="ko-KR" dirty="0"/>
              <a:t>, </a:t>
            </a:r>
            <a:r>
              <a:rPr lang="ko-KR" altLang="en-US" dirty="0"/>
              <a:t>코드 기반</a:t>
            </a:r>
            <a:r>
              <a:rPr lang="en-US" altLang="ko-KR" dirty="0"/>
              <a:t>, </a:t>
            </a:r>
            <a:r>
              <a:rPr lang="ko-KR" altLang="en-US" dirty="0"/>
              <a:t>해시 기반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NIST PQC </a:t>
            </a:r>
            <a:r>
              <a:rPr lang="ko-KR" altLang="en-US" dirty="0"/>
              <a:t>표준화 공모전 진행</a:t>
            </a:r>
            <a:endParaRPr lang="en-US" altLang="ko-KR" dirty="0"/>
          </a:p>
          <a:p>
            <a:pPr lvl="1"/>
            <a:r>
              <a:rPr lang="ko-KR" altLang="en-US" dirty="0"/>
              <a:t>효율적인 양자 내성 암호 알고리즘 식별 및 표준화</a:t>
            </a:r>
          </a:p>
        </p:txBody>
      </p:sp>
    </p:spTree>
    <p:extLst>
      <p:ext uri="{BB962C8B-B14F-4D97-AF65-F5344CB8AC3E}">
        <p14:creationId xmlns:p14="http://schemas.microsoft.com/office/powerpoint/2010/main" val="293074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 round 1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4299B6E-EF21-A0AC-670F-ECDA86187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42850"/>
              </p:ext>
            </p:extLst>
          </p:nvPr>
        </p:nvGraphicFramePr>
        <p:xfrm>
          <a:off x="381182" y="2069560"/>
          <a:ext cx="531383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309">
                  <a:extLst>
                    <a:ext uri="{9D8B030D-6E8A-4147-A177-3AD203B41FA5}">
                      <a16:colId xmlns:a16="http://schemas.microsoft.com/office/drawing/2014/main" val="1595709408"/>
                    </a:ext>
                  </a:extLst>
                </a:gridCol>
                <a:gridCol w="2588304">
                  <a:extLst>
                    <a:ext uri="{9D8B030D-6E8A-4147-A177-3AD203B41FA5}">
                      <a16:colId xmlns:a16="http://schemas.microsoft.com/office/drawing/2014/main" val="4176876324"/>
                    </a:ext>
                  </a:extLst>
                </a:gridCol>
                <a:gridCol w="1768219">
                  <a:extLst>
                    <a:ext uri="{9D8B030D-6E8A-4147-A177-3AD203B41FA5}">
                      <a16:colId xmlns:a16="http://schemas.microsoft.com/office/drawing/2014/main" val="4033603657"/>
                    </a:ext>
                  </a:extLst>
                </a:gridCol>
              </a:tblGrid>
              <a:tr h="354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키 암호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20179"/>
                  </a:ext>
                </a:extLst>
              </a:tr>
              <a:tr h="41064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CRYSTALS-</a:t>
                      </a:r>
                      <a:r>
                        <a:rPr lang="en-US" altLang="ko-KR" sz="1200" dirty="0" err="1"/>
                        <a:t>Kyber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NTRU</a:t>
                      </a:r>
                    </a:p>
                    <a:p>
                      <a:pPr latinLnBrk="1"/>
                      <a:r>
                        <a:rPr lang="en-US" altLang="ko-KR" sz="1200" dirty="0"/>
                        <a:t>SABER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FrodoKEM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NTRU Prime</a:t>
                      </a:r>
                    </a:p>
                    <a:p>
                      <a:pPr latinLnBrk="1"/>
                      <a:r>
                        <a:rPr lang="en-US" altLang="ko-KR" sz="1200" dirty="0"/>
                        <a:t>LAC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NewHope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Round5</a:t>
                      </a:r>
                    </a:p>
                    <a:p>
                      <a:pPr latinLnBrk="1"/>
                      <a:r>
                        <a:rPr lang="en-US" altLang="ko-KR" sz="1200" dirty="0"/>
                        <a:t>Three Bears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Compac</a:t>
                      </a:r>
                      <a:r>
                        <a:rPr lang="en-US" altLang="ko-KR" sz="1200" dirty="0"/>
                        <a:t> LWE</a:t>
                      </a:r>
                    </a:p>
                    <a:p>
                      <a:pPr latinLnBrk="1"/>
                      <a:r>
                        <a:rPr lang="en-US" altLang="ko-KR" sz="1200" dirty="0"/>
                        <a:t>Ding Key Exchange</a:t>
                      </a:r>
                    </a:p>
                    <a:p>
                      <a:pPr latinLnBrk="1"/>
                      <a:r>
                        <a:rPr lang="en-US" altLang="ko-KR" sz="1200" dirty="0"/>
                        <a:t>DMBLEM and R.EMBLEM</a:t>
                      </a:r>
                    </a:p>
                    <a:p>
                      <a:pPr latinLnBrk="1"/>
                      <a:r>
                        <a:rPr lang="en-US" altLang="ko-KR" sz="1200" dirty="0"/>
                        <a:t>HILA5</a:t>
                      </a:r>
                    </a:p>
                    <a:p>
                      <a:pPr latinLnBrk="1"/>
                      <a:r>
                        <a:rPr lang="en-US" altLang="ko-KR" sz="1200" dirty="0"/>
                        <a:t>KCL(</a:t>
                      </a:r>
                      <a:r>
                        <a:rPr lang="en-US" altLang="ko-KR" sz="1200" dirty="0" err="1"/>
                        <a:t>pka</a:t>
                      </a:r>
                      <a:r>
                        <a:rPr lang="en-US" altLang="ko-KR" sz="1200" dirty="0"/>
                        <a:t> OKCN/AKCN/CNKE)</a:t>
                      </a:r>
                    </a:p>
                    <a:p>
                      <a:pPr latinLnBrk="1"/>
                      <a:r>
                        <a:rPr lang="en-US" altLang="ko-KR" sz="1200" dirty="0"/>
                        <a:t>KINDI</a:t>
                      </a:r>
                    </a:p>
                    <a:p>
                      <a:pPr latinLnBrk="1"/>
                      <a:r>
                        <a:rPr lang="en-US" altLang="ko-KR" sz="1200" dirty="0"/>
                        <a:t>LIMA</a:t>
                      </a:r>
                    </a:p>
                    <a:p>
                      <a:pPr latinLnBrk="1"/>
                      <a:r>
                        <a:rPr lang="en-US" altLang="ko-KR" sz="1200" dirty="0"/>
                        <a:t>Lizard</a:t>
                      </a:r>
                    </a:p>
                    <a:p>
                      <a:pPr latinLnBrk="1"/>
                      <a:r>
                        <a:rPr lang="en-US" altLang="ko-KR" sz="1200" dirty="0"/>
                        <a:t>LOTUS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NTRUEncrypt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NTRU-HRSS-KEM</a:t>
                      </a:r>
                    </a:p>
                    <a:p>
                      <a:pPr latinLnBrk="1"/>
                      <a:r>
                        <a:rPr lang="en-US" altLang="ko-KR" sz="1200" dirty="0"/>
                        <a:t>Odd Manhattan</a:t>
                      </a:r>
                    </a:p>
                    <a:p>
                      <a:pPr latinLnBrk="1"/>
                      <a:r>
                        <a:rPr lang="en-US" altLang="ko-KR" sz="1200" dirty="0"/>
                        <a:t>Round2</a:t>
                      </a:r>
                    </a:p>
                    <a:p>
                      <a:pPr latinLnBrk="1"/>
                      <a:r>
                        <a:rPr lang="en-US" altLang="ko-KR" sz="1200" dirty="0"/>
                        <a:t>Titanium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CRYSTALS-DILITHIUM</a:t>
                      </a:r>
                    </a:p>
                    <a:p>
                      <a:pPr latinLnBrk="1"/>
                      <a:r>
                        <a:rPr lang="en-US" altLang="ko-KR" sz="1200" dirty="0"/>
                        <a:t>FALCON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qTESLA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DRS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pqNTRUSign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103564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DB2B3-AC4D-BF12-1A5F-84128CEAB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69</a:t>
            </a:r>
            <a:r>
              <a:rPr lang="ko-KR" altLang="en-US" dirty="0"/>
              <a:t>개의 양자 내성 암호 알고리즘 선정</a:t>
            </a:r>
            <a:endParaRPr lang="en-US" altLang="ko-KR" dirty="0"/>
          </a:p>
          <a:p>
            <a:pPr lvl="1"/>
            <a:r>
              <a:rPr lang="ko-KR" altLang="en-US" dirty="0"/>
              <a:t>철회된 알고리즘 </a:t>
            </a:r>
            <a:r>
              <a:rPr lang="en-US" altLang="ko-KR" dirty="0"/>
              <a:t>5</a:t>
            </a:r>
            <a:r>
              <a:rPr lang="ko-KR" altLang="en-US" dirty="0"/>
              <a:t>개 포함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791209-89E0-87CA-4DD1-59CC4AD6A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78584"/>
              </p:ext>
            </p:extLst>
          </p:nvPr>
        </p:nvGraphicFramePr>
        <p:xfrm>
          <a:off x="5724996" y="2069559"/>
          <a:ext cx="623715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04">
                  <a:extLst>
                    <a:ext uri="{9D8B030D-6E8A-4147-A177-3AD203B41FA5}">
                      <a16:colId xmlns:a16="http://schemas.microsoft.com/office/drawing/2014/main" val="2025719380"/>
                    </a:ext>
                  </a:extLst>
                </a:gridCol>
                <a:gridCol w="2970184">
                  <a:extLst>
                    <a:ext uri="{9D8B030D-6E8A-4147-A177-3AD203B41FA5}">
                      <a16:colId xmlns:a16="http://schemas.microsoft.com/office/drawing/2014/main" val="3906520113"/>
                    </a:ext>
                  </a:extLst>
                </a:gridCol>
                <a:gridCol w="1676768">
                  <a:extLst>
                    <a:ext uri="{9D8B030D-6E8A-4147-A177-3AD203B41FA5}">
                      <a16:colId xmlns:a16="http://schemas.microsoft.com/office/drawing/2014/main" val="1668595934"/>
                    </a:ext>
                  </a:extLst>
                </a:gridCol>
              </a:tblGrid>
              <a:tr h="39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키 암호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200408"/>
                  </a:ext>
                </a:extLst>
              </a:tr>
              <a:tr h="1841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ClassicMcEliece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BIKE</a:t>
                      </a:r>
                    </a:p>
                    <a:p>
                      <a:pPr latinLnBrk="1"/>
                      <a:r>
                        <a:rPr lang="en-US" altLang="ko-KR" sz="1200" dirty="0"/>
                        <a:t>HQC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LEDAcrypt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NTS-KEM</a:t>
                      </a:r>
                    </a:p>
                    <a:p>
                      <a:pPr latinLnBrk="1"/>
                      <a:r>
                        <a:rPr lang="en-US" altLang="ko-KR" sz="1200" dirty="0"/>
                        <a:t>ROLLO</a:t>
                      </a:r>
                    </a:p>
                    <a:p>
                      <a:pPr latinLnBrk="1"/>
                      <a:r>
                        <a:rPr lang="en-US" altLang="ko-KR" sz="1200" dirty="0"/>
                        <a:t>RQC</a:t>
                      </a:r>
                    </a:p>
                    <a:p>
                      <a:pPr latinLnBrk="1"/>
                      <a:r>
                        <a:rPr lang="en-US" altLang="ko-KR" sz="1200" dirty="0"/>
                        <a:t>BIG QUAKE</a:t>
                      </a:r>
                    </a:p>
                    <a:p>
                      <a:pPr latinLnBrk="1"/>
                      <a:r>
                        <a:rPr lang="en-US" altLang="ko-KR" sz="1200" dirty="0"/>
                        <a:t>DAGS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pqsigRM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RaCoSS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RankSign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114179"/>
                  </a:ext>
                </a:extLst>
              </a:tr>
              <a:tr h="484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SPHINCS+</a:t>
                      </a:r>
                    </a:p>
                    <a:p>
                      <a:pPr latinLnBrk="1"/>
                      <a:r>
                        <a:rPr lang="en-US" altLang="ko-KR" sz="1200" dirty="0"/>
                        <a:t>Gravity-SPHINCS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417614"/>
                  </a:ext>
                </a:extLst>
              </a:tr>
              <a:tr h="872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다변수다항식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CFPKM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Rainbow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GeMSS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LUOV</a:t>
                      </a:r>
                    </a:p>
                    <a:p>
                      <a:pPr latinLnBrk="1"/>
                      <a:r>
                        <a:rPr lang="en-US" altLang="ko-KR" sz="1200" dirty="0"/>
                        <a:t>MQDSS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097878"/>
                  </a:ext>
                </a:extLst>
              </a:tr>
              <a:tr h="393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아이소제니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SIKE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882279"/>
                  </a:ext>
                </a:extLst>
              </a:tr>
              <a:tr h="67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제로지식증명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Picnic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69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 round 2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17A519-9F4E-CA1F-7278-0BF35C220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13622"/>
              </p:ext>
            </p:extLst>
          </p:nvPr>
        </p:nvGraphicFramePr>
        <p:xfrm>
          <a:off x="171320" y="3429000"/>
          <a:ext cx="5784773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47">
                  <a:extLst>
                    <a:ext uri="{9D8B030D-6E8A-4147-A177-3AD203B41FA5}">
                      <a16:colId xmlns:a16="http://schemas.microsoft.com/office/drawing/2014/main" val="1595709408"/>
                    </a:ext>
                  </a:extLst>
                </a:gridCol>
                <a:gridCol w="2656528">
                  <a:extLst>
                    <a:ext uri="{9D8B030D-6E8A-4147-A177-3AD203B41FA5}">
                      <a16:colId xmlns:a16="http://schemas.microsoft.com/office/drawing/2014/main" val="4176876324"/>
                    </a:ext>
                  </a:extLst>
                </a:gridCol>
                <a:gridCol w="2324198">
                  <a:extLst>
                    <a:ext uri="{9D8B030D-6E8A-4147-A177-3AD203B41FA5}">
                      <a16:colId xmlns:a16="http://schemas.microsoft.com/office/drawing/2014/main" val="403360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공개 키 암호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2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CRYSTALS-</a:t>
                      </a:r>
                      <a:r>
                        <a:rPr lang="en-US" altLang="ko-KR" sz="1600" dirty="0" err="1"/>
                        <a:t>Kyber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NTRU</a:t>
                      </a:r>
                    </a:p>
                    <a:p>
                      <a:pPr latinLnBrk="1"/>
                      <a:r>
                        <a:rPr lang="en-US" altLang="ko-KR" sz="1600" dirty="0"/>
                        <a:t>SABER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FrodoKEM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NTRU Prime</a:t>
                      </a:r>
                    </a:p>
                    <a:p>
                      <a:pPr latinLnBrk="1"/>
                      <a:r>
                        <a:rPr lang="en-US" altLang="ko-KR" sz="1600" dirty="0"/>
                        <a:t>LAC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NewHope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Round5</a:t>
                      </a:r>
                    </a:p>
                    <a:p>
                      <a:pPr latinLnBrk="1"/>
                      <a:r>
                        <a:rPr lang="en-US" altLang="ko-KR" sz="1600" dirty="0"/>
                        <a:t>Three Bears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CRYSTALS-DILITHIUM</a:t>
                      </a:r>
                    </a:p>
                    <a:p>
                      <a:pPr latinLnBrk="1"/>
                      <a:r>
                        <a:rPr lang="en-US" altLang="ko-KR" sz="1600" dirty="0"/>
                        <a:t>FALCON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qTESLA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103564"/>
                  </a:ext>
                </a:extLst>
              </a:tr>
            </a:tbl>
          </a:graphicData>
        </a:graphic>
      </p:graphicFrame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0C35292-FAAB-9F95-BC31-ED66B2A2F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2019.01.30. 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/>
              <a:t>26</a:t>
            </a:r>
            <a:r>
              <a:rPr lang="ko-KR" altLang="en-US" dirty="0"/>
              <a:t>개의 암호가 후보로 선정</a:t>
            </a:r>
            <a:endParaRPr lang="en-US" altLang="ko-KR" dirty="0"/>
          </a:p>
          <a:p>
            <a:r>
              <a:rPr lang="ko-KR" altLang="en-US" dirty="0"/>
              <a:t>알고리즘 제외 이유</a:t>
            </a:r>
            <a:endParaRPr lang="en-US" altLang="ko-KR" dirty="0"/>
          </a:p>
          <a:p>
            <a:pPr lvl="1"/>
            <a:r>
              <a:rPr lang="ko-KR" altLang="en-US" dirty="0"/>
              <a:t>공격법 발견</a:t>
            </a:r>
            <a:r>
              <a:rPr lang="en-US" altLang="ko-KR" dirty="0"/>
              <a:t>, </a:t>
            </a:r>
            <a:r>
              <a:rPr lang="ko-KR" altLang="en-US" dirty="0"/>
              <a:t>실용성 등</a:t>
            </a:r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179A6746-5F65-CA45-F042-38A53DA8F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06759"/>
              </p:ext>
            </p:extLst>
          </p:nvPr>
        </p:nvGraphicFramePr>
        <p:xfrm>
          <a:off x="6370821" y="1653540"/>
          <a:ext cx="5544171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86">
                  <a:extLst>
                    <a:ext uri="{9D8B030D-6E8A-4147-A177-3AD203B41FA5}">
                      <a16:colId xmlns:a16="http://schemas.microsoft.com/office/drawing/2014/main" val="1595709408"/>
                    </a:ext>
                  </a:extLst>
                </a:gridCol>
                <a:gridCol w="1772656">
                  <a:extLst>
                    <a:ext uri="{9D8B030D-6E8A-4147-A177-3AD203B41FA5}">
                      <a16:colId xmlns:a16="http://schemas.microsoft.com/office/drawing/2014/main" val="4176876324"/>
                    </a:ext>
                  </a:extLst>
                </a:gridCol>
                <a:gridCol w="2227529">
                  <a:extLst>
                    <a:ext uri="{9D8B030D-6E8A-4147-A177-3AD203B41FA5}">
                      <a16:colId xmlns:a16="http://schemas.microsoft.com/office/drawing/2014/main" val="403360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공개 키 암호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2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ClassicMcEliece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BIKE</a:t>
                      </a:r>
                    </a:p>
                    <a:p>
                      <a:pPr latinLnBrk="1"/>
                      <a:r>
                        <a:rPr lang="en-US" altLang="ko-KR" sz="1600" dirty="0"/>
                        <a:t>HQC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LEDAcrypt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NTS-KEM</a:t>
                      </a:r>
                    </a:p>
                    <a:p>
                      <a:pPr latinLnBrk="1"/>
                      <a:r>
                        <a:rPr lang="en-US" altLang="ko-KR" sz="1600" dirty="0"/>
                        <a:t>ROLLO</a:t>
                      </a:r>
                    </a:p>
                    <a:p>
                      <a:pPr latinLnBrk="1"/>
                      <a:r>
                        <a:rPr lang="en-US" altLang="ko-KR" sz="1600" dirty="0"/>
                        <a:t>RQC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9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SPHINCS+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7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다변수다항식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Rainbow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GeMSS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LUOV</a:t>
                      </a:r>
                    </a:p>
                    <a:p>
                      <a:pPr latinLnBrk="1"/>
                      <a:r>
                        <a:rPr lang="en-US" altLang="ko-KR" sz="1600" dirty="0"/>
                        <a:t>MQDSS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3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아이소제니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SIKE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4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제로지식증명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Picnic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6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 round 3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5DD784-EE1F-FF0F-D04F-BAD581463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33135"/>
              </p:ext>
            </p:extLst>
          </p:nvPr>
        </p:nvGraphicFramePr>
        <p:xfrm>
          <a:off x="6022643" y="1805446"/>
          <a:ext cx="5957464" cy="422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1595709408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4176876324"/>
                    </a:ext>
                  </a:extLst>
                </a:gridCol>
                <a:gridCol w="2010304">
                  <a:extLst>
                    <a:ext uri="{9D8B030D-6E8A-4147-A177-3AD203B41FA5}">
                      <a16:colId xmlns:a16="http://schemas.microsoft.com/office/drawing/2014/main" val="4033603657"/>
                    </a:ext>
                  </a:extLst>
                </a:gridCol>
              </a:tblGrid>
              <a:tr h="33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키 암호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20179"/>
                  </a:ext>
                </a:extLst>
              </a:tr>
              <a:tr h="1340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FrodoKEM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NTRU Prime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103564"/>
                  </a:ext>
                </a:extLst>
              </a:tr>
              <a:tr h="837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</a:t>
                      </a:r>
                    </a:p>
                    <a:p>
                      <a:pPr latinLnBrk="1"/>
                      <a:r>
                        <a:rPr lang="en-US" altLang="ko-KR" dirty="0"/>
                        <a:t>HQC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900863"/>
                  </a:ext>
                </a:extLst>
              </a:tr>
              <a:tr h="339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SPHINCS+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79520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다변수다항식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GeMSS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36174"/>
                  </a:ext>
                </a:extLst>
              </a:tr>
              <a:tr h="339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아이소제니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SIKE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413047"/>
                  </a:ext>
                </a:extLst>
              </a:tr>
              <a:tr h="339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제로지식증명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Picnic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6442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8A5E0E0-3B12-C71D-7996-1ED691CA4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42718"/>
              </p:ext>
            </p:extLst>
          </p:nvPr>
        </p:nvGraphicFramePr>
        <p:xfrm>
          <a:off x="211893" y="3012141"/>
          <a:ext cx="5697223" cy="302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200843109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4013685869"/>
                    </a:ext>
                  </a:extLst>
                </a:gridCol>
                <a:gridCol w="1750063">
                  <a:extLst>
                    <a:ext uri="{9D8B030D-6E8A-4147-A177-3AD203B41FA5}">
                      <a16:colId xmlns:a16="http://schemas.microsoft.com/office/drawing/2014/main" val="1686822949"/>
                    </a:ext>
                  </a:extLst>
                </a:gridCol>
              </a:tblGrid>
              <a:tr h="702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키 암호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522769"/>
                  </a:ext>
                </a:extLst>
              </a:tr>
              <a:tr h="702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CRYSTALS-</a:t>
                      </a:r>
                      <a:r>
                        <a:rPr lang="en-US" altLang="ko-KR" dirty="0" err="1"/>
                        <a:t>Kyber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NTRU</a:t>
                      </a:r>
                    </a:p>
                    <a:p>
                      <a:pPr latinLnBrk="1"/>
                      <a:r>
                        <a:rPr lang="en-US" altLang="ko-KR" dirty="0"/>
                        <a:t>SABER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CRYSTALS-</a:t>
                      </a:r>
                      <a:r>
                        <a:rPr lang="en-US" altLang="ko-KR" dirty="0" err="1"/>
                        <a:t>Dilithium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FALCON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682962"/>
                  </a:ext>
                </a:extLst>
              </a:tr>
              <a:tr h="702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ClassicMcEliece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449268"/>
                  </a:ext>
                </a:extLst>
              </a:tr>
              <a:tr h="702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다변수다항식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Rainbow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729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3DF65D-3E82-3C3C-3019-C46CA1143C10}"/>
              </a:ext>
            </a:extLst>
          </p:cNvPr>
          <p:cNvSpPr txBox="1"/>
          <p:nvPr/>
        </p:nvSpPr>
        <p:spPr>
          <a:xfrm>
            <a:off x="1924647" y="6033552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Finalists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A5BE3-F5F5-A53D-851C-9542803308EA}"/>
              </a:ext>
            </a:extLst>
          </p:cNvPr>
          <p:cNvSpPr txBox="1"/>
          <p:nvPr/>
        </p:nvSpPr>
        <p:spPr>
          <a:xfrm>
            <a:off x="7865518" y="6025634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Alternate candidates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9A53-D693-3AE6-C40F-804294FCD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Finalists 7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Alternate 8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53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 round 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A5BE3-F5F5-A53D-851C-9542803308EA}"/>
              </a:ext>
            </a:extLst>
          </p:cNvPr>
          <p:cNvSpPr txBox="1"/>
          <p:nvPr/>
        </p:nvSpPr>
        <p:spPr>
          <a:xfrm>
            <a:off x="4592364" y="5705475"/>
            <a:ext cx="30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Selected Algorithms 2022</a:t>
            </a:r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A00C11F9-8C73-7C6F-5627-E0819B038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23040"/>
              </p:ext>
            </p:extLst>
          </p:nvPr>
        </p:nvGraphicFramePr>
        <p:xfrm>
          <a:off x="2032000" y="4323715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19096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81701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1551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키 암호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6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CRYSTALS-</a:t>
                      </a:r>
                      <a:r>
                        <a:rPr lang="en-US" altLang="ko-KR" dirty="0" err="1"/>
                        <a:t>Kyber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CRYSTALS-</a:t>
                      </a:r>
                      <a:r>
                        <a:rPr lang="en-US" altLang="ko-KR" dirty="0" err="1"/>
                        <a:t>Dilithium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FALCON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8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SPHINCS+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245929"/>
                  </a:ext>
                </a:extLst>
              </a:tr>
            </a:tbl>
          </a:graphicData>
        </a:graphic>
      </p:graphicFrame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4283FAD-1BA9-E06E-4857-3D4C6344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2022.07.05. </a:t>
            </a:r>
            <a:r>
              <a:rPr lang="ko-KR" altLang="en-US" dirty="0"/>
              <a:t>표준 암호 최종 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KEM </a:t>
            </a:r>
            <a:r>
              <a:rPr lang="ko-KR" altLang="en-US" dirty="0"/>
              <a:t>방식</a:t>
            </a:r>
            <a:r>
              <a:rPr lang="en-US" altLang="ko-KR" dirty="0"/>
              <a:t>: CRYSTALS-KYBER</a:t>
            </a:r>
          </a:p>
          <a:p>
            <a:endParaRPr lang="en-US" altLang="ko-KR" dirty="0"/>
          </a:p>
          <a:p>
            <a:r>
              <a:rPr lang="ko-KR" altLang="en-US" dirty="0"/>
              <a:t>서명 방식</a:t>
            </a:r>
            <a:r>
              <a:rPr lang="en-US" altLang="ko-KR" dirty="0"/>
              <a:t>: CRYSTALS-</a:t>
            </a:r>
            <a:r>
              <a:rPr lang="en-US" altLang="ko-KR" dirty="0" err="1"/>
              <a:t>Dilithium</a:t>
            </a:r>
            <a:r>
              <a:rPr lang="en-US" altLang="ko-KR" dirty="0"/>
              <a:t>, FALCON, SPHINCS+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132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 round 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KEM </a:t>
            </a:r>
            <a:r>
              <a:rPr lang="ko-KR" altLang="en-US" dirty="0"/>
              <a:t>방식은 </a:t>
            </a:r>
            <a:r>
              <a:rPr lang="en-US" altLang="ko-KR" dirty="0"/>
              <a:t>CRYSTALS-KYBER </a:t>
            </a:r>
            <a:r>
              <a:rPr lang="ko-KR" altLang="en-US" dirty="0"/>
              <a:t>유일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SIKE</a:t>
            </a:r>
            <a:r>
              <a:rPr lang="ko-KR" altLang="en-US" dirty="0"/>
              <a:t>는 공격법 발견으로 인한 제외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27CA129-E1CD-424A-286D-19CE36F5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30899"/>
              </p:ext>
            </p:extLst>
          </p:nvPr>
        </p:nvGraphicFramePr>
        <p:xfrm>
          <a:off x="2032000" y="3681412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94891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115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키 암호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키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88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</a:t>
                      </a:r>
                    </a:p>
                    <a:p>
                      <a:pPr latinLnBrk="1"/>
                      <a:r>
                        <a:rPr lang="en-US" altLang="ko-KR" dirty="0"/>
                        <a:t>Classic </a:t>
                      </a:r>
                      <a:r>
                        <a:rPr lang="en-US" altLang="ko-KR" dirty="0" err="1"/>
                        <a:t>McEliece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HQC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4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아이소제니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SIKE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06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7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기준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고전 및 양자 공격이 기준</a:t>
            </a:r>
            <a:endParaRPr lang="en-US" altLang="ko-KR" dirty="0"/>
          </a:p>
          <a:p>
            <a:pPr lvl="1"/>
            <a:r>
              <a:rPr lang="en-US" altLang="ko-KR" dirty="0"/>
              <a:t>AES, SHA </a:t>
            </a:r>
            <a:r>
              <a:rPr lang="ko-KR" altLang="en-US" dirty="0"/>
              <a:t>공격에 필요한 자원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1, 2, 3</a:t>
            </a:r>
            <a:r>
              <a:rPr lang="ko-KR" altLang="en-US" dirty="0"/>
              <a:t>은 수십년간 안전할거라고 생각</a:t>
            </a: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7972962-7F9A-79A5-A122-31F993B5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55464"/>
              </p:ext>
            </p:extLst>
          </p:nvPr>
        </p:nvGraphicFramePr>
        <p:xfrm>
          <a:off x="2032000" y="376222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500638117"/>
                    </a:ext>
                  </a:extLst>
                </a:gridCol>
                <a:gridCol w="6030912">
                  <a:extLst>
                    <a:ext uri="{9D8B030D-6E8A-4147-A177-3AD203B41FA5}">
                      <a16:colId xmlns:a16="http://schemas.microsoft.com/office/drawing/2014/main" val="417857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 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6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AES128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(exhaustive key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SHA256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(collision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AES192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(exhaustive key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9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SHA384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(collision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AES256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(exhaustive key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211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5A8D83-74A0-F32D-0172-FF60607B2F15}"/>
              </a:ext>
            </a:extLst>
          </p:cNvPr>
          <p:cNvSpPr txBox="1"/>
          <p:nvPr/>
        </p:nvSpPr>
        <p:spPr>
          <a:xfrm>
            <a:off x="4581525" y="6080733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NIST </a:t>
            </a:r>
            <a:r>
              <a:rPr lang="ko-KR" altLang="en-US" b="1" dirty="0">
                <a:solidFill>
                  <a:schemeClr val="accent1"/>
                </a:solidFill>
              </a:rPr>
              <a:t>선정 보안 기준</a:t>
            </a:r>
          </a:p>
        </p:txBody>
      </p:sp>
    </p:spTree>
    <p:extLst>
      <p:ext uri="{BB962C8B-B14F-4D97-AF65-F5344CB8AC3E}">
        <p14:creationId xmlns:p14="http://schemas.microsoft.com/office/powerpoint/2010/main" val="55969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기준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수행 능력</a:t>
            </a:r>
            <a:endParaRPr lang="en-US" altLang="ko-KR" dirty="0"/>
          </a:p>
          <a:p>
            <a:pPr lvl="1"/>
            <a:r>
              <a:rPr lang="ko-KR" altLang="en-US" dirty="0"/>
              <a:t>다양한 고전 플랫폼에서 측정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프로토콜 및 네트워크와의 호환성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철저한 비밀 유지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부채널</a:t>
            </a:r>
            <a:r>
              <a:rPr lang="ko-KR" altLang="en-US" dirty="0"/>
              <a:t> 공격에 대한 안전성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단순성 및 복잡성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596484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708</Words>
  <Application>Microsoft Office PowerPoint</Application>
  <PresentationFormat>와이드스크린</PresentationFormat>
  <Paragraphs>270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신명 중명조</vt:lpstr>
      <vt:lpstr>한양신명조</vt:lpstr>
      <vt:lpstr>Arial</vt:lpstr>
      <vt:lpstr>CryptoCraft 테마</vt:lpstr>
      <vt:lpstr>제목 테마</vt:lpstr>
      <vt:lpstr>NIST PQC 표준화 현황</vt:lpstr>
      <vt:lpstr>양자 내성 암호 </vt:lpstr>
      <vt:lpstr>NIST PQC round 1</vt:lpstr>
      <vt:lpstr>NIST PQC round 2</vt:lpstr>
      <vt:lpstr>NIST PQC round 3</vt:lpstr>
      <vt:lpstr>NIST PQC round 3</vt:lpstr>
      <vt:lpstr>NIST PQC round 4</vt:lpstr>
      <vt:lpstr>선정 기준</vt:lpstr>
      <vt:lpstr>선정 기준</vt:lpstr>
      <vt:lpstr>CYRSTALS-KYBER </vt:lpstr>
      <vt:lpstr>CRYSTALS-Dilithium</vt:lpstr>
      <vt:lpstr>FALCON</vt:lpstr>
      <vt:lpstr>SPHINCS+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156</cp:revision>
  <dcterms:created xsi:type="dcterms:W3CDTF">2019-03-05T04:29:07Z</dcterms:created>
  <dcterms:modified xsi:type="dcterms:W3CDTF">2023-04-09T22:25:32Z</dcterms:modified>
</cp:coreProperties>
</file>