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0" r:id="rId4"/>
    <p:sldId id="283" r:id="rId5"/>
    <p:sldId id="281" r:id="rId6"/>
    <p:sldId id="285" r:id="rId7"/>
    <p:sldId id="286" r:id="rId8"/>
    <p:sldId id="287" r:id="rId9"/>
    <p:sldId id="288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IwUjKZS9u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양자 키 분배 프로토콜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https://youtu.be/pIwUjKZS9u0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통신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양자역학에 기반을 둔 새로운 통신방식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기존 암호통신보다 더 뛰어난 보안성을 제공하고자 제안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양자들이 가지고 있는 중첩성을 이용</a:t>
            </a:r>
            <a:endParaRPr lang="en-US" altLang="ko-KR" dirty="0"/>
          </a:p>
          <a:p>
            <a:pPr lvl="1"/>
            <a:r>
              <a:rPr lang="ko-KR" altLang="en-US" dirty="0"/>
              <a:t>양자 상태 </a:t>
            </a:r>
            <a:r>
              <a:rPr lang="en-US" altLang="ko-KR" dirty="0"/>
              <a:t>: 0 or 1</a:t>
            </a:r>
            <a:r>
              <a:rPr lang="ko-KR" altLang="en-US" dirty="0"/>
              <a:t>의 정보의 중첩성을 지님 </a:t>
            </a:r>
            <a:r>
              <a:rPr lang="en-US" altLang="ko-KR" dirty="0"/>
              <a:t>-&gt; 50:50</a:t>
            </a:r>
            <a:r>
              <a:rPr lang="ko-KR" altLang="en-US" dirty="0"/>
              <a:t>의 불확정성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통신 </a:t>
            </a:r>
            <a:r>
              <a:rPr lang="en-US" altLang="ko-KR" dirty="0"/>
              <a:t>- </a:t>
            </a:r>
            <a:r>
              <a:rPr lang="ko-KR" altLang="en-US" dirty="0"/>
              <a:t>전자기파</a:t>
            </a:r>
            <a:r>
              <a:rPr lang="en-US" altLang="ko-KR" dirty="0"/>
              <a:t>(</a:t>
            </a:r>
            <a:r>
              <a:rPr lang="ko-KR" altLang="en-US" dirty="0"/>
              <a:t>빛</a:t>
            </a:r>
            <a:r>
              <a:rPr lang="en-US" altLang="ko-KR" dirty="0"/>
              <a:t>)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1"/>
            <a:r>
              <a:rPr lang="ko-KR" altLang="en-US" dirty="0"/>
              <a:t>파장</a:t>
            </a:r>
            <a:r>
              <a:rPr lang="en-US" altLang="ko-KR" dirty="0"/>
              <a:t>, </a:t>
            </a:r>
            <a:r>
              <a:rPr lang="ko-KR" altLang="en-US" dirty="0"/>
              <a:t>진폭의 차이에 의한 정보를 입력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양자 통신 </a:t>
            </a:r>
            <a:r>
              <a:rPr lang="en-US" altLang="ko-KR" dirty="0"/>
              <a:t>– </a:t>
            </a:r>
            <a:r>
              <a:rPr lang="ko-KR" altLang="en-US" dirty="0"/>
              <a:t>빛의 </a:t>
            </a:r>
            <a:r>
              <a:rPr lang="ko-KR" altLang="en-US" dirty="0" err="1"/>
              <a:t>편광성</a:t>
            </a:r>
            <a:r>
              <a:rPr lang="en-US" altLang="ko-KR" dirty="0"/>
              <a:t>, </a:t>
            </a:r>
            <a:r>
              <a:rPr lang="ko-KR" altLang="en-US" dirty="0"/>
              <a:t>간섭현상을 이용해 정보를 구분하여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통신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양자 암호 통신 네트워크 구조</a:t>
            </a:r>
            <a:endParaRPr lang="en-US" altLang="ko-KR" dirty="0"/>
          </a:p>
          <a:p>
            <a:pPr lvl="1"/>
            <a:r>
              <a:rPr lang="ko-KR" altLang="en-US" dirty="0"/>
              <a:t>양자 키 분배</a:t>
            </a:r>
            <a:r>
              <a:rPr lang="en-US" altLang="ko-KR" dirty="0"/>
              <a:t>(QKD)</a:t>
            </a:r>
          </a:p>
          <a:p>
            <a:pPr lvl="1"/>
            <a:r>
              <a:rPr lang="ko-KR" altLang="en-US" dirty="0"/>
              <a:t>키 관리 시스템</a:t>
            </a:r>
            <a:r>
              <a:rPr lang="en-US" altLang="ko-KR" dirty="0"/>
              <a:t>(KMS) </a:t>
            </a:r>
          </a:p>
          <a:p>
            <a:pPr lvl="1"/>
            <a:r>
              <a:rPr lang="ko-KR" altLang="en-US" dirty="0"/>
              <a:t>암호화 장비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양자 키 분배</a:t>
            </a:r>
            <a:r>
              <a:rPr lang="en-US" altLang="ko-KR" dirty="0"/>
              <a:t>(QKD) – </a:t>
            </a:r>
            <a:r>
              <a:rPr lang="ko-KR" altLang="en-US" dirty="0"/>
              <a:t>양자 통신 핵심 기술</a:t>
            </a:r>
            <a:endParaRPr lang="en-US" altLang="ko-KR" dirty="0"/>
          </a:p>
          <a:p>
            <a:pPr lvl="1"/>
            <a:r>
              <a:rPr lang="ko-KR" altLang="en-US" dirty="0"/>
              <a:t>동일한 암호키를 생성해 송</a:t>
            </a:r>
            <a:r>
              <a:rPr lang="en-US" altLang="ko-KR" dirty="0"/>
              <a:t>,</a:t>
            </a:r>
            <a:r>
              <a:rPr lang="ko-KR" altLang="en-US" dirty="0"/>
              <a:t>수신자에게 전송</a:t>
            </a:r>
            <a:endParaRPr lang="en-US" altLang="ko-KR" dirty="0"/>
          </a:p>
          <a:p>
            <a:pPr lvl="1"/>
            <a:r>
              <a:rPr lang="ko-KR" altLang="en-US" dirty="0"/>
              <a:t>공개 채널과 양자 채널로 연결</a:t>
            </a:r>
            <a:endParaRPr lang="en-US" altLang="ko-KR" dirty="0"/>
          </a:p>
          <a:p>
            <a:pPr lvl="1"/>
            <a:r>
              <a:rPr lang="ko-KR" altLang="en-US" dirty="0"/>
              <a:t>공개 채널 </a:t>
            </a:r>
            <a:r>
              <a:rPr lang="en-US" altLang="ko-KR" dirty="0"/>
              <a:t>– </a:t>
            </a:r>
            <a:r>
              <a:rPr lang="ko-KR" altLang="en-US" dirty="0"/>
              <a:t>기존의 </a:t>
            </a:r>
            <a:r>
              <a:rPr lang="en-US" altLang="ko-KR" dirty="0"/>
              <a:t>TCP/IP </a:t>
            </a:r>
            <a:r>
              <a:rPr lang="ko-KR" altLang="en-US" dirty="0"/>
              <a:t>프로토콜 활용</a:t>
            </a:r>
            <a:endParaRPr lang="en-US" altLang="ko-KR" dirty="0"/>
          </a:p>
          <a:p>
            <a:pPr lvl="1"/>
            <a:r>
              <a:rPr lang="en-US" altLang="ko-KR" dirty="0"/>
              <a:t>QKD</a:t>
            </a:r>
            <a:r>
              <a:rPr lang="ko-KR" altLang="en-US" dirty="0"/>
              <a:t> 프로토콜 </a:t>
            </a:r>
            <a:r>
              <a:rPr lang="en-US" altLang="ko-KR" dirty="0"/>
              <a:t>– BB84</a:t>
            </a:r>
            <a:r>
              <a:rPr lang="ko-KR" altLang="en-US" dirty="0"/>
              <a:t> 프로토콜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314B3-7B9E-6349-2EEF-F5BA999D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98" y="1499702"/>
            <a:ext cx="3753993" cy="49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3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BB84 </a:t>
            </a:r>
            <a:r>
              <a:rPr lang="ko-KR" altLang="en-US" dirty="0"/>
              <a:t>프로토콜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/>
              <a:t>IBM</a:t>
            </a:r>
            <a:r>
              <a:rPr lang="ko-KR" altLang="en-US" dirty="0"/>
              <a:t>의 찰스 </a:t>
            </a:r>
            <a:r>
              <a:rPr lang="ko-KR" altLang="en-US" dirty="0" err="1"/>
              <a:t>베넷</a:t>
            </a:r>
            <a:r>
              <a:rPr lang="en-US" altLang="ko-KR" dirty="0"/>
              <a:t>, </a:t>
            </a:r>
            <a:r>
              <a:rPr lang="ko-KR" altLang="en-US" dirty="0" err="1"/>
              <a:t>길레스</a:t>
            </a:r>
            <a:r>
              <a:rPr lang="ko-KR" altLang="en-US" dirty="0"/>
              <a:t> </a:t>
            </a:r>
            <a:r>
              <a:rPr lang="ko-KR" altLang="en-US" dirty="0" err="1"/>
              <a:t>브라사드가</a:t>
            </a:r>
            <a:r>
              <a:rPr lang="ko-KR" altLang="en-US" dirty="0"/>
              <a:t> 제안 </a:t>
            </a:r>
            <a:endParaRPr lang="en-US" altLang="ko-KR" dirty="0"/>
          </a:p>
          <a:p>
            <a:r>
              <a:rPr lang="ko-KR" altLang="en-US" dirty="0"/>
              <a:t>송신자와 수신자 간 비밀키 공유</a:t>
            </a:r>
            <a:r>
              <a:rPr lang="en-US" altLang="ko-KR" dirty="0"/>
              <a:t>, OTP</a:t>
            </a:r>
            <a:r>
              <a:rPr lang="ko-KR" altLang="en-US" dirty="0"/>
              <a:t> 생성하는 프로토콜</a:t>
            </a:r>
            <a:endParaRPr lang="en-US" altLang="ko-KR" dirty="0"/>
          </a:p>
          <a:p>
            <a:pPr lvl="1"/>
            <a:r>
              <a:rPr lang="en-US" altLang="ko-KR" dirty="0"/>
              <a:t>OTP(one-time password) : </a:t>
            </a:r>
            <a:r>
              <a:rPr lang="ko-KR" altLang="en-US" dirty="0"/>
              <a:t>일회용 인증번호</a:t>
            </a:r>
            <a:endParaRPr lang="en-US" altLang="ko-KR" dirty="0"/>
          </a:p>
          <a:p>
            <a:r>
              <a:rPr lang="ko-KR" altLang="en-US" dirty="0"/>
              <a:t>양자 키 분배 기술 중 이론적인 안전성이 증명된 프로토콜</a:t>
            </a:r>
            <a:endParaRPr lang="en-US" altLang="ko-KR" dirty="0"/>
          </a:p>
          <a:p>
            <a:r>
              <a:rPr lang="ko-KR" altLang="en-US" dirty="0"/>
              <a:t>편광과 필터를 이용</a:t>
            </a:r>
            <a:endParaRPr lang="en-US" altLang="ko-KR" dirty="0"/>
          </a:p>
          <a:p>
            <a:pPr lvl="1"/>
            <a:r>
              <a:rPr lang="ko-KR" altLang="en-US" dirty="0"/>
              <a:t>광자에 편광 성질을 부여해 전송</a:t>
            </a:r>
            <a:endParaRPr lang="en-US" altLang="ko-KR" dirty="0"/>
          </a:p>
          <a:p>
            <a:pPr lvl="1"/>
            <a:r>
              <a:rPr lang="ko-KR" altLang="en-US" dirty="0"/>
              <a:t>수신한 광자를 편광 필터로 측정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9D1D-738F-EEF3-DC16-02AFC1EB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37" y="2931399"/>
            <a:ext cx="6354177" cy="351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BB84 </a:t>
            </a:r>
            <a:r>
              <a:rPr lang="ko-KR" altLang="en-US" dirty="0"/>
              <a:t>프로토콜 동작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송신자</a:t>
            </a:r>
            <a:r>
              <a:rPr lang="en-US" altLang="ko-KR" dirty="0"/>
              <a:t>(Alice)</a:t>
            </a:r>
            <a:r>
              <a:rPr lang="ko-KR" altLang="en-US" dirty="0"/>
              <a:t>가 랜덤 한 비트 수열을 정함</a:t>
            </a:r>
            <a:endParaRPr lang="en-US" altLang="ko-KR" dirty="0"/>
          </a:p>
          <a:p>
            <a:r>
              <a:rPr lang="ko-KR" altLang="en-US" dirty="0"/>
              <a:t>각각의 비트를 </a:t>
            </a:r>
            <a:r>
              <a:rPr lang="ko-KR" altLang="en-US" dirty="0" err="1"/>
              <a:t>편광시킬</a:t>
            </a:r>
            <a:r>
              <a:rPr lang="ko-KR" altLang="en-US" dirty="0"/>
              <a:t> 편광 판을 임의로 선택</a:t>
            </a:r>
            <a:endParaRPr lang="en-US" altLang="ko-KR" dirty="0"/>
          </a:p>
          <a:p>
            <a:r>
              <a:rPr lang="ko-KR" altLang="en-US" dirty="0"/>
              <a:t>결정한 두 랜덤 수열을 바탕으로 각각의 랜덤 한 비트를 편광</a:t>
            </a:r>
            <a:endParaRPr lang="en-US" altLang="ko-KR" dirty="0"/>
          </a:p>
          <a:p>
            <a:r>
              <a:rPr lang="ko-KR" altLang="en-US" dirty="0"/>
              <a:t>수신자</a:t>
            </a:r>
            <a:r>
              <a:rPr lang="en-US" altLang="ko-KR" dirty="0"/>
              <a:t>(Bob)</a:t>
            </a:r>
            <a:r>
              <a:rPr lang="ko-KR" altLang="en-US" dirty="0"/>
              <a:t>에게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편광판에 따른 비트의 편광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E1D6DA-695E-F578-FF72-640D4FD80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94760"/>
              </p:ext>
            </p:extLst>
          </p:nvPr>
        </p:nvGraphicFramePr>
        <p:xfrm>
          <a:off x="411162" y="4306408"/>
          <a:ext cx="9078525" cy="153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175">
                  <a:extLst>
                    <a:ext uri="{9D8B030D-6E8A-4147-A177-3AD203B41FA5}">
                      <a16:colId xmlns:a16="http://schemas.microsoft.com/office/drawing/2014/main" val="915374312"/>
                    </a:ext>
                  </a:extLst>
                </a:gridCol>
                <a:gridCol w="3026175">
                  <a:extLst>
                    <a:ext uri="{9D8B030D-6E8A-4147-A177-3AD203B41FA5}">
                      <a16:colId xmlns:a16="http://schemas.microsoft.com/office/drawing/2014/main" val="1739897968"/>
                    </a:ext>
                  </a:extLst>
                </a:gridCol>
                <a:gridCol w="3026175">
                  <a:extLst>
                    <a:ext uri="{9D8B030D-6E8A-4147-A177-3AD203B41FA5}">
                      <a16:colId xmlns:a16="http://schemas.microsoft.com/office/drawing/2014/main" val="2911631455"/>
                    </a:ext>
                  </a:extLst>
                </a:gridCol>
              </a:tblGrid>
              <a:tr h="5122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십자형</a:t>
                      </a:r>
                      <a:r>
                        <a:rPr lang="en-US" altLang="ko-KR" dirty="0"/>
                        <a:t>(+)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대각형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027739"/>
                  </a:ext>
                </a:extLst>
              </a:tr>
              <a:tr h="512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147390"/>
                  </a:ext>
                </a:extLst>
              </a:tr>
              <a:tr h="512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0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85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BB84 </a:t>
            </a:r>
            <a:r>
              <a:rPr lang="ko-KR" altLang="en-US" dirty="0"/>
              <a:t>프로토콜 동작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Bob</a:t>
            </a:r>
            <a:r>
              <a:rPr lang="ko-KR" altLang="en-US" dirty="0"/>
              <a:t>이 임의의 편광판을 사용하여 전송된 광자를 측정</a:t>
            </a:r>
            <a:endParaRPr lang="en-US" altLang="ko-KR" dirty="0"/>
          </a:p>
          <a:p>
            <a:r>
              <a:rPr lang="en-US" altLang="ko-KR" dirty="0"/>
              <a:t>Alice</a:t>
            </a:r>
            <a:r>
              <a:rPr lang="ko-KR" altLang="en-US" dirty="0"/>
              <a:t>가 보낸 광자 중 일부는 수신하지 못할 수도 있음</a:t>
            </a:r>
            <a:endParaRPr lang="en-US" altLang="ko-KR" dirty="0"/>
          </a:p>
          <a:p>
            <a:pPr lvl="1"/>
            <a:r>
              <a:rPr lang="ko-KR" altLang="en-US" dirty="0"/>
              <a:t>양자 채널의 잡음 등의 이유로 손실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전송된 광자 측정 결과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2BB0F6-3F98-D962-8449-9E5378D27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34174"/>
              </p:ext>
            </p:extLst>
          </p:nvPr>
        </p:nvGraphicFramePr>
        <p:xfrm>
          <a:off x="604645" y="3611921"/>
          <a:ext cx="6855522" cy="303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174">
                  <a:extLst>
                    <a:ext uri="{9D8B030D-6E8A-4147-A177-3AD203B41FA5}">
                      <a16:colId xmlns:a16="http://schemas.microsoft.com/office/drawing/2014/main" val="1436246463"/>
                    </a:ext>
                  </a:extLst>
                </a:gridCol>
                <a:gridCol w="2285174">
                  <a:extLst>
                    <a:ext uri="{9D8B030D-6E8A-4147-A177-3AD203B41FA5}">
                      <a16:colId xmlns:a16="http://schemas.microsoft.com/office/drawing/2014/main" val="3210214071"/>
                    </a:ext>
                  </a:extLst>
                </a:gridCol>
                <a:gridCol w="2285174">
                  <a:extLst>
                    <a:ext uri="{9D8B030D-6E8A-4147-A177-3AD203B41FA5}">
                      <a16:colId xmlns:a16="http://schemas.microsoft.com/office/drawing/2014/main" val="1938947024"/>
                    </a:ext>
                  </a:extLst>
                </a:gridCol>
              </a:tblGrid>
              <a:tr h="59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Bob</a:t>
                      </a:r>
                      <a:r>
                        <a:rPr lang="ko-KR" altLang="en-US" dirty="0"/>
                        <a:t> 수신 편광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Alice </a:t>
                      </a:r>
                      <a:r>
                        <a:rPr lang="ko-KR" altLang="en-US" dirty="0"/>
                        <a:t>전송 신호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십자형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대각형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763789"/>
                  </a:ext>
                </a:extLst>
              </a:tr>
              <a:tr h="599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또는 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921327"/>
                  </a:ext>
                </a:extLst>
              </a:tr>
              <a:tr h="599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또는 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99735"/>
                  </a:ext>
                </a:extLst>
              </a:tr>
              <a:tr h="59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r>
                        <a:rPr lang="ko-KR" altLang="en-US" dirty="0"/>
                        <a:t> 또는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207514"/>
                  </a:ext>
                </a:extLst>
              </a:tr>
              <a:tr h="5995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r>
                        <a:rPr lang="ko-KR" altLang="en-US" dirty="0"/>
                        <a:t> 또는 </a:t>
                      </a:r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8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7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BB84 </a:t>
            </a:r>
            <a:r>
              <a:rPr lang="ko-KR" altLang="en-US" dirty="0"/>
              <a:t>프로토콜 동작 예시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Alice</a:t>
            </a:r>
            <a:r>
              <a:rPr lang="ko-KR" altLang="en-US" dirty="0"/>
              <a:t>가 </a:t>
            </a:r>
            <a:r>
              <a:rPr lang="ko-KR" altLang="en-US" dirty="0" err="1"/>
              <a:t>랜덤한</a:t>
            </a:r>
            <a:r>
              <a:rPr lang="ko-KR" altLang="en-US" dirty="0"/>
              <a:t> 수열 두 개를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편광 판으로 </a:t>
            </a:r>
            <a:r>
              <a:rPr lang="ko-KR" altLang="en-US" dirty="0" err="1"/>
              <a:t>편광한</a:t>
            </a:r>
            <a:r>
              <a:rPr lang="ko-KR" altLang="en-US" dirty="0"/>
              <a:t> 광자를 </a:t>
            </a:r>
            <a:r>
              <a:rPr lang="en-US" altLang="ko-KR" dirty="0"/>
              <a:t>Bob</a:t>
            </a:r>
            <a:r>
              <a:rPr lang="ko-KR" altLang="en-US" dirty="0"/>
              <a:t>에게 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Bob</a:t>
            </a:r>
            <a:r>
              <a:rPr lang="ko-KR" altLang="en-US" dirty="0"/>
              <a:t>은 </a:t>
            </a:r>
            <a:r>
              <a:rPr lang="en-US" altLang="ko-KR" dirty="0"/>
              <a:t>Alice</a:t>
            </a:r>
            <a:r>
              <a:rPr lang="ko-KR" altLang="en-US" dirty="0"/>
              <a:t>에게 받은 광자를 임의로 정한 </a:t>
            </a:r>
            <a:r>
              <a:rPr lang="ko-KR" altLang="en-US" dirty="0" err="1"/>
              <a:t>편광판</a:t>
            </a:r>
            <a:r>
              <a:rPr lang="ko-KR" altLang="en-US" dirty="0"/>
              <a:t> 순서대로 측정</a:t>
            </a:r>
            <a:endParaRPr lang="en-US" altLang="ko-KR" dirty="0"/>
          </a:p>
          <a:p>
            <a:pPr lvl="1"/>
            <a:r>
              <a:rPr lang="ko-KR" altLang="en-US" dirty="0"/>
              <a:t>이 때 일부 광자를 수신하지 못함을 상정</a:t>
            </a:r>
            <a:r>
              <a:rPr lang="en-US" altLang="ko-KR" dirty="0"/>
              <a:t>(1</a:t>
            </a:r>
            <a:r>
              <a:rPr lang="ko-KR" altLang="en-US" dirty="0"/>
              <a:t>번째와 </a:t>
            </a:r>
            <a:r>
              <a:rPr lang="en-US" altLang="ko-KR" dirty="0"/>
              <a:t>5</a:t>
            </a:r>
            <a:r>
              <a:rPr lang="ko-KR" altLang="en-US" dirty="0"/>
              <a:t>번째로 전송된 광자 손실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7DB5381-FC14-788A-45ED-475292A6D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77019"/>
              </p:ext>
            </p:extLst>
          </p:nvPr>
        </p:nvGraphicFramePr>
        <p:xfrm>
          <a:off x="571190" y="1678670"/>
          <a:ext cx="10713846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3986">
                  <a:extLst>
                    <a:ext uri="{9D8B030D-6E8A-4147-A177-3AD203B41FA5}">
                      <a16:colId xmlns:a16="http://schemas.microsoft.com/office/drawing/2014/main" val="1569105390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119388185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4100382926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91757948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531143425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32021238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431383086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242617090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747176148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2372386502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867854387"/>
                    </a:ext>
                  </a:extLst>
                </a:gridCol>
              </a:tblGrid>
              <a:tr h="610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79013"/>
                  </a:ext>
                </a:extLst>
              </a:tr>
              <a:tr h="610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편광판</a:t>
                      </a:r>
                      <a:r>
                        <a:rPr lang="ko-KR" altLang="en-US" dirty="0"/>
                        <a:t> 정보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8365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392723E-215F-ED6F-3903-E7902CAAD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01965"/>
              </p:ext>
            </p:extLst>
          </p:nvPr>
        </p:nvGraphicFramePr>
        <p:xfrm>
          <a:off x="571190" y="5577840"/>
          <a:ext cx="10713846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3986">
                  <a:extLst>
                    <a:ext uri="{9D8B030D-6E8A-4147-A177-3AD203B41FA5}">
                      <a16:colId xmlns:a16="http://schemas.microsoft.com/office/drawing/2014/main" val="1569105390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119388185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4100382926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91757948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531143425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32021238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431383086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242617090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747176148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2372386502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867854387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79013"/>
                  </a:ext>
                </a:extLst>
              </a:tr>
              <a:tr h="589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편광판</a:t>
                      </a:r>
                      <a:r>
                        <a:rPr lang="ko-KR" altLang="en-US" dirty="0"/>
                        <a:t> 정보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83655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1A2EF566-013E-F3B1-C0AB-A1383D2B1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26261"/>
              </p:ext>
            </p:extLst>
          </p:nvPr>
        </p:nvGraphicFramePr>
        <p:xfrm>
          <a:off x="571190" y="3899170"/>
          <a:ext cx="10713846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3986">
                  <a:extLst>
                    <a:ext uri="{9D8B030D-6E8A-4147-A177-3AD203B41FA5}">
                      <a16:colId xmlns:a16="http://schemas.microsoft.com/office/drawing/2014/main" val="1569105390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119388185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4100382926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91757948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531143425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32021238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431383086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2426170904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747176148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2372386502"/>
                    </a:ext>
                  </a:extLst>
                </a:gridCol>
                <a:gridCol w="973986">
                  <a:extLst>
                    <a:ext uri="{9D8B030D-6E8A-4147-A177-3AD203B41FA5}">
                      <a16:colId xmlns:a16="http://schemas.microsoft.com/office/drawing/2014/main" val="3867854387"/>
                    </a:ext>
                  </a:extLst>
                </a:gridCol>
              </a:tblGrid>
              <a:tr h="610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편광된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광자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7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6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BB84 </a:t>
            </a:r>
            <a:r>
              <a:rPr lang="ko-KR" altLang="en-US" dirty="0"/>
              <a:t>프로토콜 동작 예시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Bob</a:t>
            </a:r>
            <a:r>
              <a:rPr lang="ko-KR" altLang="en-US" dirty="0"/>
              <a:t>은 수신한 광자에 대한 정보를 </a:t>
            </a:r>
            <a:r>
              <a:rPr lang="en-US" altLang="ko-KR" dirty="0"/>
              <a:t>Alice</a:t>
            </a:r>
            <a:r>
              <a:rPr lang="ko-KR" altLang="en-US" dirty="0"/>
              <a:t>에게 전송</a:t>
            </a:r>
            <a:endParaRPr lang="en-US" altLang="ko-KR" dirty="0"/>
          </a:p>
          <a:p>
            <a:pPr lvl="1"/>
            <a:r>
              <a:rPr lang="ko-KR" altLang="en-US" dirty="0"/>
              <a:t>광자를 측정하는데 필요한 편광 판 정보도 함께 전송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Alice</a:t>
            </a:r>
            <a:r>
              <a:rPr lang="ko-KR" altLang="en-US" dirty="0"/>
              <a:t>는 </a:t>
            </a:r>
            <a:r>
              <a:rPr lang="en-US" altLang="ko-KR" dirty="0"/>
              <a:t>Bob</a:t>
            </a:r>
            <a:r>
              <a:rPr lang="ko-KR" altLang="en-US" dirty="0"/>
              <a:t>이 측정한 광자의 위치에 대응하는 편광 판 정보를 </a:t>
            </a:r>
            <a:r>
              <a:rPr lang="en-US" altLang="ko-KR" dirty="0"/>
              <a:t>Bob</a:t>
            </a:r>
            <a:r>
              <a:rPr lang="ko-KR" altLang="en-US" dirty="0"/>
              <a:t>에게 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700" dirty="0"/>
              <a:t>Alice</a:t>
            </a:r>
            <a:r>
              <a:rPr lang="ko-KR" altLang="en-US" sz="2700" dirty="0"/>
              <a:t>와 </a:t>
            </a:r>
            <a:r>
              <a:rPr lang="en-US" altLang="ko-KR" sz="2700" dirty="0"/>
              <a:t>Bob</a:t>
            </a:r>
            <a:r>
              <a:rPr lang="ko-KR" altLang="en-US" sz="2700" dirty="0"/>
              <a:t>은 서로 같은 편광 판을 사용한 위치의 비트를 비밀키로 공유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5DFA04-0DEC-53D6-D564-79A801D7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92047"/>
              </p:ext>
            </p:extLst>
          </p:nvPr>
        </p:nvGraphicFramePr>
        <p:xfrm>
          <a:off x="626946" y="2056623"/>
          <a:ext cx="10200888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432">
                  <a:extLst>
                    <a:ext uri="{9D8B030D-6E8A-4147-A177-3AD203B41FA5}">
                      <a16:colId xmlns:a16="http://schemas.microsoft.com/office/drawing/2014/main" val="3546518953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762144713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3945451261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658354057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1802778240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2774738443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1088000796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146648719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809148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수신한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광자위치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49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편광판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2656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7CD9B31-A89B-9BF3-58B4-3860F5C9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91293"/>
              </p:ext>
            </p:extLst>
          </p:nvPr>
        </p:nvGraphicFramePr>
        <p:xfrm>
          <a:off x="626946" y="4379467"/>
          <a:ext cx="10200888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432">
                  <a:extLst>
                    <a:ext uri="{9D8B030D-6E8A-4147-A177-3AD203B41FA5}">
                      <a16:colId xmlns:a16="http://schemas.microsoft.com/office/drawing/2014/main" val="2609173710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3173708395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2626059568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2644729415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8627138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3195525376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2786319589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3418727041"/>
                    </a:ext>
                  </a:extLst>
                </a:gridCol>
                <a:gridCol w="1133432">
                  <a:extLst>
                    <a:ext uri="{9D8B030D-6E8A-4147-A177-3AD203B41FA5}">
                      <a16:colId xmlns:a16="http://schemas.microsoft.com/office/drawing/2014/main" val="1974418759"/>
                    </a:ext>
                  </a:extLst>
                </a:gridCol>
              </a:tblGrid>
              <a:tr h="628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편광판</a:t>
                      </a:r>
                      <a:r>
                        <a:rPr lang="ko-KR" altLang="en-US" dirty="0"/>
                        <a:t>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33248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5B5294-2AAD-1F2E-81B3-F0B07F9BC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09834"/>
              </p:ext>
            </p:extLst>
          </p:nvPr>
        </p:nvGraphicFramePr>
        <p:xfrm>
          <a:off x="626946" y="5813364"/>
          <a:ext cx="4503234" cy="6286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3195">
                  <a:extLst>
                    <a:ext uri="{9D8B030D-6E8A-4147-A177-3AD203B41FA5}">
                      <a16:colId xmlns:a16="http://schemas.microsoft.com/office/drawing/2014/main" val="2005548768"/>
                    </a:ext>
                  </a:extLst>
                </a:gridCol>
                <a:gridCol w="3100039">
                  <a:extLst>
                    <a:ext uri="{9D8B030D-6E8A-4147-A177-3AD203B41FA5}">
                      <a16:colId xmlns:a16="http://schemas.microsoft.com/office/drawing/2014/main" val="3687812172"/>
                    </a:ext>
                  </a:extLst>
                </a:gridCol>
              </a:tblGrid>
              <a:tr h="628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1 1 0 1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18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4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487</Words>
  <Application>Microsoft Office PowerPoint</Application>
  <PresentationFormat>와이드스크린</PresentationFormat>
  <Paragraphs>179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CryptoCraft 테마</vt:lpstr>
      <vt:lpstr>제목 테마</vt:lpstr>
      <vt:lpstr>양자 키 분배 프로토콜</vt:lpstr>
      <vt:lpstr>양자 통신</vt:lpstr>
      <vt:lpstr>양자 통신</vt:lpstr>
      <vt:lpstr>BB84 프로토콜</vt:lpstr>
      <vt:lpstr>BB84 프로토콜 동작 과정</vt:lpstr>
      <vt:lpstr>BB84 프로토콜 동작 과정</vt:lpstr>
      <vt:lpstr>BB84 프로토콜 동작 예시</vt:lpstr>
      <vt:lpstr>BB84 프로토콜 동작 예시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69</cp:revision>
  <dcterms:created xsi:type="dcterms:W3CDTF">2019-03-05T04:29:07Z</dcterms:created>
  <dcterms:modified xsi:type="dcterms:W3CDTF">2023-04-03T22:41:26Z</dcterms:modified>
</cp:coreProperties>
</file>