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286" r:id="rId5"/>
    <p:sldId id="306" r:id="rId6"/>
    <p:sldId id="305" r:id="rId7"/>
    <p:sldId id="303" r:id="rId8"/>
    <p:sldId id="300" r:id="rId9"/>
    <p:sldId id="301" r:id="rId10"/>
    <p:sldId id="299" r:id="rId11"/>
    <p:sldId id="304" r:id="rId12"/>
    <p:sldId id="288" r:id="rId13"/>
    <p:sldId id="289" r:id="rId14"/>
    <p:sldId id="293" r:id="rId15"/>
    <p:sldId id="290" r:id="rId16"/>
    <p:sldId id="297" r:id="rId17"/>
    <p:sldId id="291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3875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C3AA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13" autoAdjust="0"/>
    <p:restoredTop sz="95552"/>
  </p:normalViewPr>
  <p:slideViewPr>
    <p:cSldViewPr snapToGrid="0">
      <p:cViewPr varScale="1">
        <p:scale>
          <a:sx n="116" d="100"/>
          <a:sy n="116" d="100"/>
        </p:scale>
        <p:origin x="224" y="4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2024. 3. 19.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2024. 3. 19.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0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634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54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02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98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3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80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9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83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92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12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1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4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15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암호 공격 유형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김상원</a:t>
            </a:r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/edXE0599FEc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공격 유형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79F4A0-B1F1-9EC9-74C1-9FE6DA370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36888"/>
              </p:ext>
            </p:extLst>
          </p:nvPr>
        </p:nvGraphicFramePr>
        <p:xfrm>
          <a:off x="532412" y="1484859"/>
          <a:ext cx="11127176" cy="4171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3588">
                  <a:extLst>
                    <a:ext uri="{9D8B030D-6E8A-4147-A177-3AD203B41FA5}">
                      <a16:colId xmlns:a16="http://schemas.microsoft.com/office/drawing/2014/main" val="4045484651"/>
                    </a:ext>
                  </a:extLst>
                </a:gridCol>
                <a:gridCol w="5563588">
                  <a:extLst>
                    <a:ext uri="{9D8B030D-6E8A-4147-A177-3AD203B41FA5}">
                      <a16:colId xmlns:a16="http://schemas.microsoft.com/office/drawing/2014/main" val="916413479"/>
                    </a:ext>
                  </a:extLst>
                </a:gridCol>
              </a:tblGrid>
              <a:tr h="5987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/>
                        <a:t>공격 유형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/>
                        <a:t>공격자의 지식</a:t>
                      </a:r>
                      <a:endParaRPr lang="en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92231"/>
                  </a:ext>
                </a:extLst>
              </a:tr>
              <a:tr h="8932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i="0" kern="120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암호문 단독공격</a:t>
                      </a:r>
                      <a:endParaRPr lang="en-US" altLang="ko-KR" sz="2400" i="0" kern="1200" dirty="0">
                        <a:solidFill>
                          <a:srgbClr val="37415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2400" i="0" kern="120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(Cipher text Only Attack, COA)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암호문만 알고 있음</a:t>
                      </a:r>
                      <a:endParaRPr lang="en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07273"/>
                  </a:ext>
                </a:extLst>
              </a:tr>
              <a:tr h="8932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기지 </a:t>
                      </a:r>
                      <a:r>
                        <a:rPr lang="ko-KR" alt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평문</a:t>
                      </a:r>
                      <a:r>
                        <a:rPr lang="ko-KR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공격</a:t>
                      </a:r>
                      <a:endParaRPr lang="en-US" altLang="ko-K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Known Plain text Attack, KPA)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몇 쌍의 </a:t>
                      </a:r>
                      <a:r>
                        <a:rPr lang="ko-KR" alt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평문과</a:t>
                      </a:r>
                      <a:r>
                        <a:rPr lang="ko-KR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암호문을 알고 있음</a:t>
                      </a:r>
                      <a:endParaRPr lang="en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84471"/>
                  </a:ext>
                </a:extLst>
              </a:tr>
              <a:tr h="8932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선택 </a:t>
                      </a:r>
                      <a:r>
                        <a:rPr lang="ko-KR" alt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평문</a:t>
                      </a:r>
                      <a:r>
                        <a:rPr lang="ko-KR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공격</a:t>
                      </a:r>
                      <a:endParaRPr lang="en-US" altLang="ko-K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Chosen Plain text Attack, CPA)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임의의 </a:t>
                      </a:r>
                      <a:r>
                        <a:rPr lang="ko-KR" alt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평문을</a:t>
                      </a:r>
                      <a:r>
                        <a:rPr lang="ko-KR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선택하여 암호문을 얻을 수 있음</a:t>
                      </a:r>
                      <a:endParaRPr lang="en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69237"/>
                  </a:ext>
                </a:extLst>
              </a:tr>
              <a:tr h="8932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선택 암호문 공격</a:t>
                      </a:r>
                      <a:endParaRPr lang="en-US" altLang="ko-K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Chosen Cipher text Attack, CCA)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임의의 암호문을 선택하여 </a:t>
                      </a:r>
                      <a:r>
                        <a:rPr lang="ko-KR" alt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평문을</a:t>
                      </a:r>
                      <a:r>
                        <a:rPr lang="ko-KR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얻거나 변조할 수 있음</a:t>
                      </a:r>
                      <a:endParaRPr lang="en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11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38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i="0" dirty="0">
                <a:solidFill>
                  <a:srgbClr val="374151"/>
                </a:solidFill>
                <a:effectLst/>
                <a:latin typeface="+mj-lt"/>
              </a:rPr>
              <a:t>암호문 단독공격</a:t>
            </a:r>
            <a:r>
              <a:rPr lang="en-US" altLang="ko-KR" sz="3600" i="0" dirty="0">
                <a:solidFill>
                  <a:srgbClr val="374151"/>
                </a:solidFill>
                <a:effectLst/>
                <a:latin typeface="+mj-lt"/>
              </a:rPr>
              <a:t>(Cipher text Only Attack, COA)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3244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도청자가 알고리즘을 알고 있고</a:t>
            </a:r>
            <a:r>
              <a:rPr lang="en-US" altLang="ko-KR" sz="2800" dirty="0"/>
              <a:t>, </a:t>
            </a:r>
            <a:r>
              <a:rPr lang="ko-KR" altLang="en-US" sz="2800" dirty="0"/>
              <a:t>암호문을 가로챌 수 있다는 가정하에 도청자가 어떤 암호문을 얻어서 대응되는 </a:t>
            </a:r>
            <a:r>
              <a:rPr lang="ko-KR" altLang="en-US" sz="2800" dirty="0" err="1"/>
              <a:t>평문과</a:t>
            </a:r>
            <a:r>
              <a:rPr lang="ko-KR" altLang="en-US" sz="2800" dirty="0"/>
              <a:t> 키를 찾는 공격</a:t>
            </a:r>
            <a:r>
              <a:rPr lang="en-US" altLang="ko-KR" sz="2800" dirty="0"/>
              <a:t> 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공격자가 가장 적은 정보를 가지고 공격</a:t>
            </a:r>
            <a:endParaRPr lang="en-US" altLang="ko-KR" sz="2800" dirty="0"/>
          </a:p>
          <a:p>
            <a:pPr lvl="0">
              <a:lnSpc>
                <a:spcPct val="150000"/>
              </a:lnSpc>
              <a:defRPr/>
            </a:pP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315556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+mj-lt"/>
              </a:rPr>
              <a:t>기지 </a:t>
            </a:r>
            <a:r>
              <a:rPr lang="ko-KR" altLang="en-US" sz="3600" dirty="0" err="1">
                <a:latin typeface="+mj-lt"/>
              </a:rPr>
              <a:t>평문</a:t>
            </a:r>
            <a:r>
              <a:rPr lang="ko-KR" altLang="en-US" sz="3600" dirty="0">
                <a:latin typeface="+mj-lt"/>
              </a:rPr>
              <a:t> 공격</a:t>
            </a:r>
            <a:r>
              <a:rPr lang="en-US" altLang="ko-KR" sz="3600" dirty="0">
                <a:latin typeface="+mj-lt"/>
              </a:rPr>
              <a:t>(</a:t>
            </a:r>
            <a:r>
              <a:rPr lang="en-US" sz="3600" dirty="0">
                <a:latin typeface="+mj-lt"/>
              </a:rPr>
              <a:t>Known Plain text Attack, KPA)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4536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공격자가 </a:t>
            </a:r>
            <a:r>
              <a:rPr lang="ko-KR" altLang="en-US" sz="2800" dirty="0" err="1"/>
              <a:t>평문과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평문을</a:t>
            </a:r>
            <a:r>
              <a:rPr lang="ko-KR" altLang="en-US" sz="2800" dirty="0"/>
              <a:t> 암호화한 암호문을 모두 알고 있을 때 사용할 수 있는 암호해독 기법</a:t>
            </a:r>
            <a:endParaRPr lang="en-US" altLang="ko-KR" sz="2800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800" dirty="0"/>
              <a:t>'</a:t>
            </a:r>
            <a:r>
              <a:rPr lang="ko-KR" altLang="en-US" sz="2800" dirty="0"/>
              <a:t>기지</a:t>
            </a:r>
            <a:r>
              <a:rPr lang="en-US" altLang="ko-KR" sz="2800" dirty="0"/>
              <a:t>'(</a:t>
            </a:r>
            <a:r>
              <a:rPr lang="ko-KR" altLang="en-US" sz="2800" dirty="0" err="1"/>
              <a:t>旣知</a:t>
            </a:r>
            <a:r>
              <a:rPr lang="en-US" altLang="ko-KR" sz="2800" dirty="0"/>
              <a:t>) </a:t>
            </a:r>
            <a:r>
              <a:rPr lang="ko-KR" altLang="en-US" sz="2800" dirty="0"/>
              <a:t>란 </a:t>
            </a:r>
            <a:r>
              <a:rPr lang="en-US" altLang="ko-KR" sz="2800" dirty="0"/>
              <a:t>"</a:t>
            </a:r>
            <a:r>
              <a:rPr lang="ko-KR" altLang="en-US" sz="2800" dirty="0"/>
              <a:t>이미 알고 있다</a:t>
            </a:r>
            <a:r>
              <a:rPr lang="en-US" altLang="ko-KR" sz="2800" dirty="0"/>
              <a:t>"</a:t>
            </a:r>
            <a:r>
              <a:rPr lang="ko-KR" altLang="en-US" sz="2800" dirty="0"/>
              <a:t>는 </a:t>
            </a:r>
            <a:r>
              <a:rPr lang="ko-KR" altLang="en-US" sz="2800" dirty="0" err="1"/>
              <a:t>뜻으로서</a:t>
            </a:r>
            <a:r>
              <a:rPr lang="en-US" altLang="ko-KR" sz="2800" dirty="0"/>
              <a:t>, </a:t>
            </a:r>
            <a:r>
              <a:rPr lang="ko-KR" altLang="en-US" sz="2800" dirty="0"/>
              <a:t>기지</a:t>
            </a:r>
            <a:r>
              <a:rPr lang="en-US" altLang="ko-KR" sz="2800" dirty="0"/>
              <a:t> </a:t>
            </a:r>
            <a:r>
              <a:rPr lang="ko-KR" altLang="en-US" sz="2800" dirty="0" err="1"/>
              <a:t>평문</a:t>
            </a:r>
            <a:r>
              <a:rPr lang="en-US" altLang="ko-KR" sz="2800" dirty="0"/>
              <a:t> </a:t>
            </a:r>
            <a:r>
              <a:rPr lang="ko-KR" altLang="en-US" sz="2800" dirty="0"/>
              <a:t>공격은 알려진 </a:t>
            </a:r>
            <a:r>
              <a:rPr lang="ko-KR" altLang="en-US" sz="2800" dirty="0" err="1"/>
              <a:t>평문</a:t>
            </a:r>
            <a:r>
              <a:rPr lang="ko-KR" altLang="en-US" sz="2800" dirty="0"/>
              <a:t> 공격이라 하고</a:t>
            </a:r>
            <a:r>
              <a:rPr lang="en-US" altLang="ko-KR" sz="2800" dirty="0"/>
              <a:t>, </a:t>
            </a:r>
            <a:r>
              <a:rPr lang="ko-KR" altLang="en-US" sz="2800" dirty="0"/>
              <a:t>암호학에서 기지 </a:t>
            </a:r>
            <a:r>
              <a:rPr lang="ko-KR" altLang="en-US" sz="2800" dirty="0" err="1"/>
              <a:t>평문</a:t>
            </a:r>
            <a:r>
              <a:rPr lang="ko-KR" altLang="en-US" sz="2800" dirty="0"/>
              <a:t> 공격은 공격자가 </a:t>
            </a:r>
            <a:r>
              <a:rPr lang="ko-KR" altLang="en-US" sz="2800" dirty="0" err="1"/>
              <a:t>평문과</a:t>
            </a:r>
            <a:r>
              <a:rPr lang="ko-KR" altLang="en-US" sz="2800" dirty="0"/>
              <a:t> 그를 암호화한 암호문을 모두 알고 있을 때 사용할 수 있는 암호 해독 기법들을 말함</a:t>
            </a:r>
            <a:endParaRPr lang="en-US" altLang="ko-KR" sz="2800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424459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+mj-lt"/>
              </a:rPr>
              <a:t>기지 </a:t>
            </a:r>
            <a:r>
              <a:rPr lang="ko-KR" altLang="en-US" sz="3600" dirty="0" err="1">
                <a:latin typeface="+mj-lt"/>
              </a:rPr>
              <a:t>평문</a:t>
            </a:r>
            <a:r>
              <a:rPr lang="ko-KR" altLang="en-US" sz="3600" dirty="0">
                <a:latin typeface="+mj-lt"/>
              </a:rPr>
              <a:t> 공격</a:t>
            </a:r>
            <a:r>
              <a:rPr lang="en-US" altLang="ko-KR" sz="3600" dirty="0">
                <a:latin typeface="+mj-lt"/>
              </a:rPr>
              <a:t>(</a:t>
            </a:r>
            <a:r>
              <a:rPr lang="en-US" sz="3600" dirty="0">
                <a:latin typeface="+mj-lt"/>
              </a:rPr>
              <a:t>Known Plain text Attack, KPA)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5183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이미 알고 있는 </a:t>
            </a:r>
            <a:r>
              <a:rPr lang="ko-KR" altLang="en-US" sz="2800" dirty="0" err="1"/>
              <a:t>평문을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크립</a:t>
            </a:r>
            <a:r>
              <a:rPr lang="en-US" altLang="ko-KR" sz="2800" dirty="0"/>
              <a:t>(crib)</a:t>
            </a:r>
            <a:r>
              <a:rPr lang="ko-KR" altLang="en-US" sz="2800" dirty="0"/>
              <a:t>이라고 부름</a:t>
            </a:r>
            <a:endParaRPr lang="en-US" altLang="ko-KR" sz="2800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 err="1"/>
              <a:t>크립이라는</a:t>
            </a:r>
            <a:r>
              <a:rPr lang="ko-KR" altLang="en-US" sz="2800" dirty="0"/>
              <a:t> 용어는 제</a:t>
            </a:r>
            <a:r>
              <a:rPr lang="en-US" altLang="ko-KR" sz="2800" dirty="0"/>
              <a:t>2</a:t>
            </a:r>
            <a:r>
              <a:rPr lang="ko-KR" altLang="en-US" sz="2800" dirty="0"/>
              <a:t>차 세계 대전 당시 암호 해독 실인 </a:t>
            </a:r>
            <a:r>
              <a:rPr lang="ko-KR" altLang="en-US" sz="2800" dirty="0" err="1"/>
              <a:t>블레츨리</a:t>
            </a:r>
            <a:r>
              <a:rPr lang="ko-KR" altLang="en-US" sz="2800" dirty="0"/>
              <a:t> 파크</a:t>
            </a:r>
            <a:r>
              <a:rPr lang="en-US" altLang="ko-KR" sz="2800" dirty="0"/>
              <a:t>(Bletchley Park)</a:t>
            </a:r>
            <a:r>
              <a:rPr lang="ko-KR" altLang="en-US" sz="2800" dirty="0"/>
              <a:t>에서 유래</a:t>
            </a:r>
            <a:r>
              <a:rPr lang="en-US" altLang="ko-KR" sz="2800" dirty="0"/>
              <a:t> 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암호문 안에 이미 알고 있는 </a:t>
            </a:r>
            <a:r>
              <a:rPr lang="ko-KR" altLang="en-US" sz="2800" dirty="0" err="1"/>
              <a:t>평문이</a:t>
            </a:r>
            <a:r>
              <a:rPr lang="ko-KR" altLang="en-US" sz="2800" dirty="0"/>
              <a:t> 포함되어 있다면</a:t>
            </a:r>
            <a:r>
              <a:rPr lang="en-US" altLang="ko-KR" sz="2800" dirty="0"/>
              <a:t>, </a:t>
            </a:r>
            <a:r>
              <a:rPr lang="ko-KR" altLang="en-US" sz="2800" dirty="0"/>
              <a:t>그 사실이 암호문과 </a:t>
            </a:r>
            <a:r>
              <a:rPr lang="ko-KR" altLang="en-US" sz="2800" dirty="0" err="1"/>
              <a:t>평문</a:t>
            </a:r>
            <a:r>
              <a:rPr lang="ko-KR" altLang="en-US" sz="2800" dirty="0"/>
              <a:t> 사이의 관계를 추정하기 위한 단서가 될 수 있음</a:t>
            </a:r>
            <a:endParaRPr lang="en-US" altLang="ko-KR" sz="2800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800" dirty="0"/>
              <a:t>AES </a:t>
            </a:r>
            <a:r>
              <a:rPr lang="ko-KR" altLang="en-US" sz="2800" dirty="0"/>
              <a:t>등의 현대 암호체계는 기지 </a:t>
            </a:r>
            <a:r>
              <a:rPr lang="ko-KR" altLang="en-US" sz="2800" dirty="0" err="1"/>
              <a:t>평문</a:t>
            </a:r>
            <a:r>
              <a:rPr lang="ko-KR" altLang="en-US" sz="2800" dirty="0"/>
              <a:t> 공격의 영향을 받지 않는 것으로 알려짐</a:t>
            </a:r>
            <a:endParaRPr lang="en-US" altLang="ko-KR" sz="2800" dirty="0"/>
          </a:p>
          <a:p>
            <a:pPr lvl="0">
              <a:lnSpc>
                <a:spcPct val="150000"/>
              </a:lnSpc>
              <a:defRPr/>
            </a:pPr>
            <a:endParaRPr lang="en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F486E-238C-C3CC-B324-1170047A26A8}"/>
              </a:ext>
            </a:extLst>
          </p:cNvPr>
          <p:cNvSpPr txBox="1"/>
          <p:nvPr/>
        </p:nvSpPr>
        <p:spPr>
          <a:xfrm>
            <a:off x="3762531" y="36426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1325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+mj-lt"/>
              </a:rPr>
              <a:t>선택 </a:t>
            </a:r>
            <a:r>
              <a:rPr lang="ko-KR" altLang="en-US" sz="3600" dirty="0" err="1">
                <a:latin typeface="+mj-lt"/>
              </a:rPr>
              <a:t>평문</a:t>
            </a:r>
            <a:r>
              <a:rPr lang="ko-KR" altLang="en-US" sz="3600" dirty="0">
                <a:latin typeface="+mj-lt"/>
              </a:rPr>
              <a:t> 공격</a:t>
            </a:r>
            <a:r>
              <a:rPr lang="en-US" altLang="ko-KR" sz="3600" dirty="0">
                <a:latin typeface="+mj-lt"/>
              </a:rPr>
              <a:t>(</a:t>
            </a:r>
            <a:r>
              <a:rPr lang="en-US" sz="3600" dirty="0">
                <a:latin typeface="+mj-lt"/>
              </a:rPr>
              <a:t>Chosen Plain text Attack, CPA)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4536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 err="1"/>
              <a:t>평문을</a:t>
            </a:r>
            <a:r>
              <a:rPr lang="ko-KR" altLang="en-US" sz="2800" dirty="0"/>
              <a:t> 선택하면 대응하는 암호문을 얻을 수 있는 상황에서의 공격</a:t>
            </a:r>
            <a:r>
              <a:rPr lang="en-US" altLang="ko-KR" sz="2800" dirty="0"/>
              <a:t> 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공격자가 한꺼번에 선택한 평문들에 대한 암호문이 주어진다는 가정하에 복호화 키를 찾는 공격</a:t>
            </a:r>
            <a:endParaRPr lang="en-US" altLang="ko-KR" sz="2800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공격자가 암호장치에 얼마든지 접근할 수 있어서 선택된 </a:t>
            </a:r>
            <a:r>
              <a:rPr lang="ko-KR" altLang="en-US" sz="2800" dirty="0" err="1"/>
              <a:t>평문을</a:t>
            </a:r>
            <a:r>
              <a:rPr lang="ko-KR" altLang="en-US" sz="2800" dirty="0"/>
              <a:t> 입력하고 그에 대한 암호문을 얻을 수 있는 상황에서 복호화 키를 찾아내거나 선택된 암호문에 대한 </a:t>
            </a:r>
            <a:r>
              <a:rPr lang="ko-KR" altLang="en-US" sz="2800" dirty="0" err="1"/>
              <a:t>평문을</a:t>
            </a:r>
            <a:r>
              <a:rPr lang="ko-KR" altLang="en-US" sz="2800" dirty="0"/>
              <a:t> 찾아내고자 함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4493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+mj-lt"/>
              </a:rPr>
              <a:t>선택 </a:t>
            </a:r>
            <a:r>
              <a:rPr lang="ko-KR" altLang="en-US" sz="3600" dirty="0" err="1">
                <a:latin typeface="+mj-lt"/>
              </a:rPr>
              <a:t>평문</a:t>
            </a:r>
            <a:r>
              <a:rPr lang="ko-KR" altLang="en-US" sz="3600" dirty="0">
                <a:latin typeface="+mj-lt"/>
              </a:rPr>
              <a:t> 공격</a:t>
            </a:r>
            <a:r>
              <a:rPr lang="en-US" altLang="ko-KR" sz="3600" dirty="0">
                <a:latin typeface="+mj-lt"/>
              </a:rPr>
              <a:t>(</a:t>
            </a:r>
            <a:r>
              <a:rPr lang="en-US" sz="3600" dirty="0">
                <a:latin typeface="+mj-lt"/>
              </a:rPr>
              <a:t>Chosen Plain text Attack, CPA)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3243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암호 알고리즘이 하드웨어로 구현되어 있고 키는 내부에 내장된 암호장치를 공격자가 가지고 있다고 가정 시</a:t>
            </a:r>
            <a:r>
              <a:rPr lang="en-US" altLang="ko-KR" sz="2800" dirty="0"/>
              <a:t>,</a:t>
            </a:r>
            <a:r>
              <a:rPr lang="ko-KR" altLang="en-US" sz="2800" dirty="0"/>
              <a:t> 공격자는 원하는 만큼 선택한 </a:t>
            </a:r>
            <a:r>
              <a:rPr lang="ko-KR" altLang="en-US" sz="2800" dirty="0" err="1"/>
              <a:t>평문을</a:t>
            </a:r>
            <a:r>
              <a:rPr lang="ko-KR" altLang="en-US" sz="2800" dirty="0"/>
              <a:t> 입력시켜보고 그에 대한 암호문을 얻을 수 있음</a:t>
            </a:r>
            <a:r>
              <a:rPr lang="en-US" altLang="ko-KR" sz="2800" dirty="0"/>
              <a:t> 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공개키 암호 알고리즘의 경우 공개키가 알려져 있음으로 공격자는 선택한 어떤 </a:t>
            </a:r>
            <a:r>
              <a:rPr lang="ko-KR" altLang="en-US" sz="2800" dirty="0" err="1"/>
              <a:t>평문도</a:t>
            </a:r>
            <a:r>
              <a:rPr lang="ko-KR" altLang="en-US" sz="2800" dirty="0"/>
              <a:t> 암호화하여 암호문을 얻을 수 있음</a:t>
            </a:r>
            <a:r>
              <a:rPr lang="en-US" altLang="ko-K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9542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+mj-lt"/>
              </a:rPr>
              <a:t>선택 암호문 공격</a:t>
            </a:r>
            <a:r>
              <a:rPr lang="en-US" altLang="ko-KR" sz="3600" dirty="0">
                <a:latin typeface="+mj-lt"/>
              </a:rPr>
              <a:t>(</a:t>
            </a:r>
            <a:r>
              <a:rPr lang="en-US" sz="3600" dirty="0">
                <a:latin typeface="+mj-lt"/>
              </a:rPr>
              <a:t>Chosen Cipher text Attack, CCA)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3243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선택 암호문 공격은 암호 분석가가 임의로 선택된 암호문과 일치하는 평문으로부터 암호키를 알아내기 위해 시도하는 공격</a:t>
            </a:r>
            <a:endParaRPr lang="en-US" altLang="ko-KR" sz="2800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공개키 암호 방식에서 응용되는 것으로 사설 키가 한번 알려지면 같은 종류의 메시지에서는 모두 복호화하고</a:t>
            </a:r>
            <a:r>
              <a:rPr lang="en-US" altLang="ko-KR" sz="2800" dirty="0"/>
              <a:t>, </a:t>
            </a:r>
            <a:r>
              <a:rPr lang="ko-KR" altLang="en-US" sz="2800" dirty="0"/>
              <a:t>다른 많은 보안 체계는 선택 암호문 공격에 의해 무효가 될 수 있음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124658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암호 역사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암호 공격 기법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암호 공격 유형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역사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3889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i="0" dirty="0">
                <a:solidFill>
                  <a:srgbClr val="374151"/>
                </a:solidFill>
                <a:effectLst/>
                <a:latin typeface="+mj-lt"/>
              </a:rPr>
              <a:t>고대 문명 시대</a:t>
            </a:r>
            <a:endParaRPr lang="en-US" altLang="ko-KR" sz="2800" i="0" dirty="0">
              <a:solidFill>
                <a:srgbClr val="374151"/>
              </a:solidFill>
              <a:effectLst/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374151"/>
                </a:solidFill>
                <a:latin typeface="+mj-lt"/>
              </a:rPr>
              <a:t>스키테일</a:t>
            </a:r>
            <a:endParaRPr lang="en-US" altLang="ko-KR" sz="2800" dirty="0">
              <a:solidFill>
                <a:srgbClr val="374151"/>
              </a:solidFill>
              <a:latin typeface="+mj-lt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+mj-lt"/>
              </a:rPr>
              <a:t>중세 시대</a:t>
            </a:r>
            <a:endParaRPr lang="en-US" altLang="ko-KR" sz="2800" dirty="0">
              <a:solidFill>
                <a:srgbClr val="374151"/>
              </a:solidFill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374151"/>
                </a:solidFill>
                <a:latin typeface="+mj-lt"/>
              </a:rPr>
              <a:t>비즈네르</a:t>
            </a:r>
            <a:endParaRPr lang="en-US" altLang="ko-KR" sz="2800" dirty="0">
              <a:solidFill>
                <a:srgbClr val="374151"/>
              </a:solidFill>
              <a:latin typeface="+mj-lt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i="0" dirty="0">
                <a:solidFill>
                  <a:srgbClr val="374151"/>
                </a:solidFill>
                <a:effectLst/>
                <a:latin typeface="+mj-lt"/>
              </a:rPr>
              <a:t>현대 시대</a:t>
            </a:r>
            <a:endParaRPr lang="en-US" altLang="ko-KR" sz="2800" i="0" dirty="0">
              <a:solidFill>
                <a:srgbClr val="374151"/>
              </a:solidFill>
              <a:effectLst/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374151"/>
                </a:solidFill>
                <a:latin typeface="+mj-lt"/>
              </a:rPr>
              <a:t>에니그마</a:t>
            </a:r>
            <a:endParaRPr lang="en-US" altLang="ko-KR" sz="280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72A292-F590-5D0C-B476-7C39AD60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357" y="1516828"/>
            <a:ext cx="3728110" cy="209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고대 암호기 크립텍스">
            <a:extLst>
              <a:ext uri="{FF2B5EF4-FFF2-40B4-BE49-F238E27FC236}">
                <a16:creationId xmlns:a16="http://schemas.microsoft.com/office/drawing/2014/main" id="{7BA3F356-CCD8-A3F9-6A44-182FDD3BF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888" y="1364104"/>
            <a:ext cx="3527896" cy="224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ECD7C6A-D789-1C85-1CA6-9AAA7EE2B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655" y="3991920"/>
            <a:ext cx="3390466" cy="231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25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스키테일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7288571" cy="5113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i="0" dirty="0">
                <a:solidFill>
                  <a:srgbClr val="374151"/>
                </a:solidFill>
                <a:effectLst/>
                <a:latin typeface="+mj-lt"/>
              </a:rPr>
              <a:t>전쟁터에 나갈 군대와 본국에 남아있는 정부는 각자</a:t>
            </a:r>
            <a:r>
              <a:rPr lang="en-US" altLang="ko-KR" sz="200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ko-KR" altLang="en-US" sz="2000" i="0" dirty="0" err="1">
                <a:solidFill>
                  <a:srgbClr val="374151"/>
                </a:solidFill>
                <a:effectLst/>
                <a:latin typeface="+mj-lt"/>
              </a:rPr>
              <a:t>스키테일</a:t>
            </a:r>
            <a:r>
              <a:rPr lang="en-US" altLang="ko-KR" sz="2000" i="0" dirty="0">
                <a:solidFill>
                  <a:srgbClr val="374151"/>
                </a:solidFill>
                <a:effectLst/>
                <a:latin typeface="+mj-lt"/>
              </a:rPr>
              <a:t>(Scytale)</a:t>
            </a:r>
            <a:r>
              <a:rPr lang="ko-KR" altLang="en-US" sz="2000" i="0" dirty="0">
                <a:solidFill>
                  <a:srgbClr val="374151"/>
                </a:solidFill>
                <a:effectLst/>
                <a:latin typeface="+mj-lt"/>
              </a:rPr>
              <a:t>이라고 하는 굵기의 원통형 막대기를 나누어 갖는다</a:t>
            </a:r>
            <a:r>
              <a:rPr lang="en-US" altLang="ko-KR" sz="200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i="0" dirty="0">
                <a:solidFill>
                  <a:srgbClr val="374151"/>
                </a:solidFill>
                <a:effectLst/>
                <a:latin typeface="+mj-lt"/>
              </a:rPr>
              <a:t>비밀리에 보내야 할 메시지가 생기면</a:t>
            </a:r>
            <a:r>
              <a:rPr lang="en-US" altLang="ko-KR" sz="2000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ko-KR" altLang="en-US" sz="2000" i="0" dirty="0">
                <a:solidFill>
                  <a:srgbClr val="374151"/>
                </a:solidFill>
                <a:effectLst/>
                <a:latin typeface="+mj-lt"/>
              </a:rPr>
              <a:t>본국 정부의 암호 담당자는 </a:t>
            </a:r>
            <a:r>
              <a:rPr lang="ko-KR" altLang="en-US" sz="2000" i="0" dirty="0" err="1">
                <a:solidFill>
                  <a:srgbClr val="374151"/>
                </a:solidFill>
                <a:effectLst/>
                <a:latin typeface="+mj-lt"/>
              </a:rPr>
              <a:t>스키테일에</a:t>
            </a:r>
            <a:r>
              <a:rPr lang="ko-KR" altLang="en-US" sz="2000" i="0" dirty="0">
                <a:solidFill>
                  <a:srgbClr val="374151"/>
                </a:solidFill>
                <a:effectLst/>
                <a:latin typeface="+mj-lt"/>
              </a:rPr>
              <a:t> 가느다란 양피지 리본을 위에서 아래로 감은 다음 옆으로 메시지를 적는다</a:t>
            </a:r>
            <a:r>
              <a:rPr lang="en-US" altLang="ko-KR" sz="200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i="0" dirty="0">
                <a:solidFill>
                  <a:srgbClr val="374151"/>
                </a:solidFill>
                <a:effectLst/>
                <a:latin typeface="+mj-lt"/>
              </a:rPr>
              <a:t>리본을 풀어내어 펼치면 메시지의 내용은 아무나 읽을 수 없게 된다</a:t>
            </a:r>
            <a:r>
              <a:rPr lang="en-US" altLang="ko-KR" sz="2000" i="0" dirty="0">
                <a:solidFill>
                  <a:srgbClr val="374151"/>
                </a:solidFill>
                <a:effectLst/>
                <a:latin typeface="+mj-lt"/>
              </a:rPr>
              <a:t>..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i="0" dirty="0">
                <a:solidFill>
                  <a:srgbClr val="374151"/>
                </a:solidFill>
                <a:effectLst/>
                <a:latin typeface="+mj-lt"/>
              </a:rPr>
              <a:t>전쟁터에 나가 있는 오로지 같은 굵기의 원통막대기를 가진 사람만이 메시지를 읽을 수 있다</a:t>
            </a:r>
            <a:r>
              <a:rPr lang="en-US" altLang="ko-KR" sz="200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200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72A292-F590-5D0C-B476-7C39AD60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833" y="1164717"/>
            <a:ext cx="2995781" cy="168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1475F75-89D9-0F6A-9F17-EC22A867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833" y="3065427"/>
            <a:ext cx="2995782" cy="168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D23F46E-E72D-C9E7-B070-E5F6AC1AE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833" y="4966138"/>
            <a:ext cx="2995782" cy="168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92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공격 기법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353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i="0" dirty="0">
                <a:solidFill>
                  <a:srgbClr val="374151"/>
                </a:solidFill>
                <a:effectLst/>
                <a:latin typeface="+mj-lt"/>
              </a:rPr>
              <a:t>능동적 공격</a:t>
            </a:r>
            <a:endParaRPr lang="en-US" altLang="ko-KR" sz="2800" i="0" dirty="0">
              <a:solidFill>
                <a:srgbClr val="374151"/>
              </a:solidFill>
              <a:effectLst/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374151"/>
                </a:solidFill>
                <a:latin typeface="+mj-lt"/>
              </a:rPr>
              <a:t>능동적 공격은 공격자가 시스템에 </a:t>
            </a:r>
            <a:r>
              <a:rPr lang="ko-KR" altLang="en-US" sz="2400" dirty="0">
                <a:solidFill>
                  <a:srgbClr val="2E75B6"/>
                </a:solidFill>
                <a:latin typeface="+mj-lt"/>
              </a:rPr>
              <a:t>직접적으로 영향</a:t>
            </a:r>
            <a:r>
              <a:rPr lang="ko-KR" altLang="en-US" sz="2400" dirty="0">
                <a:solidFill>
                  <a:srgbClr val="374151"/>
                </a:solidFill>
                <a:latin typeface="+mj-lt"/>
              </a:rPr>
              <a:t>을 주면서 암호 키를 추출하거나 시스템을 악용하는 공격</a:t>
            </a:r>
            <a:endParaRPr lang="en-US" altLang="ko-KR" sz="2400" i="0" dirty="0">
              <a:solidFill>
                <a:srgbClr val="374151"/>
              </a:solidFill>
              <a:effectLst/>
              <a:latin typeface="+mj-lt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+mj-lt"/>
              </a:rPr>
              <a:t>수동적 공격</a:t>
            </a:r>
            <a:endParaRPr lang="en-US" altLang="ko-KR" sz="2800" dirty="0">
              <a:solidFill>
                <a:srgbClr val="374151"/>
              </a:solidFill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374151"/>
                </a:solidFill>
                <a:latin typeface="+mj-lt"/>
              </a:rPr>
              <a:t>공격자가 </a:t>
            </a:r>
            <a:r>
              <a:rPr lang="ko-KR" altLang="en-US" sz="2400" dirty="0">
                <a:solidFill>
                  <a:srgbClr val="2E75B6"/>
                </a:solidFill>
                <a:latin typeface="+mj-lt"/>
              </a:rPr>
              <a:t>시스템에 직접적인 영향을 주지 않고 </a:t>
            </a:r>
            <a:r>
              <a:rPr lang="ko-KR" altLang="en-US" sz="2400" dirty="0">
                <a:solidFill>
                  <a:srgbClr val="374151"/>
                </a:solidFill>
                <a:latin typeface="+mj-lt"/>
              </a:rPr>
              <a:t>존재하는 정보만을 관찰하는 공격</a:t>
            </a:r>
            <a:endParaRPr lang="en-US" altLang="ko-KR" sz="2400" dirty="0">
              <a:solidFill>
                <a:srgbClr val="3741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764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공격 기법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183295-209F-9DFD-3322-8E6E49EC6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17233"/>
              </p:ext>
            </p:extLst>
          </p:nvPr>
        </p:nvGraphicFramePr>
        <p:xfrm>
          <a:off x="509926" y="1484164"/>
          <a:ext cx="11172147" cy="444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433">
                  <a:extLst>
                    <a:ext uri="{9D8B030D-6E8A-4147-A177-3AD203B41FA5}">
                      <a16:colId xmlns:a16="http://schemas.microsoft.com/office/drawing/2014/main" val="2862588584"/>
                    </a:ext>
                  </a:extLst>
                </a:gridCol>
                <a:gridCol w="4055411">
                  <a:extLst>
                    <a:ext uri="{9D8B030D-6E8A-4147-A177-3AD203B41FA5}">
                      <a16:colId xmlns:a16="http://schemas.microsoft.com/office/drawing/2014/main" val="689772634"/>
                    </a:ext>
                  </a:extLst>
                </a:gridCol>
                <a:gridCol w="5236303">
                  <a:extLst>
                    <a:ext uri="{9D8B030D-6E8A-4147-A177-3AD203B41FA5}">
                      <a16:colId xmlns:a16="http://schemas.microsoft.com/office/drawing/2014/main" val="900437575"/>
                    </a:ext>
                  </a:extLst>
                </a:gridCol>
              </a:tblGrid>
              <a:tr h="5694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구분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능동적 공격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수동적 공격</a:t>
                      </a:r>
                      <a:endParaRPr lang="en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66080"/>
                  </a:ext>
                </a:extLst>
              </a:tr>
              <a:tr h="7419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공격 방식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시스템 영향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시스템 관찰</a:t>
                      </a:r>
                      <a:endParaRPr lang="en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546393"/>
                  </a:ext>
                </a:extLst>
              </a:tr>
              <a:tr h="7419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공격 목표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암호 키 추출</a:t>
                      </a:r>
                      <a:r>
                        <a:rPr lang="en-US" altLang="ko-KR" sz="2400" dirty="0"/>
                        <a:t>,</a:t>
                      </a:r>
                      <a:r>
                        <a:rPr lang="ko-KR" altLang="en-US" sz="2400" dirty="0"/>
                        <a:t> 시스템 악용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암호 키 추출</a:t>
                      </a:r>
                      <a:r>
                        <a:rPr lang="en-US" altLang="ko-KR" sz="2400" dirty="0"/>
                        <a:t>,</a:t>
                      </a:r>
                      <a:r>
                        <a:rPr lang="ko-KR" altLang="en-US" sz="2400" dirty="0"/>
                        <a:t> 정보 획득</a:t>
                      </a:r>
                      <a:endParaRPr lang="en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97260"/>
                  </a:ext>
                </a:extLst>
              </a:tr>
              <a:tr h="7419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공격 예시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중간자 공격</a:t>
                      </a:r>
                      <a:r>
                        <a:rPr lang="en-US" altLang="ko-KR" sz="2400" dirty="0"/>
                        <a:t>,</a:t>
                      </a:r>
                      <a:r>
                        <a:rPr lang="ko-KR" altLang="en-US" sz="2400" dirty="0"/>
                        <a:t> 재생성 공격</a:t>
                      </a:r>
                      <a:r>
                        <a:rPr lang="en-US" altLang="ko-KR" sz="2400" dirty="0"/>
                        <a:t>,</a:t>
                      </a:r>
                      <a:r>
                        <a:rPr lang="ko-KR" altLang="en-US" sz="2400" dirty="0"/>
                        <a:t> 서비스 거부 공격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사용자 인증 정보 도청</a:t>
                      </a:r>
                      <a:r>
                        <a:rPr lang="en-US" altLang="ko-KR" sz="2400" dirty="0"/>
                        <a:t>,</a:t>
                      </a:r>
                      <a:r>
                        <a:rPr lang="ko-KR" altLang="en-US" sz="2400" dirty="0"/>
                        <a:t> 네트워크 트래픽 분석</a:t>
                      </a:r>
                      <a:r>
                        <a:rPr lang="en-US" altLang="ko-KR" sz="2400" dirty="0"/>
                        <a:t>,</a:t>
                      </a:r>
                      <a:r>
                        <a:rPr lang="ko-KR" altLang="en-US" sz="2400" dirty="0"/>
                        <a:t> 부 채널 공격</a:t>
                      </a:r>
                      <a:endParaRPr lang="en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58910"/>
                  </a:ext>
                </a:extLst>
              </a:tr>
              <a:tr h="7419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탐지 난이도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높음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낮음</a:t>
                      </a:r>
                      <a:endParaRPr lang="en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18090"/>
                  </a:ext>
                </a:extLst>
              </a:tr>
              <a:tr h="3867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방어 방법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암호 시스템 설계 및 운영 정보 보호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엄격한 접근 제어</a:t>
                      </a:r>
                      <a:endParaRPr lang="en-K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암호화 알고리즘 강화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네트워크 보안 강화</a:t>
                      </a:r>
                      <a:endParaRPr lang="en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19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05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능동적 공격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4178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i="0" dirty="0">
                <a:solidFill>
                  <a:srgbClr val="374151"/>
                </a:solidFill>
                <a:effectLst/>
                <a:latin typeface="+mj-lt"/>
              </a:rPr>
              <a:t>중간자 공격</a:t>
            </a:r>
            <a:r>
              <a:rPr lang="en-US" altLang="ko-KR" sz="2800" i="0" dirty="0">
                <a:solidFill>
                  <a:srgbClr val="374151"/>
                </a:solidFill>
                <a:effectLst/>
                <a:latin typeface="+mj-lt"/>
              </a:rPr>
              <a:t>(man in the middle attack, MITM)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i="0" dirty="0">
                <a:solidFill>
                  <a:srgbClr val="374151"/>
                </a:solidFill>
                <a:effectLst/>
                <a:latin typeface="+mj-lt"/>
              </a:rPr>
              <a:t>합법적인 사용자와 서버 사이에 가입하여 통신 내용을 </a:t>
            </a:r>
            <a:r>
              <a:rPr lang="ko-KR" altLang="en-US" sz="2400" i="0" dirty="0">
                <a:solidFill>
                  <a:srgbClr val="2E75B6"/>
                </a:solidFill>
                <a:effectLst/>
                <a:latin typeface="+mj-lt"/>
              </a:rPr>
              <a:t>도청하고 변조</a:t>
            </a:r>
            <a:r>
              <a:rPr lang="ko-KR" altLang="en-US" sz="2400" i="0" dirty="0">
                <a:solidFill>
                  <a:srgbClr val="374151"/>
                </a:solidFill>
                <a:effectLst/>
                <a:latin typeface="+mj-lt"/>
              </a:rPr>
              <a:t>하는 공격</a:t>
            </a:r>
            <a:endParaRPr lang="en-US" altLang="ko-KR" sz="2400" i="0" dirty="0">
              <a:solidFill>
                <a:srgbClr val="374151"/>
              </a:solidFill>
              <a:effectLst/>
              <a:latin typeface="+mj-lt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374151"/>
                </a:solidFill>
                <a:latin typeface="+mj-lt"/>
              </a:rPr>
              <a:t>재전송 공격</a:t>
            </a:r>
            <a:r>
              <a:rPr lang="en-US" altLang="ko-KR" sz="2800" dirty="0">
                <a:solidFill>
                  <a:srgbClr val="374151"/>
                </a:solidFill>
                <a:latin typeface="+mj-lt"/>
              </a:rPr>
              <a:t>(reply</a:t>
            </a:r>
            <a:r>
              <a:rPr lang="ko-KR" altLang="en-US" sz="2800" dirty="0">
                <a:solidFill>
                  <a:srgbClr val="374151"/>
                </a:solidFill>
                <a:latin typeface="+mj-lt"/>
              </a:rPr>
              <a:t> </a:t>
            </a:r>
            <a:r>
              <a:rPr lang="en-US" altLang="ko-KR" sz="2800" dirty="0">
                <a:solidFill>
                  <a:srgbClr val="374151"/>
                </a:solidFill>
                <a:latin typeface="+mj-lt"/>
              </a:rPr>
              <a:t>attack)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dirty="0">
                <a:solidFill>
                  <a:srgbClr val="374151"/>
                </a:solidFill>
                <a:latin typeface="+mj-lt"/>
              </a:rPr>
              <a:t>암호화된 정보를 캡처하여 나중에 원하는 시점에 재전송하는 공격</a:t>
            </a:r>
            <a:endParaRPr lang="en-US" altLang="ko-KR" sz="2400" dirty="0">
              <a:solidFill>
                <a:srgbClr val="374151"/>
              </a:solidFill>
              <a:latin typeface="+mj-lt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i="0" dirty="0">
                <a:solidFill>
                  <a:srgbClr val="374151"/>
                </a:solidFill>
                <a:effectLst/>
                <a:latin typeface="+mj-lt"/>
              </a:rPr>
              <a:t>서비스 거부 공격</a:t>
            </a:r>
            <a:r>
              <a:rPr lang="en-US" altLang="ko-KR" sz="2800" i="0" dirty="0">
                <a:solidFill>
                  <a:srgbClr val="374151"/>
                </a:solidFill>
                <a:effectLst/>
                <a:latin typeface="+mj-lt"/>
              </a:rPr>
              <a:t>(denial-of-service attack, DoS attack)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i="0" dirty="0">
                <a:solidFill>
                  <a:srgbClr val="374151"/>
                </a:solidFill>
                <a:effectLst/>
                <a:latin typeface="+mj-lt"/>
              </a:rPr>
              <a:t>시스템에 과도한 트래픽을 생성하여 </a:t>
            </a:r>
            <a:r>
              <a:rPr lang="ko-KR" altLang="en-US" sz="2400" i="0" dirty="0">
                <a:solidFill>
                  <a:srgbClr val="2E75B6"/>
                </a:solidFill>
                <a:effectLst/>
                <a:latin typeface="+mj-lt"/>
              </a:rPr>
              <a:t>시스템을 마비</a:t>
            </a:r>
            <a:r>
              <a:rPr lang="ko-KR" altLang="en-US" sz="2400" i="0" dirty="0">
                <a:solidFill>
                  <a:srgbClr val="374151"/>
                </a:solidFill>
                <a:effectLst/>
                <a:latin typeface="+mj-lt"/>
              </a:rPr>
              <a:t>시키는 공격</a:t>
            </a:r>
            <a:endParaRPr lang="en-US" altLang="ko-KR" sz="2400" i="0" dirty="0">
              <a:solidFill>
                <a:srgbClr val="37415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864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수동적 공격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4178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i="0" dirty="0">
                <a:solidFill>
                  <a:srgbClr val="374151"/>
                </a:solidFill>
                <a:effectLst/>
                <a:latin typeface="+mj-lt"/>
              </a:rPr>
              <a:t>사용자 인증 정보 도청</a:t>
            </a:r>
            <a:endParaRPr lang="en-US" altLang="ko-KR" sz="2800" i="0" dirty="0">
              <a:solidFill>
                <a:srgbClr val="374151"/>
              </a:solidFill>
              <a:effectLst/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공공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Wi-Fi </a:t>
            </a: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네트워크를 통해 사용자의 </a:t>
            </a:r>
            <a:r>
              <a:rPr lang="ko-KR" altLang="en-US" sz="2400" b="0" i="0" dirty="0">
                <a:solidFill>
                  <a:srgbClr val="2E75B6"/>
                </a:solidFill>
                <a:effectLst/>
                <a:latin typeface="Google Sans"/>
              </a:rPr>
              <a:t>로그인 정보를 엿보는 </a:t>
            </a:r>
            <a:r>
              <a:rPr lang="ko-KR" altLang="en-US" sz="2400" b="0" i="0" dirty="0">
                <a:solidFill>
                  <a:srgbClr val="1F1F1F"/>
                </a:solidFill>
                <a:effectLst/>
                <a:latin typeface="Google Sans"/>
              </a:rPr>
              <a:t>공격</a:t>
            </a:r>
            <a:endParaRPr lang="en-US" altLang="ko-KR" sz="2400" i="0" dirty="0">
              <a:solidFill>
                <a:srgbClr val="374151"/>
              </a:solidFill>
              <a:effectLst/>
              <a:latin typeface="+mj-lt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i="0" dirty="0">
                <a:solidFill>
                  <a:srgbClr val="374151"/>
                </a:solidFill>
                <a:effectLst/>
                <a:latin typeface="+mj-lt"/>
              </a:rPr>
              <a:t>네트워크 트래픽 분석</a:t>
            </a:r>
            <a:endParaRPr lang="en-US" altLang="ko-KR" sz="2800" i="0" dirty="0">
              <a:solidFill>
                <a:srgbClr val="374151"/>
              </a:solidFill>
              <a:effectLst/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i="0" dirty="0">
                <a:solidFill>
                  <a:srgbClr val="374151"/>
                </a:solidFill>
                <a:effectLst/>
                <a:latin typeface="+mj-lt"/>
              </a:rPr>
              <a:t>암호화된 통신 패킷을 분석하여 암호 </a:t>
            </a:r>
            <a:r>
              <a:rPr lang="ko-KR" altLang="en-US" sz="2400" i="0" dirty="0">
                <a:solidFill>
                  <a:srgbClr val="2E75B6"/>
                </a:solidFill>
                <a:effectLst/>
                <a:latin typeface="+mj-lt"/>
              </a:rPr>
              <a:t>알고리즘의 취약점을 찾는 </a:t>
            </a:r>
            <a:r>
              <a:rPr lang="ko-KR" altLang="en-US" sz="2400" i="0" dirty="0">
                <a:solidFill>
                  <a:srgbClr val="374151"/>
                </a:solidFill>
                <a:effectLst/>
                <a:latin typeface="+mj-lt"/>
              </a:rPr>
              <a:t>공격</a:t>
            </a:r>
            <a:endParaRPr lang="en-US" altLang="ko-KR" sz="2400" i="0" dirty="0">
              <a:solidFill>
                <a:srgbClr val="374151"/>
              </a:solidFill>
              <a:effectLst/>
              <a:latin typeface="+mj-lt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i="0" dirty="0">
                <a:solidFill>
                  <a:srgbClr val="374151"/>
                </a:solidFill>
                <a:effectLst/>
                <a:latin typeface="+mj-lt"/>
              </a:rPr>
              <a:t>부</a:t>
            </a:r>
            <a:r>
              <a:rPr lang="en-US" altLang="ko-KR" sz="28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ko-KR" altLang="en-US" sz="2800" i="0" dirty="0">
                <a:solidFill>
                  <a:srgbClr val="374151"/>
                </a:solidFill>
                <a:effectLst/>
                <a:latin typeface="+mj-lt"/>
              </a:rPr>
              <a:t>채널 공격</a:t>
            </a:r>
            <a:r>
              <a:rPr lang="en-US" altLang="ko-KR" sz="2800" i="0" dirty="0">
                <a:solidFill>
                  <a:srgbClr val="374151"/>
                </a:solidFill>
                <a:effectLst/>
                <a:latin typeface="+mj-lt"/>
              </a:rPr>
              <a:t>(side</a:t>
            </a:r>
            <a:r>
              <a:rPr lang="ko-KR" altLang="en-US" sz="280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altLang="ko-KR" sz="2800" i="0" dirty="0">
                <a:solidFill>
                  <a:srgbClr val="374151"/>
                </a:solidFill>
                <a:effectLst/>
                <a:latin typeface="+mj-lt"/>
              </a:rPr>
              <a:t>channel attack)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i="0" dirty="0">
                <a:solidFill>
                  <a:srgbClr val="374151"/>
                </a:solidFill>
                <a:effectLst/>
                <a:latin typeface="+mj-lt"/>
              </a:rPr>
              <a:t>암호화 과정에서 발생하는 </a:t>
            </a:r>
            <a:r>
              <a:rPr lang="ko-KR" altLang="en-US" sz="2400" i="0" dirty="0">
                <a:solidFill>
                  <a:srgbClr val="2E75B6"/>
                </a:solidFill>
                <a:effectLst/>
                <a:latin typeface="+mj-lt"/>
              </a:rPr>
              <a:t>부수적인 정보 </a:t>
            </a:r>
            <a:r>
              <a:rPr lang="en-US" altLang="ko-KR" sz="2400" i="0" dirty="0">
                <a:solidFill>
                  <a:srgbClr val="2E75B6"/>
                </a:solidFill>
                <a:effectLst/>
                <a:latin typeface="+mj-lt"/>
              </a:rPr>
              <a:t>(</a:t>
            </a:r>
            <a:r>
              <a:rPr lang="ko-KR" altLang="en-US" sz="2400" i="0" dirty="0">
                <a:solidFill>
                  <a:srgbClr val="2E75B6"/>
                </a:solidFill>
                <a:effectLst/>
                <a:latin typeface="+mj-lt"/>
              </a:rPr>
              <a:t>예</a:t>
            </a:r>
            <a:r>
              <a:rPr lang="en-US" altLang="ko-KR" sz="2400" i="0" dirty="0">
                <a:solidFill>
                  <a:srgbClr val="2E75B6"/>
                </a:solidFill>
                <a:effectLst/>
                <a:latin typeface="+mj-lt"/>
              </a:rPr>
              <a:t>: </a:t>
            </a:r>
            <a:r>
              <a:rPr lang="ko-KR" altLang="en-US" sz="2400" i="0" dirty="0">
                <a:solidFill>
                  <a:srgbClr val="2E75B6"/>
                </a:solidFill>
                <a:effectLst/>
                <a:latin typeface="+mj-lt"/>
              </a:rPr>
              <a:t>처리 시간</a:t>
            </a:r>
            <a:r>
              <a:rPr lang="en-US" altLang="ko-KR" sz="2400" i="0" dirty="0">
                <a:solidFill>
                  <a:srgbClr val="2E75B6"/>
                </a:solidFill>
                <a:effectLst/>
                <a:latin typeface="+mj-lt"/>
              </a:rPr>
              <a:t>, </a:t>
            </a:r>
            <a:r>
              <a:rPr lang="ko-KR" altLang="en-US" sz="2400" i="0" dirty="0">
                <a:solidFill>
                  <a:srgbClr val="2E75B6"/>
                </a:solidFill>
                <a:effectLst/>
                <a:latin typeface="+mj-lt"/>
              </a:rPr>
              <a:t>전력 소비량</a:t>
            </a:r>
            <a:r>
              <a:rPr lang="en-US" altLang="ko-KR" sz="2400" i="0" dirty="0">
                <a:solidFill>
                  <a:srgbClr val="2E75B6"/>
                </a:solidFill>
                <a:effectLst/>
                <a:latin typeface="+mj-lt"/>
              </a:rPr>
              <a:t>)</a:t>
            </a:r>
            <a:r>
              <a:rPr lang="ko-KR" altLang="en-US" sz="2400" i="0" dirty="0" err="1">
                <a:solidFill>
                  <a:srgbClr val="2E75B6"/>
                </a:solidFill>
                <a:effectLst/>
                <a:latin typeface="+mj-lt"/>
              </a:rPr>
              <a:t>를</a:t>
            </a:r>
            <a:r>
              <a:rPr lang="ko-KR" altLang="en-US" sz="2400" i="0" dirty="0">
                <a:solidFill>
                  <a:srgbClr val="2E75B6"/>
                </a:solidFill>
                <a:effectLst/>
                <a:latin typeface="+mj-lt"/>
              </a:rPr>
              <a:t> 분석</a:t>
            </a:r>
            <a:r>
              <a:rPr lang="ko-KR" altLang="en-US" sz="2400" i="0" dirty="0">
                <a:solidFill>
                  <a:srgbClr val="374151"/>
                </a:solidFill>
                <a:effectLst/>
                <a:latin typeface="+mj-lt"/>
              </a:rPr>
              <a:t>하여 암호 키를 추출하는 공격</a:t>
            </a:r>
            <a:endParaRPr lang="en-US" altLang="ko-KR" sz="2400" i="0" dirty="0">
              <a:solidFill>
                <a:srgbClr val="37415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65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공격 유형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96906"/>
            <a:ext cx="11170480" cy="4559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i="0" dirty="0">
                <a:solidFill>
                  <a:srgbClr val="374151"/>
                </a:solidFill>
                <a:effectLst/>
                <a:latin typeface="+mj-lt"/>
              </a:rPr>
              <a:t>암호문 단독공격</a:t>
            </a:r>
            <a:r>
              <a:rPr lang="en-US" altLang="ko-KR" sz="2400" i="0" dirty="0">
                <a:solidFill>
                  <a:srgbClr val="374151"/>
                </a:solidFill>
                <a:effectLst/>
                <a:latin typeface="+mj-lt"/>
              </a:rPr>
              <a:t>(Cipher text Only Attack, COA)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0" i="0" dirty="0">
                <a:solidFill>
                  <a:srgbClr val="1F1F1F"/>
                </a:solidFill>
                <a:effectLst/>
                <a:latin typeface="Google Sans"/>
              </a:rPr>
              <a:t>도청된 암호문만 가지고 해독하려는 공격</a:t>
            </a:r>
            <a:endParaRPr lang="en-US" altLang="ko-KR" sz="2000" i="0" dirty="0">
              <a:solidFill>
                <a:srgbClr val="374151"/>
              </a:solidFill>
              <a:effectLst/>
              <a:latin typeface="+mj-lt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dirty="0">
                <a:latin typeface="+mj-lt"/>
              </a:rPr>
              <a:t>기지 </a:t>
            </a:r>
            <a:r>
              <a:rPr lang="ko-KR" altLang="en-US" sz="2400" dirty="0" err="1">
                <a:latin typeface="+mj-lt"/>
              </a:rPr>
              <a:t>평문</a:t>
            </a:r>
            <a:r>
              <a:rPr lang="ko-KR" altLang="en-US" sz="2400" dirty="0">
                <a:latin typeface="+mj-lt"/>
              </a:rPr>
              <a:t> 공격</a:t>
            </a:r>
            <a:r>
              <a:rPr lang="en-US" altLang="ko-KR" sz="2400" dirty="0">
                <a:latin typeface="+mj-lt"/>
              </a:rPr>
              <a:t>(</a:t>
            </a:r>
            <a:r>
              <a:rPr lang="en-US" sz="2400" dirty="0">
                <a:latin typeface="+mj-lt"/>
              </a:rPr>
              <a:t>Known Plain text Attack, KPA)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374151"/>
                </a:solidFill>
                <a:latin typeface="+mj-lt"/>
              </a:rPr>
              <a:t>공격자가 사전에 알고 있는 </a:t>
            </a:r>
            <a:r>
              <a:rPr lang="ko-KR" altLang="en-US" sz="2000" dirty="0" err="1">
                <a:solidFill>
                  <a:srgbClr val="374151"/>
                </a:solidFill>
                <a:latin typeface="+mj-lt"/>
              </a:rPr>
              <a:t>평문과</a:t>
            </a:r>
            <a:r>
              <a:rPr lang="ko-KR" altLang="en-US" sz="2000" dirty="0">
                <a:solidFill>
                  <a:srgbClr val="374151"/>
                </a:solidFill>
                <a:latin typeface="+mj-lt"/>
              </a:rPr>
              <a:t> 그에 대한 암호문을 이용하여 암호 키를 추출하는 공격</a:t>
            </a:r>
            <a:endParaRPr lang="en-US" sz="2000" dirty="0">
              <a:solidFill>
                <a:srgbClr val="374151"/>
              </a:solidFill>
              <a:latin typeface="+mj-lt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dirty="0">
                <a:latin typeface="+mj-lt"/>
              </a:rPr>
              <a:t>선택 </a:t>
            </a:r>
            <a:r>
              <a:rPr lang="ko-KR" altLang="en-US" sz="2400" dirty="0" err="1">
                <a:latin typeface="+mj-lt"/>
              </a:rPr>
              <a:t>평문</a:t>
            </a:r>
            <a:r>
              <a:rPr lang="ko-KR" altLang="en-US" sz="2400" dirty="0">
                <a:latin typeface="+mj-lt"/>
              </a:rPr>
              <a:t> 공격</a:t>
            </a:r>
            <a:r>
              <a:rPr lang="en-US" altLang="ko-KR" sz="2400" dirty="0">
                <a:latin typeface="+mj-lt"/>
              </a:rPr>
              <a:t>(</a:t>
            </a:r>
            <a:r>
              <a:rPr lang="en-US" sz="2400" dirty="0">
                <a:latin typeface="+mj-lt"/>
              </a:rPr>
              <a:t>Chosen Plain text Attack, CPA)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374151"/>
                </a:solidFill>
                <a:latin typeface="+mj-lt"/>
              </a:rPr>
              <a:t>공격자가 원하는 </a:t>
            </a:r>
            <a:r>
              <a:rPr lang="ko-KR" altLang="en-US" sz="2000" dirty="0" err="1">
                <a:solidFill>
                  <a:srgbClr val="374151"/>
                </a:solidFill>
                <a:latin typeface="+mj-lt"/>
              </a:rPr>
              <a:t>평문을</a:t>
            </a:r>
            <a:r>
              <a:rPr lang="ko-KR" altLang="en-US" sz="2000" dirty="0">
                <a:solidFill>
                  <a:srgbClr val="374151"/>
                </a:solidFill>
                <a:latin typeface="+mj-lt"/>
              </a:rPr>
              <a:t> 암호화하여 얻은 암호문을 분석하여 암호 키를 추출하는 공격</a:t>
            </a:r>
            <a:endParaRPr lang="en-US" sz="2000" dirty="0">
              <a:solidFill>
                <a:srgbClr val="374151"/>
              </a:solidFill>
              <a:latin typeface="+mj-lt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dirty="0">
                <a:latin typeface="+mj-lt"/>
              </a:rPr>
              <a:t>선택 암호문 공격</a:t>
            </a:r>
            <a:r>
              <a:rPr lang="en-US" altLang="ko-KR" sz="2400" dirty="0">
                <a:latin typeface="+mj-lt"/>
              </a:rPr>
              <a:t>(</a:t>
            </a:r>
            <a:r>
              <a:rPr lang="en-US" sz="2400" dirty="0">
                <a:latin typeface="+mj-lt"/>
              </a:rPr>
              <a:t>Chosen Cipher text Attack, CCA)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dirty="0">
                <a:latin typeface="+mj-lt"/>
              </a:rPr>
              <a:t>공격자가 원하는 암호문을 만들어 암호 시스템에 전송하여 암호 키를 추출하거나 시스템을 악용하는 공격</a:t>
            </a:r>
            <a:endParaRPr lang="en-K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070590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18260</TotalTime>
  <Words>2049</Words>
  <Application>Microsoft Macintosh PowerPoint</Application>
  <PresentationFormat>Widescreen</PresentationFormat>
  <Paragraphs>130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Google Sans</vt:lpstr>
      <vt:lpstr>CryptoCraft 테마</vt:lpstr>
      <vt:lpstr>제목 테마</vt:lpstr>
      <vt:lpstr>암호 공격 유형</vt:lpstr>
      <vt:lpstr>PowerPoint Presentation</vt:lpstr>
      <vt:lpstr>암호 역사</vt:lpstr>
      <vt:lpstr>스키테일</vt:lpstr>
      <vt:lpstr>암호 공격 기법</vt:lpstr>
      <vt:lpstr>암호 공격 기법</vt:lpstr>
      <vt:lpstr>능동적 공격</vt:lpstr>
      <vt:lpstr>수동적 공격</vt:lpstr>
      <vt:lpstr>암호 공격 유형</vt:lpstr>
      <vt:lpstr>암호 공격 유형</vt:lpstr>
      <vt:lpstr>암호문 단독공격(Cipher text Only Attack, COA)</vt:lpstr>
      <vt:lpstr>기지 평문 공격(Known Plain text Attack, KPA)</vt:lpstr>
      <vt:lpstr>기지 평문 공격(Known Plain text Attack, KPA)</vt:lpstr>
      <vt:lpstr>선택 평문 공격(Chosen Plain text Attack, CPA)</vt:lpstr>
      <vt:lpstr>선택 평문 공격(Chosen Plain text Attack, CPA)</vt:lpstr>
      <vt:lpstr>선택 암호문 공격(Chosen Cipher text Attack, CCA)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김상원</cp:lastModifiedBy>
  <cp:revision>77</cp:revision>
  <dcterms:created xsi:type="dcterms:W3CDTF">2019-03-05T04:29:07Z</dcterms:created>
  <dcterms:modified xsi:type="dcterms:W3CDTF">2024-03-18T15:41:07Z</dcterms:modified>
</cp:coreProperties>
</file>