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17"/>
  </p:notesMasterIdLst>
  <p:handoutMasterIdLst>
    <p:handoutMasterId r:id="rId18"/>
  </p:handoutMasterIdLst>
  <p:sldIdLst>
    <p:sldId id="281" r:id="rId3"/>
    <p:sldId id="306" r:id="rId4"/>
    <p:sldId id="308" r:id="rId5"/>
    <p:sldId id="319" r:id="rId6"/>
    <p:sldId id="307" r:id="rId7"/>
    <p:sldId id="313" r:id="rId8"/>
    <p:sldId id="315" r:id="rId9"/>
    <p:sldId id="314" r:id="rId10"/>
    <p:sldId id="311" r:id="rId11"/>
    <p:sldId id="316" r:id="rId12"/>
    <p:sldId id="312" r:id="rId13"/>
    <p:sldId id="317" r:id="rId14"/>
    <p:sldId id="29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808"/>
    <a:srgbClr val="3B6BC1"/>
    <a:srgbClr val="FFFFBD"/>
    <a:srgbClr val="FFCC00"/>
    <a:srgbClr val="DDDDFF"/>
    <a:srgbClr val="7F7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176" autoAdjust="0"/>
  </p:normalViewPr>
  <p:slideViewPr>
    <p:cSldViewPr snapToGrid="0">
      <p:cViewPr varScale="1">
        <p:scale>
          <a:sx n="103" d="100"/>
          <a:sy n="103" d="100"/>
        </p:scale>
        <p:origin x="59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3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3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4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86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짝수 </a:t>
            </a:r>
            <a:r>
              <a:rPr lang="en-US" altLang="ko-KR" dirty="0" err="1"/>
              <a:t>i</a:t>
            </a:r>
            <a:r>
              <a:rPr lang="ko-KR" altLang="en-US" dirty="0"/>
              <a:t>번째 라운드로 시작하는 두 개의 연속 라운드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5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6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3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2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0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PLU Decomposition(2)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응용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:https://youtu.be/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kAZlCUhYnFU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689CD-04E7-5FEF-54BD-F44F0E3B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35927"/>
            <a:ext cx="4149531" cy="5254083"/>
          </a:xfrm>
          <a:prstGeom prst="rect">
            <a:avLst/>
          </a:prstGeom>
        </p:spPr>
      </p:pic>
      <p:sp>
        <p:nvSpPr>
          <p:cNvPr id="34" name="사각형: 둥근 모서리 2">
            <a:extLst>
              <a:ext uri="{FF2B5EF4-FFF2-40B4-BE49-F238E27FC236}">
                <a16:creationId xmlns:a16="http://schemas.microsoft.com/office/drawing/2014/main" id="{1AD9D2A6-4AA8-9BB9-F520-3CEC5C6B602F}"/>
              </a:ext>
            </a:extLst>
          </p:cNvPr>
          <p:cNvSpPr/>
          <p:nvPr/>
        </p:nvSpPr>
        <p:spPr>
          <a:xfrm>
            <a:off x="906881" y="4244979"/>
            <a:ext cx="3433234" cy="1900182"/>
          </a:xfrm>
          <a:prstGeom prst="roundRect">
            <a:avLst>
              <a:gd name="adj" fmla="val 4630"/>
            </a:avLst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5A37C7-71A0-D32E-FB40-2386351C0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6" y="1872751"/>
            <a:ext cx="2773821" cy="2250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E2DF2-680C-7053-8BFD-1CEC884A6D8D}"/>
              </a:ext>
            </a:extLst>
          </p:cNvPr>
          <p:cNvSpPr txBox="1"/>
          <p:nvPr/>
        </p:nvSpPr>
        <p:spPr>
          <a:xfrm>
            <a:off x="4698264" y="1205888"/>
            <a:ext cx="2372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logical swap 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이용한 방법</a:t>
            </a:r>
            <a:endParaRPr lang="en-US" altLang="ko-KR" sz="1600" dirty="0"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59FAE-52BF-6918-1198-9A58D6C87A74}"/>
              </a:ext>
            </a:extLst>
          </p:cNvPr>
          <p:cNvSpPr/>
          <p:nvPr/>
        </p:nvSpPr>
        <p:spPr>
          <a:xfrm>
            <a:off x="4836031" y="4640760"/>
            <a:ext cx="6437870" cy="525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C58D7-167E-E467-F897-4DC081483E6F}"/>
              </a:ext>
            </a:extLst>
          </p:cNvPr>
          <p:cNvSpPr txBox="1"/>
          <p:nvPr/>
        </p:nvSpPr>
        <p:spPr>
          <a:xfrm>
            <a:off x="6024870" y="4687944"/>
            <a:ext cx="63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0 - 8</a:t>
            </a:r>
            <a:endParaRPr lang="en-US" altLang="ko-KR" sz="1600" dirty="0"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77EB0-1A88-D15E-E585-7C9C78F2C9EE}"/>
              </a:ext>
            </a:extLst>
          </p:cNvPr>
          <p:cNvSpPr txBox="1"/>
          <p:nvPr/>
        </p:nvSpPr>
        <p:spPr>
          <a:xfrm>
            <a:off x="7848819" y="4687944"/>
            <a:ext cx="4122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15</a:t>
            </a:r>
            <a:endParaRPr lang="en-US" altLang="ko-KR" sz="1600" dirty="0">
              <a:solidFill>
                <a:srgbClr val="FF0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4DC07-0A75-7D58-DDF5-4392DF4B6BF9}"/>
              </a:ext>
            </a:extLst>
          </p:cNvPr>
          <p:cNvSpPr txBox="1"/>
          <p:nvPr/>
        </p:nvSpPr>
        <p:spPr>
          <a:xfrm>
            <a:off x="9393045" y="468794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9 - 14</a:t>
            </a:r>
            <a:endParaRPr lang="en-US" altLang="ko-KR" sz="1600" dirty="0">
              <a:solidFill>
                <a:srgbClr val="FF0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84486-07DA-F424-27F3-8C5AF49B07DA}"/>
              </a:ext>
            </a:extLst>
          </p:cNvPr>
          <p:cNvSpPr txBox="1"/>
          <p:nvPr/>
        </p:nvSpPr>
        <p:spPr>
          <a:xfrm>
            <a:off x="7568441" y="422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9 - 15</a:t>
            </a:r>
            <a:endParaRPr lang="en-US" altLang="ko-KR" sz="1600" dirty="0">
              <a:solidFill>
                <a:srgbClr val="00B05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사각형: 둥근 모서리 2">
            <a:extLst>
              <a:ext uri="{FF2B5EF4-FFF2-40B4-BE49-F238E27FC236}">
                <a16:creationId xmlns:a16="http://schemas.microsoft.com/office/drawing/2014/main" id="{6A2740F4-4A2D-A171-57BC-CE827923995E}"/>
              </a:ext>
            </a:extLst>
          </p:cNvPr>
          <p:cNvSpPr/>
          <p:nvPr/>
        </p:nvSpPr>
        <p:spPr>
          <a:xfrm>
            <a:off x="7568441" y="4640760"/>
            <a:ext cx="3715397" cy="525258"/>
          </a:xfrm>
          <a:prstGeom prst="roundRect">
            <a:avLst>
              <a:gd name="adj" fmla="val 4630"/>
            </a:avLst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FAA02-79F6-7356-C8EB-D3637A4E3C81}"/>
              </a:ext>
            </a:extLst>
          </p:cNvPr>
          <p:cNvSpPr txBox="1"/>
          <p:nvPr/>
        </p:nvSpPr>
        <p:spPr>
          <a:xfrm>
            <a:off x="7001472" y="1205887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 직관적</a:t>
            </a:r>
            <a:endParaRPr lang="en-US" altLang="ko-KR" sz="1600" dirty="0"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03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F4CFD3-2EB8-E2DD-DB19-A0E596B30E2D}"/>
              </a:ext>
            </a:extLst>
          </p:cNvPr>
          <p:cNvSpPr/>
          <p:nvPr/>
        </p:nvSpPr>
        <p:spPr>
          <a:xfrm>
            <a:off x="4868601" y="4440360"/>
            <a:ext cx="3867626" cy="1591886"/>
          </a:xfrm>
          <a:prstGeom prst="roundRect">
            <a:avLst>
              <a:gd name="adj" fmla="val 85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689CD-04E7-5FEF-54BD-F44F0E3B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35927"/>
            <a:ext cx="4149531" cy="5254083"/>
          </a:xfrm>
          <a:prstGeom prst="rect">
            <a:avLst/>
          </a:prstGeom>
        </p:spPr>
      </p:pic>
      <p:sp>
        <p:nvSpPr>
          <p:cNvPr id="35" name="사각형: 둥근 모서리 2">
            <a:extLst>
              <a:ext uri="{FF2B5EF4-FFF2-40B4-BE49-F238E27FC236}">
                <a16:creationId xmlns:a16="http://schemas.microsoft.com/office/drawing/2014/main" id="{C0FEE252-54D2-F047-1B7E-0CA8C195A1A0}"/>
              </a:ext>
            </a:extLst>
          </p:cNvPr>
          <p:cNvSpPr/>
          <p:nvPr/>
        </p:nvSpPr>
        <p:spPr>
          <a:xfrm>
            <a:off x="869989" y="2157533"/>
            <a:ext cx="3433234" cy="186814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2">
            <a:extLst>
              <a:ext uri="{FF2B5EF4-FFF2-40B4-BE49-F238E27FC236}">
                <a16:creationId xmlns:a16="http://schemas.microsoft.com/office/drawing/2014/main" id="{094023A0-5731-9C20-BE33-2AA5F17778B2}"/>
              </a:ext>
            </a:extLst>
          </p:cNvPr>
          <p:cNvSpPr/>
          <p:nvPr/>
        </p:nvSpPr>
        <p:spPr>
          <a:xfrm>
            <a:off x="906881" y="6145161"/>
            <a:ext cx="3433234" cy="186814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78527D-887F-49FD-4AB4-8D590479F4C6}"/>
              </a:ext>
            </a:extLst>
          </p:cNvPr>
          <p:cNvGrpSpPr/>
          <p:nvPr/>
        </p:nvGrpSpPr>
        <p:grpSpPr>
          <a:xfrm>
            <a:off x="4842129" y="1378130"/>
            <a:ext cx="2651609" cy="1932433"/>
            <a:chOff x="4698264" y="1384729"/>
            <a:chExt cx="2651609" cy="19324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17B5B5-C65D-B6EB-ABF3-D9D37F5B5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7388"/>
            <a:stretch/>
          </p:blipFill>
          <p:spPr>
            <a:xfrm>
              <a:off x="4698264" y="1384729"/>
              <a:ext cx="2651609" cy="8649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7CE55B-FA2F-59E2-CAA7-0F8F5D816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8314"/>
            <a:stretch/>
          </p:blipFill>
          <p:spPr>
            <a:xfrm>
              <a:off x="4698264" y="2515719"/>
              <a:ext cx="2651609" cy="801443"/>
            </a:xfrm>
            <a:prstGeom prst="rect">
              <a:avLst/>
            </a:prstGeom>
          </p:spPr>
        </p:pic>
        <p:sp>
          <p:nvSpPr>
            <p:cNvPr id="9" name="텍스트 개체 틀 2">
              <a:extLst>
                <a:ext uri="{FF2B5EF4-FFF2-40B4-BE49-F238E27FC236}">
                  <a16:creationId xmlns:a16="http://schemas.microsoft.com/office/drawing/2014/main" id="{15700109-24DC-8E02-FC90-7CA18E2E69AF}"/>
                </a:ext>
              </a:extLst>
            </p:cNvPr>
            <p:cNvSpPr txBox="1">
              <a:spLocks/>
            </p:cNvSpPr>
            <p:nvPr/>
          </p:nvSpPr>
          <p:spPr>
            <a:xfrm>
              <a:off x="5863675" y="2146892"/>
              <a:ext cx="320788" cy="4297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800" b="1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⋮</a:t>
              </a:r>
              <a:endParaRPr lang="en-US" altLang="ko-KR" sz="18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EA0E669-072C-0204-9067-1C45F69F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601" y="6095924"/>
            <a:ext cx="2277878" cy="331952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ECF3A4C-2A88-B005-AB26-CEFC0A3EA4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93738" y="1810617"/>
            <a:ext cx="12700" cy="1332000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063DD1-E133-5F2E-FAC2-3A210AFD1E07}"/>
              </a:ext>
            </a:extLst>
          </p:cNvPr>
          <p:cNvSpPr txBox="1"/>
          <p:nvPr/>
        </p:nvSpPr>
        <p:spPr>
          <a:xfrm>
            <a:off x="7821655" y="2293676"/>
            <a:ext cx="981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U, L </a:t>
            </a:r>
            <a:r>
              <a:rPr lang="ko-KR" altLang="en-US" sz="1600" dirty="0">
                <a:solidFill>
                  <a:srgbClr val="FFC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과정</a:t>
            </a:r>
            <a:endParaRPr lang="en-US" altLang="ko-KR" sz="1600" dirty="0">
              <a:solidFill>
                <a:srgbClr val="FFC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010E0C-4EEF-621B-4D98-2D0667E12B93}"/>
              </a:ext>
            </a:extLst>
          </p:cNvPr>
          <p:cNvGrpSpPr/>
          <p:nvPr/>
        </p:nvGrpSpPr>
        <p:grpSpPr>
          <a:xfrm>
            <a:off x="5095919" y="3661544"/>
            <a:ext cx="2464818" cy="694466"/>
            <a:chOff x="4823271" y="3332190"/>
            <a:chExt cx="2464818" cy="69446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2393662-BA4D-E301-72CF-7249C3A25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5988"/>
            <a:stretch/>
          </p:blipFill>
          <p:spPr>
            <a:xfrm>
              <a:off x="4823271" y="3332190"/>
              <a:ext cx="2464818" cy="23995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07008-8748-BB80-6E44-604B29A91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5988"/>
            <a:stretch/>
          </p:blipFill>
          <p:spPr>
            <a:xfrm>
              <a:off x="4823271" y="3786704"/>
              <a:ext cx="2464818" cy="239952"/>
            </a:xfrm>
            <a:prstGeom prst="rect">
              <a:avLst/>
            </a:prstGeom>
          </p:spPr>
        </p:pic>
        <p:sp>
          <p:nvSpPr>
            <p:cNvPr id="43" name="텍스트 개체 틀 2">
              <a:extLst>
                <a:ext uri="{FF2B5EF4-FFF2-40B4-BE49-F238E27FC236}">
                  <a16:creationId xmlns:a16="http://schemas.microsoft.com/office/drawing/2014/main" id="{2DAF9CE4-947F-6DDD-8558-A55E8A370851}"/>
                </a:ext>
              </a:extLst>
            </p:cNvPr>
            <p:cNvSpPr txBox="1">
              <a:spLocks/>
            </p:cNvSpPr>
            <p:nvPr/>
          </p:nvSpPr>
          <p:spPr>
            <a:xfrm>
              <a:off x="5832782" y="3420259"/>
              <a:ext cx="320788" cy="4297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800" b="1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⋮</a:t>
              </a:r>
              <a:endParaRPr lang="en-US" altLang="ko-KR" sz="18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4D12A55-FD00-7DC0-3733-6765DA8BDBC6}"/>
              </a:ext>
            </a:extLst>
          </p:cNvPr>
          <p:cNvCxnSpPr>
            <a:cxnSpLocks/>
          </p:cNvCxnSpPr>
          <p:nvPr/>
        </p:nvCxnSpPr>
        <p:spPr>
          <a:xfrm>
            <a:off x="7481038" y="3749613"/>
            <a:ext cx="12700" cy="540000"/>
          </a:xfrm>
          <a:prstGeom prst="bentConnector3">
            <a:avLst>
              <a:gd name="adj1" fmla="val 180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61CCC4-1789-9D7E-5301-CC5AD7D524B9}"/>
              </a:ext>
            </a:extLst>
          </p:cNvPr>
          <p:cNvSpPr txBox="1"/>
          <p:nvPr/>
        </p:nvSpPr>
        <p:spPr>
          <a:xfrm>
            <a:off x="7835901" y="3781520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92D05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P </a:t>
            </a:r>
            <a:r>
              <a:rPr lang="ko-KR" altLang="en-US" sz="1600" dirty="0">
                <a:solidFill>
                  <a:srgbClr val="92D05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과정</a:t>
            </a:r>
            <a:endParaRPr lang="en-US" altLang="ko-KR" sz="1600" dirty="0">
              <a:solidFill>
                <a:srgbClr val="92D05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421229-B853-1080-AC30-0A95A29FEA80}"/>
              </a:ext>
            </a:extLst>
          </p:cNvPr>
          <p:cNvSpPr txBox="1"/>
          <p:nvPr/>
        </p:nvSpPr>
        <p:spPr>
          <a:xfrm>
            <a:off x="5991935" y="5020859"/>
            <a:ext cx="1620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Encrypting 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과정</a:t>
            </a:r>
            <a:endParaRPr lang="en-US" altLang="ko-KR" sz="1600" dirty="0"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8" name="사각형: 둥근 모서리 2">
            <a:extLst>
              <a:ext uri="{FF2B5EF4-FFF2-40B4-BE49-F238E27FC236}">
                <a16:creationId xmlns:a16="http://schemas.microsoft.com/office/drawing/2014/main" id="{88FE1D88-169E-4C0F-7401-0117C63B2065}"/>
              </a:ext>
            </a:extLst>
          </p:cNvPr>
          <p:cNvSpPr/>
          <p:nvPr/>
        </p:nvSpPr>
        <p:spPr>
          <a:xfrm>
            <a:off x="4868601" y="1371001"/>
            <a:ext cx="1459727" cy="188792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2">
            <a:extLst>
              <a:ext uri="{FF2B5EF4-FFF2-40B4-BE49-F238E27FC236}">
                <a16:creationId xmlns:a16="http://schemas.microsoft.com/office/drawing/2014/main" id="{DE2B046D-4092-0CB8-87A3-77502D354464}"/>
              </a:ext>
            </a:extLst>
          </p:cNvPr>
          <p:cNvSpPr/>
          <p:nvPr/>
        </p:nvSpPr>
        <p:spPr>
          <a:xfrm>
            <a:off x="4885307" y="6133703"/>
            <a:ext cx="1122233" cy="198271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EBD1AD-C7BC-8997-2D60-27D71E1648C6}"/>
                  </a:ext>
                </a:extLst>
              </p:cNvPr>
              <p:cNvSpPr txBox="1"/>
              <p:nvPr/>
            </p:nvSpPr>
            <p:spPr>
              <a:xfrm>
                <a:off x="6079051" y="5980146"/>
                <a:ext cx="2803974" cy="429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reverse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연산 수행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→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K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재활용</a:t>
                </a:r>
                <a:endParaRPr lang="en-US" altLang="ko-KR" sz="1600" dirty="0">
                  <a:solidFill>
                    <a:srgbClr val="FF0000"/>
                  </a:solidFill>
                  <a:effectLst/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EBD1AD-C7BC-8997-2D60-27D71E164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051" y="5980146"/>
                <a:ext cx="2803974" cy="429733"/>
              </a:xfrm>
              <a:prstGeom prst="rect">
                <a:avLst/>
              </a:prstGeom>
              <a:blipFill>
                <a:blip r:embed="rId7"/>
                <a:stretch>
                  <a:fillRect l="-435" r="-652" b="-1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F4CFD3-2EB8-E2DD-DB19-A0E596B30E2D}"/>
              </a:ext>
            </a:extLst>
          </p:cNvPr>
          <p:cNvSpPr/>
          <p:nvPr/>
        </p:nvSpPr>
        <p:spPr>
          <a:xfrm>
            <a:off x="4868601" y="4440360"/>
            <a:ext cx="3867626" cy="1591886"/>
          </a:xfrm>
          <a:prstGeom prst="roundRect">
            <a:avLst>
              <a:gd name="adj" fmla="val 85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689CD-04E7-5FEF-54BD-F44F0E3B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35927"/>
            <a:ext cx="4149531" cy="5254083"/>
          </a:xfrm>
          <a:prstGeom prst="rect">
            <a:avLst/>
          </a:prstGeom>
        </p:spPr>
      </p:pic>
      <p:sp>
        <p:nvSpPr>
          <p:cNvPr id="35" name="사각형: 둥근 모서리 2">
            <a:extLst>
              <a:ext uri="{FF2B5EF4-FFF2-40B4-BE49-F238E27FC236}">
                <a16:creationId xmlns:a16="http://schemas.microsoft.com/office/drawing/2014/main" id="{C0FEE252-54D2-F047-1B7E-0CA8C195A1A0}"/>
              </a:ext>
            </a:extLst>
          </p:cNvPr>
          <p:cNvSpPr/>
          <p:nvPr/>
        </p:nvSpPr>
        <p:spPr>
          <a:xfrm>
            <a:off x="869989" y="2157533"/>
            <a:ext cx="3433234" cy="186814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2">
            <a:extLst>
              <a:ext uri="{FF2B5EF4-FFF2-40B4-BE49-F238E27FC236}">
                <a16:creationId xmlns:a16="http://schemas.microsoft.com/office/drawing/2014/main" id="{094023A0-5731-9C20-BE33-2AA5F17778B2}"/>
              </a:ext>
            </a:extLst>
          </p:cNvPr>
          <p:cNvSpPr/>
          <p:nvPr/>
        </p:nvSpPr>
        <p:spPr>
          <a:xfrm>
            <a:off x="906881" y="6145161"/>
            <a:ext cx="3433234" cy="186814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78527D-887F-49FD-4AB4-8D590479F4C6}"/>
              </a:ext>
            </a:extLst>
          </p:cNvPr>
          <p:cNvGrpSpPr/>
          <p:nvPr/>
        </p:nvGrpSpPr>
        <p:grpSpPr>
          <a:xfrm>
            <a:off x="4842129" y="1378130"/>
            <a:ext cx="2651609" cy="1932433"/>
            <a:chOff x="4698264" y="1384729"/>
            <a:chExt cx="2651609" cy="19324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17B5B5-C65D-B6EB-ABF3-D9D37F5B5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7388"/>
            <a:stretch/>
          </p:blipFill>
          <p:spPr>
            <a:xfrm>
              <a:off x="4698264" y="1384729"/>
              <a:ext cx="2651609" cy="8649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7CE55B-FA2F-59E2-CAA7-0F8F5D816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8314"/>
            <a:stretch/>
          </p:blipFill>
          <p:spPr>
            <a:xfrm>
              <a:off x="4698264" y="2515719"/>
              <a:ext cx="2651609" cy="801443"/>
            </a:xfrm>
            <a:prstGeom prst="rect">
              <a:avLst/>
            </a:prstGeom>
          </p:spPr>
        </p:pic>
        <p:sp>
          <p:nvSpPr>
            <p:cNvPr id="9" name="텍스트 개체 틀 2">
              <a:extLst>
                <a:ext uri="{FF2B5EF4-FFF2-40B4-BE49-F238E27FC236}">
                  <a16:creationId xmlns:a16="http://schemas.microsoft.com/office/drawing/2014/main" id="{15700109-24DC-8E02-FC90-7CA18E2E69AF}"/>
                </a:ext>
              </a:extLst>
            </p:cNvPr>
            <p:cNvSpPr txBox="1">
              <a:spLocks/>
            </p:cNvSpPr>
            <p:nvPr/>
          </p:nvSpPr>
          <p:spPr>
            <a:xfrm>
              <a:off x="5863675" y="2146892"/>
              <a:ext cx="320788" cy="4297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800" b="1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⋮</a:t>
              </a:r>
              <a:endParaRPr lang="en-US" altLang="ko-KR" sz="18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EA0E669-072C-0204-9067-1C45F69F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601" y="6095924"/>
            <a:ext cx="2277878" cy="331952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ECF3A4C-2A88-B005-AB26-CEFC0A3EA4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93738" y="1810617"/>
            <a:ext cx="12700" cy="1332000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063DD1-E133-5F2E-FAC2-3A210AFD1E07}"/>
              </a:ext>
            </a:extLst>
          </p:cNvPr>
          <p:cNvSpPr txBox="1"/>
          <p:nvPr/>
        </p:nvSpPr>
        <p:spPr>
          <a:xfrm>
            <a:off x="7821655" y="2293676"/>
            <a:ext cx="981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U, L </a:t>
            </a:r>
            <a:r>
              <a:rPr lang="ko-KR" altLang="en-US" sz="1600" dirty="0">
                <a:solidFill>
                  <a:srgbClr val="FFC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과정</a:t>
            </a:r>
            <a:endParaRPr lang="en-US" altLang="ko-KR" sz="1600" dirty="0">
              <a:solidFill>
                <a:srgbClr val="FFC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010E0C-4EEF-621B-4D98-2D0667E12B93}"/>
              </a:ext>
            </a:extLst>
          </p:cNvPr>
          <p:cNvGrpSpPr/>
          <p:nvPr/>
        </p:nvGrpSpPr>
        <p:grpSpPr>
          <a:xfrm>
            <a:off x="5095919" y="3661544"/>
            <a:ext cx="2464818" cy="694466"/>
            <a:chOff x="4823271" y="3332190"/>
            <a:chExt cx="2464818" cy="69446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2393662-BA4D-E301-72CF-7249C3A25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5988"/>
            <a:stretch/>
          </p:blipFill>
          <p:spPr>
            <a:xfrm>
              <a:off x="4823271" y="3332190"/>
              <a:ext cx="2464818" cy="23995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07008-8748-BB80-6E44-604B29A91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5988"/>
            <a:stretch/>
          </p:blipFill>
          <p:spPr>
            <a:xfrm>
              <a:off x="4823271" y="3786704"/>
              <a:ext cx="2464818" cy="239952"/>
            </a:xfrm>
            <a:prstGeom prst="rect">
              <a:avLst/>
            </a:prstGeom>
          </p:spPr>
        </p:pic>
        <p:sp>
          <p:nvSpPr>
            <p:cNvPr id="43" name="텍스트 개체 틀 2">
              <a:extLst>
                <a:ext uri="{FF2B5EF4-FFF2-40B4-BE49-F238E27FC236}">
                  <a16:creationId xmlns:a16="http://schemas.microsoft.com/office/drawing/2014/main" id="{2DAF9CE4-947F-6DDD-8558-A55E8A370851}"/>
                </a:ext>
              </a:extLst>
            </p:cNvPr>
            <p:cNvSpPr txBox="1">
              <a:spLocks/>
            </p:cNvSpPr>
            <p:nvPr/>
          </p:nvSpPr>
          <p:spPr>
            <a:xfrm>
              <a:off x="5832782" y="3420259"/>
              <a:ext cx="320788" cy="4297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800" b="1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⋮</a:t>
              </a:r>
              <a:endParaRPr lang="en-US" altLang="ko-KR" sz="18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4D12A55-FD00-7DC0-3733-6765DA8BDBC6}"/>
              </a:ext>
            </a:extLst>
          </p:cNvPr>
          <p:cNvCxnSpPr>
            <a:cxnSpLocks/>
          </p:cNvCxnSpPr>
          <p:nvPr/>
        </p:nvCxnSpPr>
        <p:spPr>
          <a:xfrm>
            <a:off x="7481038" y="3749613"/>
            <a:ext cx="12700" cy="540000"/>
          </a:xfrm>
          <a:prstGeom prst="bentConnector3">
            <a:avLst>
              <a:gd name="adj1" fmla="val 180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61CCC4-1789-9D7E-5301-CC5AD7D524B9}"/>
              </a:ext>
            </a:extLst>
          </p:cNvPr>
          <p:cNvSpPr txBox="1"/>
          <p:nvPr/>
        </p:nvSpPr>
        <p:spPr>
          <a:xfrm>
            <a:off x="7835901" y="3781520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92D05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P </a:t>
            </a:r>
            <a:r>
              <a:rPr lang="ko-KR" altLang="en-US" sz="1600" dirty="0">
                <a:solidFill>
                  <a:srgbClr val="92D05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과정</a:t>
            </a:r>
            <a:endParaRPr lang="en-US" altLang="ko-KR" sz="1600" dirty="0">
              <a:solidFill>
                <a:srgbClr val="92D05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421229-B853-1080-AC30-0A95A29FEA80}"/>
              </a:ext>
            </a:extLst>
          </p:cNvPr>
          <p:cNvSpPr txBox="1"/>
          <p:nvPr/>
        </p:nvSpPr>
        <p:spPr>
          <a:xfrm>
            <a:off x="5991935" y="5020859"/>
            <a:ext cx="1620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Encrypting 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과정</a:t>
            </a:r>
            <a:endParaRPr lang="en-US" altLang="ko-KR" sz="1600" dirty="0"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8" name="사각형: 둥근 모서리 2">
            <a:extLst>
              <a:ext uri="{FF2B5EF4-FFF2-40B4-BE49-F238E27FC236}">
                <a16:creationId xmlns:a16="http://schemas.microsoft.com/office/drawing/2014/main" id="{88FE1D88-169E-4C0F-7401-0117C63B2065}"/>
              </a:ext>
            </a:extLst>
          </p:cNvPr>
          <p:cNvSpPr/>
          <p:nvPr/>
        </p:nvSpPr>
        <p:spPr>
          <a:xfrm>
            <a:off x="4868601" y="1371001"/>
            <a:ext cx="1459727" cy="188792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2">
            <a:extLst>
              <a:ext uri="{FF2B5EF4-FFF2-40B4-BE49-F238E27FC236}">
                <a16:creationId xmlns:a16="http://schemas.microsoft.com/office/drawing/2014/main" id="{DE2B046D-4092-0CB8-87A3-77502D354464}"/>
              </a:ext>
            </a:extLst>
          </p:cNvPr>
          <p:cNvSpPr/>
          <p:nvPr/>
        </p:nvSpPr>
        <p:spPr>
          <a:xfrm>
            <a:off x="4885307" y="6133703"/>
            <a:ext cx="1122233" cy="198271"/>
          </a:xfrm>
          <a:prstGeom prst="roundRect">
            <a:avLst>
              <a:gd name="adj" fmla="val 4630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EBD1AD-C7BC-8997-2D60-27D71E1648C6}"/>
                  </a:ext>
                </a:extLst>
              </p:cNvPr>
              <p:cNvSpPr txBox="1"/>
              <p:nvPr/>
            </p:nvSpPr>
            <p:spPr>
              <a:xfrm>
                <a:off x="6079051" y="5980146"/>
                <a:ext cx="2803974" cy="429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reverse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연산 수행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→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K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재활용</a:t>
                </a:r>
                <a:endParaRPr lang="en-US" altLang="ko-KR" sz="1600" dirty="0">
                  <a:solidFill>
                    <a:srgbClr val="FF0000"/>
                  </a:solidFill>
                  <a:effectLst/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EBD1AD-C7BC-8997-2D60-27D71E164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051" y="5980146"/>
                <a:ext cx="2803974" cy="429733"/>
              </a:xfrm>
              <a:prstGeom prst="rect">
                <a:avLst/>
              </a:prstGeom>
              <a:blipFill>
                <a:blip r:embed="rId7"/>
                <a:stretch>
                  <a:fillRect l="-435" r="-652" b="-1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>
            <a:extLst>
              <a:ext uri="{FF2B5EF4-FFF2-40B4-BE49-F238E27FC236}">
                <a16:creationId xmlns:a16="http://schemas.microsoft.com/office/drawing/2014/main" id="{48E91D68-152D-986F-F839-62838FE9B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4536" y="4356010"/>
            <a:ext cx="2780822" cy="19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양자 회로 구현 비용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D41212-6DC3-2E62-E472-F257702B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37" y="2034894"/>
            <a:ext cx="5334000" cy="325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9D550-DEFD-EE51-323E-E6A662B268DF}"/>
              </a:ext>
            </a:extLst>
          </p:cNvPr>
          <p:cNvSpPr txBox="1"/>
          <p:nvPr/>
        </p:nvSpPr>
        <p:spPr>
          <a:xfrm>
            <a:off x="2726857" y="1610973"/>
            <a:ext cx="6516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※</a:t>
            </a:r>
            <a:r>
              <a:rPr lang="ko-KR" altLang="en-US" sz="16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다른 게이트 비용은 동일하기에 비교를 위해 값이 다른 항목들만 가져왔음</a:t>
            </a:r>
            <a:r>
              <a:rPr lang="en-US" altLang="ko-KR" sz="16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  <a:endParaRPr lang="en-US" altLang="ko-KR" sz="1600" dirty="0">
              <a:effectLst/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BEB78-73B6-B6BD-DF67-09D884817BA5}"/>
                  </a:ext>
                </a:extLst>
              </p:cNvPr>
              <p:cNvSpPr txBox="1"/>
              <p:nvPr/>
            </p:nvSpPr>
            <p:spPr>
              <a:xfrm>
                <a:off x="3797129" y="5421918"/>
                <a:ext cx="4148893" cy="84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effectLst/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PLU</a:t>
                </a:r>
                <a:r>
                  <a:rPr lang="ko-KR" altLang="en-US" sz="1600" dirty="0">
                    <a:effectLst/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 </a:t>
                </a:r>
                <a:r>
                  <a:rPr lang="en-US" altLang="ko-KR" sz="1600" dirty="0">
                    <a:effectLst/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in-place</a:t>
                </a:r>
                <a:r>
                  <a:rPr lang="ko-KR" altLang="en-US" sz="1600" dirty="0">
                    <a:effectLst/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로 회로가 </a:t>
                </a:r>
                <a:r>
                  <a:rPr lang="ko-KR" altLang="en-US" sz="1600" dirty="0" err="1">
                    <a:effectLst/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구성되어있음</a:t>
                </a:r>
                <a:r>
                  <a:rPr lang="en-US" altLang="ko-KR" sz="1600" dirty="0">
                    <a:effectLst/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→ </m:t>
                    </m:r>
                  </m:oMath>
                </a14:m>
                <a:r>
                  <a:rPr lang="ko-KR" altLang="en-US" sz="16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보조 </a:t>
                </a:r>
                <a:r>
                  <a:rPr lang="ko-KR" altLang="en-US" sz="1600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큐비트</a:t>
                </a:r>
                <a:r>
                  <a:rPr lang="ko-KR" altLang="en-US" sz="16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사용하지 않아</a:t>
                </a:r>
                <a:r>
                  <a:rPr lang="en-US" altLang="ko-KR" sz="16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,</a:t>
                </a:r>
                <a:r>
                  <a:rPr lang="ko-KR" altLang="en-US" sz="16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ko-KR" altLang="en-US" b="1" dirty="0" err="1">
                    <a:solidFill>
                      <a:srgbClr val="00B05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큐비트</a:t>
                </a:r>
                <a:r>
                  <a:rPr lang="ko-KR" altLang="en-US" b="1" dirty="0">
                    <a:solidFill>
                      <a:srgbClr val="00B050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수 절약</a:t>
                </a:r>
                <a:endParaRPr lang="en-US" altLang="ko-KR" sz="1600" b="1" dirty="0">
                  <a:solidFill>
                    <a:srgbClr val="00B050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BEB78-73B6-B6BD-DF67-09D88481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29" y="5421918"/>
                <a:ext cx="4148893" cy="842538"/>
              </a:xfrm>
              <a:prstGeom prst="rect">
                <a:avLst/>
              </a:prstGeom>
              <a:blipFill>
                <a:blip r:embed="rId4"/>
                <a:stretch>
                  <a:fillRect r="-917" b="-102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744AB9E0-D41F-1D1D-FB45-9422DF57F909}"/>
              </a:ext>
            </a:extLst>
          </p:cNvPr>
          <p:cNvSpPr/>
          <p:nvPr/>
        </p:nvSpPr>
        <p:spPr>
          <a:xfrm>
            <a:off x="5342030" y="3287210"/>
            <a:ext cx="908299" cy="1909822"/>
          </a:xfrm>
          <a:prstGeom prst="roundRect">
            <a:avLst>
              <a:gd name="adj" fmla="val 4630"/>
            </a:avLst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6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7CB73C9-DEF2-CF17-9A3C-81B6FD31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616" y="5061664"/>
            <a:ext cx="1093573" cy="3739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7B7A21A-8F6D-6E8B-444A-61D809693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39" y="5583360"/>
            <a:ext cx="7524397" cy="849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5CD1A1-8CCF-3DBB-FD28-282624489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39" y="4346397"/>
            <a:ext cx="7417530" cy="902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E8304-F6D3-ED12-01C6-62D9EEC2B577}"/>
              </a:ext>
            </a:extLst>
          </p:cNvPr>
          <p:cNvSpPr txBox="1">
            <a:spLocks/>
          </p:cNvSpPr>
          <p:nvPr/>
        </p:nvSpPr>
        <p:spPr>
          <a:xfrm>
            <a:off x="411920" y="1066286"/>
            <a:ext cx="11306608" cy="307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Tx/>
              <a:buChar char="-"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ICISC’17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발표되었음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stateless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기반 라운드 키를 사용하는 국산 초경량 블록 암호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저사양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사물인터넷 플랫폼 대상으로 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ARX(Addition, Rotation, XOR)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연산을 사용함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ARX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기반의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Feistel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구조로 구성됨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4595BCF-627B-397C-1DDA-D1322E792C55}"/>
              </a:ext>
            </a:extLst>
          </p:cNvPr>
          <p:cNvSpPr txBox="1">
            <a:spLocks/>
          </p:cNvSpPr>
          <p:nvPr/>
        </p:nvSpPr>
        <p:spPr>
          <a:xfrm>
            <a:off x="649661" y="3802533"/>
            <a:ext cx="3977943" cy="96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홀수 라운드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D8A5D99-0778-A30E-E978-1F6A570FAB40}"/>
              </a:ext>
            </a:extLst>
          </p:cNvPr>
          <p:cNvSpPr txBox="1">
            <a:spLocks/>
          </p:cNvSpPr>
          <p:nvPr/>
        </p:nvSpPr>
        <p:spPr>
          <a:xfrm>
            <a:off x="649661" y="4998184"/>
            <a:ext cx="3977943" cy="96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짝수 라운드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5031B52-243F-E2BD-22FE-51F43FA55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643" y="1304653"/>
            <a:ext cx="4746885" cy="1865234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E17AA52-1BED-1C26-CFBF-E02519B9B277}"/>
              </a:ext>
            </a:extLst>
          </p:cNvPr>
          <p:cNvCxnSpPr>
            <a:cxnSpLocks/>
          </p:cNvCxnSpPr>
          <p:nvPr/>
        </p:nvCxnSpPr>
        <p:spPr>
          <a:xfrm>
            <a:off x="8430536" y="4582617"/>
            <a:ext cx="12700" cy="126000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7068DE2-43D0-AE7B-D373-CEBA09F5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24" y="5553623"/>
            <a:ext cx="8986118" cy="1202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Key schedule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300130-2093-6C52-ED17-587DCA41E4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93"/>
          <a:stretch/>
        </p:blipFill>
        <p:spPr>
          <a:xfrm>
            <a:off x="3590925" y="1127888"/>
            <a:ext cx="5010150" cy="44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9832BB7-20BB-304F-2056-97DC24AC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53" y="5449730"/>
            <a:ext cx="7417530" cy="902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Round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F9336D-7ED5-5ECB-1E35-2BD8810F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47" y="1605106"/>
            <a:ext cx="8208105" cy="3278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5954E5-483C-8333-33B1-6EF4CAC35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0" y="1047107"/>
            <a:ext cx="4639899" cy="331830"/>
          </a:xfrm>
          <a:prstGeom prst="rect">
            <a:avLst/>
          </a:prstGeom>
        </p:spPr>
      </p:pic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4F02E853-FB1F-3881-67FE-F792D9791D2A}"/>
              </a:ext>
            </a:extLst>
          </p:cNvPr>
          <p:cNvSpPr/>
          <p:nvPr/>
        </p:nvSpPr>
        <p:spPr>
          <a:xfrm>
            <a:off x="4596734" y="5518758"/>
            <a:ext cx="1014656" cy="382082"/>
          </a:xfrm>
          <a:prstGeom prst="roundRect">
            <a:avLst>
              <a:gd name="adj" fmla="val 4630"/>
            </a:avLst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2">
            <a:extLst>
              <a:ext uri="{FF2B5EF4-FFF2-40B4-BE49-F238E27FC236}">
                <a16:creationId xmlns:a16="http://schemas.microsoft.com/office/drawing/2014/main" id="{CBD41232-FA7B-38D5-DEE7-B9C303E68F16}"/>
              </a:ext>
            </a:extLst>
          </p:cNvPr>
          <p:cNvSpPr/>
          <p:nvPr/>
        </p:nvSpPr>
        <p:spPr>
          <a:xfrm>
            <a:off x="2084875" y="4057324"/>
            <a:ext cx="1270118" cy="764655"/>
          </a:xfrm>
          <a:prstGeom prst="roundRect">
            <a:avLst>
              <a:gd name="adj" fmla="val 4630"/>
            </a:avLst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2">
            <a:extLst>
              <a:ext uri="{FF2B5EF4-FFF2-40B4-BE49-F238E27FC236}">
                <a16:creationId xmlns:a16="http://schemas.microsoft.com/office/drawing/2014/main" id="{EA312EBE-E70A-E1DA-5854-78448E8A48D8}"/>
              </a:ext>
            </a:extLst>
          </p:cNvPr>
          <p:cNvSpPr/>
          <p:nvPr/>
        </p:nvSpPr>
        <p:spPr>
          <a:xfrm>
            <a:off x="2084875" y="2664345"/>
            <a:ext cx="2171361" cy="1215677"/>
          </a:xfrm>
          <a:prstGeom prst="roundRect">
            <a:avLst>
              <a:gd name="adj" fmla="val 4630"/>
            </a:avLst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7BF09C7C-44F0-CEA8-2C14-CE021194AAA3}"/>
              </a:ext>
            </a:extLst>
          </p:cNvPr>
          <p:cNvSpPr/>
          <p:nvPr/>
        </p:nvSpPr>
        <p:spPr>
          <a:xfrm>
            <a:off x="6038564" y="5562582"/>
            <a:ext cx="3661490" cy="382082"/>
          </a:xfrm>
          <a:prstGeom prst="roundRect">
            <a:avLst>
              <a:gd name="adj" fmla="val 4630"/>
            </a:avLst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2">
            <a:extLst>
              <a:ext uri="{FF2B5EF4-FFF2-40B4-BE49-F238E27FC236}">
                <a16:creationId xmlns:a16="http://schemas.microsoft.com/office/drawing/2014/main" id="{BE06621E-36B3-E0DB-BC7F-6880A7F9F061}"/>
              </a:ext>
            </a:extLst>
          </p:cNvPr>
          <p:cNvSpPr/>
          <p:nvPr/>
        </p:nvSpPr>
        <p:spPr>
          <a:xfrm>
            <a:off x="1903642" y="2438176"/>
            <a:ext cx="3069953" cy="2506969"/>
          </a:xfrm>
          <a:prstGeom prst="roundRect">
            <a:avLst>
              <a:gd name="adj" fmla="val 463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2">
            <a:extLst>
              <a:ext uri="{FF2B5EF4-FFF2-40B4-BE49-F238E27FC236}">
                <a16:creationId xmlns:a16="http://schemas.microsoft.com/office/drawing/2014/main" id="{25441F56-3C6D-5D80-531A-553EAF826A28}"/>
              </a:ext>
            </a:extLst>
          </p:cNvPr>
          <p:cNvSpPr/>
          <p:nvPr/>
        </p:nvSpPr>
        <p:spPr>
          <a:xfrm>
            <a:off x="3772451" y="5449730"/>
            <a:ext cx="6044992" cy="499632"/>
          </a:xfrm>
          <a:prstGeom prst="roundRect">
            <a:avLst>
              <a:gd name="adj" fmla="val 463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6331C-4EFD-F277-0B61-BD7FE910AF7E}"/>
              </a:ext>
            </a:extLst>
          </p:cNvPr>
          <p:cNvSpPr txBox="1"/>
          <p:nvPr/>
        </p:nvSpPr>
        <p:spPr>
          <a:xfrm>
            <a:off x="1019617" y="2479679"/>
            <a:ext cx="88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홀수쪽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74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Parallel CHAM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Round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 구조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885B04-D189-A460-FAD2-74D811DB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36" y="1930016"/>
            <a:ext cx="6586127" cy="4105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25F96-7B20-498C-D05C-39416F582BAC}"/>
                  </a:ext>
                </a:extLst>
              </p:cNvPr>
              <p:cNvSpPr txBox="1"/>
              <p:nvPr/>
            </p:nvSpPr>
            <p:spPr>
              <a:xfrm>
                <a:off x="3206764" y="5976641"/>
                <a:ext cx="55912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i=3</a:t>
                </a:r>
                <a:r>
                  <a:rPr lang="ko-KR" altLang="en-US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일 때</a:t>
                </a:r>
                <a:r>
                  <a:rPr lang="en-US" altLang="ko-KR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3B6BC1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3B6BC1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3B6BC1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3B6BC1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[0]′</m:t>
                    </m:r>
                  </m:oMath>
                </a14:m>
                <a:r>
                  <a:rPr lang="ko-KR" altLang="en-US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</a:t>
                </a:r>
                <a:r>
                  <a:rPr lang="en-US" altLang="ko-KR" sz="1600" dirty="0" err="1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i</a:t>
                </a:r>
                <a:r>
                  <a:rPr lang="en-US" altLang="ko-KR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=0</a:t>
                </a:r>
                <a:r>
                  <a:rPr lang="ko-KR" altLang="en-US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일 때 </a:t>
                </a:r>
                <a:r>
                  <a:rPr lang="en-US" altLang="ko-KR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round </a:t>
                </a:r>
                <a:r>
                  <a:rPr lang="ko-KR" altLang="en-US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함수 덧셈 결과</a:t>
                </a:r>
                <a:r>
                  <a:rPr lang="en-US" altLang="ko-KR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  <a:r>
                  <a:rPr lang="ko-KR" altLang="en-US" sz="1600" dirty="0">
                    <a:solidFill>
                      <a:srgbClr val="3B6BC1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이 필요함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25F96-7B20-498C-D05C-39416F58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64" y="5976641"/>
                <a:ext cx="5591248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2DFD3112-5170-A37B-34FA-C484F174227E}"/>
              </a:ext>
            </a:extLst>
          </p:cNvPr>
          <p:cNvSpPr/>
          <p:nvPr/>
        </p:nvSpPr>
        <p:spPr>
          <a:xfrm>
            <a:off x="5835670" y="1973265"/>
            <a:ext cx="520657" cy="338554"/>
          </a:xfrm>
          <a:prstGeom prst="roundRect">
            <a:avLst>
              <a:gd name="adj" fmla="val 4630"/>
            </a:avLst>
          </a:prstGeom>
          <a:solidFill>
            <a:srgbClr val="3B6BC1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1E65D-803F-D9A7-A372-EFE5C1EF5CA4}"/>
              </a:ext>
            </a:extLst>
          </p:cNvPr>
          <p:cNvSpPr txBox="1"/>
          <p:nvPr/>
        </p:nvSpPr>
        <p:spPr>
          <a:xfrm>
            <a:off x="3206764" y="1480570"/>
            <a:ext cx="5591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808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i</a:t>
            </a:r>
            <a:r>
              <a:rPr lang="en-US" altLang="ko-KR" sz="1600" dirty="0">
                <a:solidFill>
                  <a:srgbClr val="FF0808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=0~2 </a:t>
            </a:r>
            <a:r>
              <a:rPr lang="ko-KR" altLang="en-US" sz="1600" dirty="0">
                <a:solidFill>
                  <a:srgbClr val="FF0808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 대해서만 병렬 덧셈 수행</a:t>
            </a:r>
          </a:p>
        </p:txBody>
      </p:sp>
    </p:spTree>
    <p:extLst>
      <p:ext uri="{BB962C8B-B14F-4D97-AF65-F5344CB8AC3E}">
        <p14:creationId xmlns:p14="http://schemas.microsoft.com/office/powerpoint/2010/main" val="20798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03C6594-A5AB-2039-E9FE-447A5176C187}"/>
              </a:ext>
            </a:extLst>
          </p:cNvPr>
          <p:cNvSpPr txBox="1">
            <a:spLocks/>
          </p:cNvSpPr>
          <p:nvPr/>
        </p:nvSpPr>
        <p:spPr>
          <a:xfrm>
            <a:off x="553136" y="966403"/>
            <a:ext cx="11306608" cy="1200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PLU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분해를 이용하여 병렬 구조로 만들어진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CHAM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Key Schedule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개선함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406CA-26F6-CF00-915F-EF51C592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68" y="2305707"/>
            <a:ext cx="5143500" cy="73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1D233-7AF9-CB59-1F1E-FCD697F9E1C6}"/>
              </a:ext>
            </a:extLst>
          </p:cNvPr>
          <p:cNvSpPr txBox="1"/>
          <p:nvPr/>
        </p:nvSpPr>
        <p:spPr>
          <a:xfrm>
            <a:off x="5497919" y="3023755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/>
                <a:latin typeface="SeoulNamsan L" panose="02020403020101020101" pitchFamily="18" charset="-127"/>
                <a:ea typeface="SeoulNamsan L" panose="02020403020101020101" pitchFamily="18" charset="-127"/>
              </a:rPr>
              <a:t>라운드키 </a:t>
            </a:r>
            <a:r>
              <a:rPr lang="ko-KR" altLang="en-US" sz="1200" dirty="0" err="1">
                <a:effectLst/>
                <a:latin typeface="SeoulNamsan L" panose="02020403020101020101" pitchFamily="18" charset="-127"/>
                <a:ea typeface="SeoulNamsan L" panose="02020403020101020101" pitchFamily="18" charset="-127"/>
              </a:rPr>
              <a:t>생성식</a:t>
            </a:r>
            <a:endParaRPr lang="en-US" altLang="ko-KR" sz="1200" dirty="0">
              <a:effectLst/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47D8F3-ECB2-7D19-7628-0B7531A13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592" y="4416869"/>
            <a:ext cx="2234480" cy="2026815"/>
          </a:xfrm>
          <a:prstGeom prst="rect">
            <a:avLst/>
          </a:prstGeom>
        </p:spPr>
      </p:pic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E048A715-7C1C-2D19-BAB2-489F7169DB1F}"/>
              </a:ext>
            </a:extLst>
          </p:cNvPr>
          <p:cNvSpPr/>
          <p:nvPr/>
        </p:nvSpPr>
        <p:spPr>
          <a:xfrm>
            <a:off x="4465774" y="2257455"/>
            <a:ext cx="3433234" cy="402296"/>
          </a:xfrm>
          <a:prstGeom prst="roundRect">
            <a:avLst>
              <a:gd name="adj" fmla="val 4630"/>
            </a:avLst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0DD07-4B33-20CE-0472-0DC2347BE0C5}"/>
              </a:ext>
            </a:extLst>
          </p:cNvPr>
          <p:cNvSpPr txBox="1"/>
          <p:nvPr/>
        </p:nvSpPr>
        <p:spPr>
          <a:xfrm>
            <a:off x="4717072" y="4456796"/>
            <a:ext cx="3163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[1 0 0 0 0 0 0 0 1 0 0 0 0 0 0 1]</a:t>
            </a:r>
            <a:endParaRPr lang="en-US" altLang="ko-KR" sz="1600" dirty="0">
              <a:effectLst/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110F34E1-7825-811E-69D0-CAAC8963CE66}"/>
              </a:ext>
            </a:extLst>
          </p:cNvPr>
          <p:cNvSpPr/>
          <p:nvPr/>
        </p:nvSpPr>
        <p:spPr>
          <a:xfrm>
            <a:off x="2537022" y="4450448"/>
            <a:ext cx="2101848" cy="147324"/>
          </a:xfrm>
          <a:prstGeom prst="roundRect">
            <a:avLst>
              <a:gd name="adj" fmla="val 4630"/>
            </a:avLst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D4077C47-BE86-F2A5-FCF4-D859D71EE1FD}"/>
              </a:ext>
            </a:extLst>
          </p:cNvPr>
          <p:cNvSpPr/>
          <p:nvPr/>
        </p:nvSpPr>
        <p:spPr>
          <a:xfrm>
            <a:off x="6280122" y="4517001"/>
            <a:ext cx="191012" cy="176866"/>
          </a:xfrm>
          <a:prstGeom prst="roundRect">
            <a:avLst>
              <a:gd name="adj" fmla="val 4630"/>
            </a:avLst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2">
            <a:extLst>
              <a:ext uri="{FF2B5EF4-FFF2-40B4-BE49-F238E27FC236}">
                <a16:creationId xmlns:a16="http://schemas.microsoft.com/office/drawing/2014/main" id="{2D629D69-083C-E289-AC50-5DAB24677DB0}"/>
              </a:ext>
            </a:extLst>
          </p:cNvPr>
          <p:cNvSpPr/>
          <p:nvPr/>
        </p:nvSpPr>
        <p:spPr>
          <a:xfrm>
            <a:off x="7531648" y="4520815"/>
            <a:ext cx="191012" cy="176866"/>
          </a:xfrm>
          <a:prstGeom prst="roundRect">
            <a:avLst>
              <a:gd name="adj" fmla="val 4630"/>
            </a:avLst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F6DE94-52A4-58D1-A0FC-B55047C69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64" r="40091" b="62395"/>
          <a:stretch/>
        </p:blipFill>
        <p:spPr>
          <a:xfrm>
            <a:off x="7231366" y="4955702"/>
            <a:ext cx="748145" cy="276999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344F6D9-6A6C-689E-AA18-1E320633E99E}"/>
              </a:ext>
            </a:extLst>
          </p:cNvPr>
          <p:cNvCxnSpPr/>
          <p:nvPr/>
        </p:nvCxnSpPr>
        <p:spPr>
          <a:xfrm>
            <a:off x="6375627" y="4693867"/>
            <a:ext cx="0" cy="2980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ADD12D48-FBB3-A880-89F1-D989F5118488}"/>
              </a:ext>
            </a:extLst>
          </p:cNvPr>
          <p:cNvCxnSpPr/>
          <p:nvPr/>
        </p:nvCxnSpPr>
        <p:spPr>
          <a:xfrm>
            <a:off x="7619392" y="4693867"/>
            <a:ext cx="0" cy="2980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854A83F-35E4-3003-7175-232D68571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61" r="47363" b="62395"/>
          <a:stretch/>
        </p:blipFill>
        <p:spPr>
          <a:xfrm>
            <a:off x="4802419" y="4946775"/>
            <a:ext cx="343397" cy="276999"/>
          </a:xfrm>
          <a:prstGeom prst="rect">
            <a:avLst/>
          </a:prstGeom>
        </p:spPr>
      </p:pic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4C2EF2B-9EEB-7EEE-3232-41CF0604E69E}"/>
              </a:ext>
            </a:extLst>
          </p:cNvPr>
          <p:cNvCxnSpPr/>
          <p:nvPr/>
        </p:nvCxnSpPr>
        <p:spPr>
          <a:xfrm>
            <a:off x="4941653" y="4693867"/>
            <a:ext cx="0" cy="2980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2">
            <a:extLst>
              <a:ext uri="{FF2B5EF4-FFF2-40B4-BE49-F238E27FC236}">
                <a16:creationId xmlns:a16="http://schemas.microsoft.com/office/drawing/2014/main" id="{F289C5FE-599E-7A07-78E5-6DBC90311438}"/>
              </a:ext>
            </a:extLst>
          </p:cNvPr>
          <p:cNvSpPr/>
          <p:nvPr/>
        </p:nvSpPr>
        <p:spPr>
          <a:xfrm>
            <a:off x="4846147" y="4511706"/>
            <a:ext cx="191012" cy="176866"/>
          </a:xfrm>
          <a:prstGeom prst="roundRect">
            <a:avLst>
              <a:gd name="adj" fmla="val 4630"/>
            </a:avLst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336A3E-0266-E312-4534-CB775ABA48A9}"/>
              </a:ext>
            </a:extLst>
          </p:cNvPr>
          <p:cNvSpPr txBox="1"/>
          <p:nvPr/>
        </p:nvSpPr>
        <p:spPr>
          <a:xfrm>
            <a:off x="3148562" y="6478491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16 x 16</a:t>
            </a:r>
            <a:endParaRPr lang="en-US" altLang="ko-KR" sz="1600" dirty="0">
              <a:effectLst/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9BD30-8DCC-E385-D44E-11F970A419D9}"/>
              </a:ext>
            </a:extLst>
          </p:cNvPr>
          <p:cNvSpPr txBox="1"/>
          <p:nvPr/>
        </p:nvSpPr>
        <p:spPr>
          <a:xfrm>
            <a:off x="2263389" y="4011464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sage math</a:t>
            </a:r>
            <a:r>
              <a:rPr lang="ko-KR" altLang="en-US" sz="16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를</a:t>
            </a:r>
            <a:r>
              <a:rPr lang="ko-KR" altLang="en-US" sz="16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활용하여 생성</a:t>
            </a:r>
            <a:endParaRPr lang="en-US" altLang="ko-KR" sz="1600" dirty="0">
              <a:effectLst/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3D2B-A202-6007-0DBC-546F75EA2E26}"/>
              </a:ext>
            </a:extLst>
          </p:cNvPr>
          <p:cNvSpPr txBox="1"/>
          <p:nvPr/>
        </p:nvSpPr>
        <p:spPr>
          <a:xfrm>
            <a:off x="4027329" y="3354143"/>
            <a:ext cx="609600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연립선형방정식은 선형행렬로 표현할 수 있음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727204F-E8E2-A303-8A96-0AF3739A5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59" t="796" r="19114" b="61599"/>
          <a:stretch/>
        </p:blipFill>
        <p:spPr>
          <a:xfrm>
            <a:off x="6033979" y="4946775"/>
            <a:ext cx="711201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8689CD-04E7-5FEF-54BD-F44F0E3B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35927"/>
            <a:ext cx="4149531" cy="52540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E030D2-34FB-366D-30AB-2560D3B3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998" y="2981958"/>
            <a:ext cx="2851849" cy="22567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baseline="300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5B42D-7520-FA6B-8BE6-4CC2A480BA94}"/>
              </a:ext>
            </a:extLst>
          </p:cNvPr>
          <p:cNvSpPr txBox="1"/>
          <p:nvPr/>
        </p:nvSpPr>
        <p:spPr>
          <a:xfrm>
            <a:off x="10607477" y="4958178"/>
            <a:ext cx="117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160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oulNamsan L" panose="02020403020101020101" pitchFamily="18" charset="-127"/>
                <a:ea typeface="SeoulNamsan L" panose="02020403020101020101" pitchFamily="18" charset="-127"/>
              </a:rPr>
              <a:t>주대각선</a:t>
            </a:r>
            <a:endParaRPr lang="ko-KR" altLang="en-US" sz="1600" dirty="0">
              <a:solidFill>
                <a:srgbClr val="FFC00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22F7628-55A1-488B-7319-042066D3F997}"/>
              </a:ext>
            </a:extLst>
          </p:cNvPr>
          <p:cNvSpPr/>
          <p:nvPr/>
        </p:nvSpPr>
        <p:spPr>
          <a:xfrm rot="18964570">
            <a:off x="9571631" y="2551581"/>
            <a:ext cx="138346" cy="3068253"/>
          </a:xfrm>
          <a:prstGeom prst="roundRect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3D976C-70F8-7D7A-AB41-7220BCB47780}"/>
              </a:ext>
            </a:extLst>
          </p:cNvPr>
          <p:cNvSpPr txBox="1"/>
          <p:nvPr/>
        </p:nvSpPr>
        <p:spPr>
          <a:xfrm>
            <a:off x="5838584" y="504743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Apply_U</a:t>
            </a:r>
            <a:endParaRPr lang="en-US" altLang="ko-KR" sz="1600" dirty="0">
              <a:effectLst/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38" name="사각형: 둥근 모서리 2">
            <a:extLst>
              <a:ext uri="{FF2B5EF4-FFF2-40B4-BE49-F238E27FC236}">
                <a16:creationId xmlns:a16="http://schemas.microsoft.com/office/drawing/2014/main" id="{C82EA1AD-A91D-8B87-9027-1C0B6F5024E5}"/>
              </a:ext>
            </a:extLst>
          </p:cNvPr>
          <p:cNvSpPr/>
          <p:nvPr/>
        </p:nvSpPr>
        <p:spPr>
          <a:xfrm>
            <a:off x="888014" y="2348690"/>
            <a:ext cx="3433234" cy="922830"/>
          </a:xfrm>
          <a:prstGeom prst="roundRect">
            <a:avLst>
              <a:gd name="adj" fmla="val 4630"/>
            </a:avLst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476F6CCF-A98C-5DE5-2F65-B8F8191CB097}"/>
              </a:ext>
            </a:extLst>
          </p:cNvPr>
          <p:cNvSpPr txBox="1">
            <a:spLocks/>
          </p:cNvSpPr>
          <p:nvPr/>
        </p:nvSpPr>
        <p:spPr>
          <a:xfrm>
            <a:off x="4883305" y="835418"/>
            <a:ext cx="6896775" cy="1200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PLU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분해는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U, L, P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순서대로 진행됨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4F52DD-EDF1-F5AD-D94E-13519839B4BB}"/>
              </a:ext>
            </a:extLst>
          </p:cNvPr>
          <p:cNvCxnSpPr>
            <a:cxnSpLocks/>
          </p:cNvCxnSpPr>
          <p:nvPr/>
        </p:nvCxnSpPr>
        <p:spPr>
          <a:xfrm>
            <a:off x="8796944" y="2898954"/>
            <a:ext cx="1836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4D89F5-0BA3-AE3A-7794-F4F165F664F3}"/>
              </a:ext>
            </a:extLst>
          </p:cNvPr>
          <p:cNvCxnSpPr>
            <a:cxnSpLocks/>
          </p:cNvCxnSpPr>
          <p:nvPr/>
        </p:nvCxnSpPr>
        <p:spPr>
          <a:xfrm rot="5400000">
            <a:off x="9921827" y="3899958"/>
            <a:ext cx="1836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1AA9EA-9BB9-6CA8-DE44-09B6C8BBC38F}"/>
              </a:ext>
            </a:extLst>
          </p:cNvPr>
          <p:cNvGrpSpPr/>
          <p:nvPr/>
        </p:nvGrpSpPr>
        <p:grpSpPr>
          <a:xfrm>
            <a:off x="4771771" y="2570096"/>
            <a:ext cx="3068253" cy="2585743"/>
            <a:chOff x="7699217" y="1090689"/>
            <a:chExt cx="3068253" cy="2585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DEA6F-0ECA-51DC-EF34-BC01F77D74FE}"/>
                </a:ext>
              </a:extLst>
            </p:cNvPr>
            <p:cNvSpPr txBox="1"/>
            <p:nvPr/>
          </p:nvSpPr>
          <p:spPr>
            <a:xfrm>
              <a:off x="8652336" y="1090689"/>
              <a:ext cx="11144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SeoulNamsan L" panose="02020403020101020101" pitchFamily="18" charset="-127"/>
                  <a:ea typeface="SeoulNamsan L" panose="02020403020101020101" pitchFamily="18" charset="-127"/>
                </a:rPr>
                <a:t>상삼각행렬</a:t>
              </a:r>
              <a:endParaRPr lang="en-US" altLang="ko-KR" sz="1600" dirty="0">
                <a:effectLst/>
                <a:latin typeface="SeoulNamsan L" panose="02020403020101020101" pitchFamily="18" charset="-127"/>
                <a:ea typeface="SeoulNamsan L" panose="020204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4A032B-7C04-0BA1-5549-25A136ED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60742" y="1546737"/>
              <a:ext cx="2297596" cy="2129695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DCA156-04E6-93E3-AFEB-60C72EC59279}"/>
                </a:ext>
              </a:extLst>
            </p:cNvPr>
            <p:cNvSpPr/>
            <p:nvPr/>
          </p:nvSpPr>
          <p:spPr>
            <a:xfrm rot="18849501">
              <a:off x="9164171" y="1080655"/>
              <a:ext cx="138346" cy="3068253"/>
            </a:xfrm>
            <a:prstGeom prst="roundRect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2E69CB-9BBB-D721-ACE4-AA111B934E15}"/>
              </a:ext>
            </a:extLst>
          </p:cNvPr>
          <p:cNvSpPr txBox="1"/>
          <p:nvPr/>
        </p:nvSpPr>
        <p:spPr>
          <a:xfrm>
            <a:off x="9273957" y="2410071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list </a:t>
            </a:r>
            <a:r>
              <a:rPr lang="ko-KR" altLang="en-US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형식</a:t>
            </a:r>
            <a:endParaRPr lang="en-US" altLang="ko-KR" sz="1600" dirty="0">
              <a:solidFill>
                <a:srgbClr val="FF0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50464A-F8B3-1C86-1850-D01F88809155}"/>
              </a:ext>
            </a:extLst>
          </p:cNvPr>
          <p:cNvCxnSpPr>
            <a:cxnSpLocks/>
          </p:cNvCxnSpPr>
          <p:nvPr/>
        </p:nvCxnSpPr>
        <p:spPr>
          <a:xfrm>
            <a:off x="1293730" y="3102698"/>
            <a:ext cx="23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9B457F-C628-9877-AE9B-25D9FB86B062}"/>
              </a:ext>
            </a:extLst>
          </p:cNvPr>
          <p:cNvSpPr txBox="1"/>
          <p:nvPr/>
        </p:nvSpPr>
        <p:spPr>
          <a:xfrm>
            <a:off x="10829715" y="2827858"/>
            <a:ext cx="50045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= 0</a:t>
            </a:r>
            <a:endParaRPr lang="en-US" altLang="ko-KR" sz="1200" dirty="0">
              <a:solidFill>
                <a:srgbClr val="FF0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C3E76A-AD30-E067-73D0-A2A8FF482687}"/>
              </a:ext>
            </a:extLst>
          </p:cNvPr>
          <p:cNvCxnSpPr>
            <a:cxnSpLocks/>
          </p:cNvCxnSpPr>
          <p:nvPr/>
        </p:nvCxnSpPr>
        <p:spPr>
          <a:xfrm>
            <a:off x="5449224" y="2975822"/>
            <a:ext cx="1836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092014-A3DF-6C5C-CFD8-A0DDCE6B4025}"/>
              </a:ext>
            </a:extLst>
          </p:cNvPr>
          <p:cNvCxnSpPr>
            <a:cxnSpLocks/>
          </p:cNvCxnSpPr>
          <p:nvPr/>
        </p:nvCxnSpPr>
        <p:spPr>
          <a:xfrm rot="5400000">
            <a:off x="6574107" y="3976826"/>
            <a:ext cx="1836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337CBA-3D06-6B60-DF75-42299D4CC435}"/>
              </a:ext>
            </a:extLst>
          </p:cNvPr>
          <p:cNvSpPr txBox="1"/>
          <p:nvPr/>
        </p:nvSpPr>
        <p:spPr>
          <a:xfrm>
            <a:off x="8349943" y="2611104"/>
            <a:ext cx="50045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j = 0</a:t>
            </a:r>
            <a:endParaRPr lang="en-US" altLang="ko-KR" sz="1200" dirty="0">
              <a:solidFill>
                <a:srgbClr val="FF0000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B1DC1-6BAC-382F-ECC3-D2DDD84AD8BC}"/>
              </a:ext>
            </a:extLst>
          </p:cNvPr>
          <p:cNvSpPr txBox="1"/>
          <p:nvPr/>
        </p:nvSpPr>
        <p:spPr>
          <a:xfrm>
            <a:off x="7254979" y="4958178"/>
            <a:ext cx="117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160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oulNamsan L" panose="02020403020101020101" pitchFamily="18" charset="-127"/>
                <a:ea typeface="SeoulNamsan L" panose="02020403020101020101" pitchFamily="18" charset="-127"/>
              </a:rPr>
              <a:t>주대각선</a:t>
            </a:r>
            <a:endParaRPr lang="ko-KR" altLang="en-US" sz="1600" dirty="0">
              <a:solidFill>
                <a:srgbClr val="FFC00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5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8689CD-04E7-5FEF-54BD-F44F0E3B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35927"/>
            <a:ext cx="4149531" cy="52540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baseline="300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E07508-17AB-2A0C-6F77-1FB2EFF03C83}"/>
              </a:ext>
            </a:extLst>
          </p:cNvPr>
          <p:cNvGrpSpPr/>
          <p:nvPr/>
        </p:nvGrpSpPr>
        <p:grpSpPr>
          <a:xfrm>
            <a:off x="4561873" y="2301765"/>
            <a:ext cx="3068253" cy="2566135"/>
            <a:chOff x="4400417" y="1109186"/>
            <a:chExt cx="3068253" cy="256613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DB8D6FD-B73D-1EA4-EC27-77ACD874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4275" y="1540073"/>
              <a:ext cx="2320538" cy="2135248"/>
            </a:xfrm>
            <a:prstGeom prst="rect">
              <a:avLst/>
            </a:prstGeom>
          </p:spPr>
        </p:pic>
        <p:sp>
          <p:nvSpPr>
            <p:cNvPr id="27" name="사각형: 둥근 모서리 21">
              <a:extLst>
                <a:ext uri="{FF2B5EF4-FFF2-40B4-BE49-F238E27FC236}">
                  <a16:creationId xmlns:a16="http://schemas.microsoft.com/office/drawing/2014/main" id="{E064FF8A-52F6-0542-56EF-CD414EB4A477}"/>
                </a:ext>
              </a:extLst>
            </p:cNvPr>
            <p:cNvSpPr/>
            <p:nvPr/>
          </p:nvSpPr>
          <p:spPr>
            <a:xfrm rot="18849501">
              <a:off x="5865371" y="1066487"/>
              <a:ext cx="138346" cy="3068253"/>
            </a:xfrm>
            <a:prstGeom prst="roundRect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70CA8A-127E-D679-58F3-1164361CE7E5}"/>
                </a:ext>
              </a:extLst>
            </p:cNvPr>
            <p:cNvSpPr txBox="1"/>
            <p:nvPr/>
          </p:nvSpPr>
          <p:spPr>
            <a:xfrm>
              <a:off x="5377340" y="1109186"/>
              <a:ext cx="11144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SeoulNamsan L" panose="02020403020101020101" pitchFamily="18" charset="-127"/>
                  <a:ea typeface="SeoulNamsan L" panose="02020403020101020101" pitchFamily="18" charset="-127"/>
                </a:rPr>
                <a:t>하삼각행렬</a:t>
              </a:r>
              <a:endParaRPr lang="en-US" altLang="ko-KR" sz="1600" dirty="0">
                <a:effectLst/>
                <a:latin typeface="SeoulNamsan L" panose="02020403020101020101" pitchFamily="18" charset="-127"/>
                <a:ea typeface="SeoulNamsan L" panose="020204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851B858-0732-8D6F-C116-5C1AC4E222FE}"/>
              </a:ext>
            </a:extLst>
          </p:cNvPr>
          <p:cNvSpPr txBox="1"/>
          <p:nvPr/>
        </p:nvSpPr>
        <p:spPr>
          <a:xfrm>
            <a:off x="5635810" y="4804065"/>
            <a:ext cx="914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Apply_L</a:t>
            </a:r>
            <a:endParaRPr lang="en-US" altLang="ko-KR" sz="1600" dirty="0">
              <a:effectLst/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38" name="사각형: 둥근 모서리 2">
            <a:extLst>
              <a:ext uri="{FF2B5EF4-FFF2-40B4-BE49-F238E27FC236}">
                <a16:creationId xmlns:a16="http://schemas.microsoft.com/office/drawing/2014/main" id="{C82EA1AD-A91D-8B87-9027-1C0B6F5024E5}"/>
              </a:ext>
            </a:extLst>
          </p:cNvPr>
          <p:cNvSpPr/>
          <p:nvPr/>
        </p:nvSpPr>
        <p:spPr>
          <a:xfrm>
            <a:off x="869479" y="3323967"/>
            <a:ext cx="3433234" cy="924411"/>
          </a:xfrm>
          <a:prstGeom prst="roundRect">
            <a:avLst>
              <a:gd name="adj" fmla="val 4630"/>
            </a:avLst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AFCBB8-1BB6-D870-EC5F-147F2AD26837}"/>
              </a:ext>
            </a:extLst>
          </p:cNvPr>
          <p:cNvCxnSpPr>
            <a:cxnSpLocks/>
          </p:cNvCxnSpPr>
          <p:nvPr/>
        </p:nvCxnSpPr>
        <p:spPr>
          <a:xfrm flipH="1">
            <a:off x="5057641" y="4887508"/>
            <a:ext cx="1836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A6B428-54DB-338B-5E24-792754A36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406" y="2732652"/>
            <a:ext cx="2767032" cy="21926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EB3DC-BF22-349D-5818-3A046B205D9C}"/>
              </a:ext>
            </a:extLst>
          </p:cNvPr>
          <p:cNvSpPr txBox="1"/>
          <p:nvPr/>
        </p:nvSpPr>
        <p:spPr>
          <a:xfrm>
            <a:off x="10544105" y="4672533"/>
            <a:ext cx="117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160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oulNamsan L" panose="02020403020101020101" pitchFamily="18" charset="-127"/>
                <a:ea typeface="SeoulNamsan L" panose="02020403020101020101" pitchFamily="18" charset="-127"/>
              </a:rPr>
              <a:t>주대각선</a:t>
            </a:r>
            <a:endParaRPr lang="ko-KR" altLang="en-US" sz="1600" dirty="0">
              <a:solidFill>
                <a:srgbClr val="FFC00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42F551-E953-60D8-377C-6BC2410DD0F5}"/>
              </a:ext>
            </a:extLst>
          </p:cNvPr>
          <p:cNvSpPr/>
          <p:nvPr/>
        </p:nvSpPr>
        <p:spPr>
          <a:xfrm rot="18964570">
            <a:off x="9508259" y="2265936"/>
            <a:ext cx="138346" cy="3068253"/>
          </a:xfrm>
          <a:prstGeom prst="roundRect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FF27E-62C6-BE24-4284-BAAAE2041D1B}"/>
              </a:ext>
            </a:extLst>
          </p:cNvPr>
          <p:cNvSpPr txBox="1"/>
          <p:nvPr/>
        </p:nvSpPr>
        <p:spPr>
          <a:xfrm>
            <a:off x="7042727" y="4698623"/>
            <a:ext cx="117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160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oulNamsan L" panose="02020403020101020101" pitchFamily="18" charset="-127"/>
                <a:ea typeface="SeoulNamsan L" panose="02020403020101020101" pitchFamily="18" charset="-127"/>
              </a:rPr>
              <a:t>주대각선</a:t>
            </a:r>
            <a:endParaRPr lang="ko-KR" altLang="en-US" sz="1600" dirty="0">
              <a:solidFill>
                <a:srgbClr val="FFC00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358472-696C-384A-19B9-98B906ABBA0A}"/>
              </a:ext>
            </a:extLst>
          </p:cNvPr>
          <p:cNvCxnSpPr>
            <a:cxnSpLocks/>
          </p:cNvCxnSpPr>
          <p:nvPr/>
        </p:nvCxnSpPr>
        <p:spPr>
          <a:xfrm rot="5400000" flipH="1">
            <a:off x="6362072" y="3699200"/>
            <a:ext cx="1836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B2FD9A-9C79-26DE-382C-F7064BA5B71D}"/>
              </a:ext>
            </a:extLst>
          </p:cNvPr>
          <p:cNvCxnSpPr>
            <a:cxnSpLocks/>
          </p:cNvCxnSpPr>
          <p:nvPr/>
        </p:nvCxnSpPr>
        <p:spPr>
          <a:xfrm flipH="1">
            <a:off x="8731717" y="4968931"/>
            <a:ext cx="1836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AE53025-7DF1-941A-46F5-7A0342D50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44105" y="3780623"/>
            <a:ext cx="1836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분해를 적용한 </a:t>
            </a:r>
            <a:r>
              <a:rPr lang="en-US" altLang="ko-KR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CHAM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Key schedule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689CD-04E7-5FEF-54BD-F44F0E3B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35927"/>
            <a:ext cx="4149531" cy="52540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2BB44DE-0610-0362-AD64-F991C1C7EA61}"/>
              </a:ext>
            </a:extLst>
          </p:cNvPr>
          <p:cNvSpPr txBox="1"/>
          <p:nvPr/>
        </p:nvSpPr>
        <p:spPr>
          <a:xfrm>
            <a:off x="4484115" y="4239766"/>
            <a:ext cx="3486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  <a:effectLst/>
                <a:latin typeface="SeoulNamsan L" panose="02020403020101020101" pitchFamily="18" charset="-127"/>
                <a:ea typeface="SeoulNamsan L" panose="02020403020101020101" pitchFamily="18" charset="-127"/>
              </a:rPr>
              <a:t>SWAP</a:t>
            </a:r>
            <a:r>
              <a:rPr lang="ko-KR" altLang="en-US" sz="1600" dirty="0">
                <a:solidFill>
                  <a:srgbClr val="00B050"/>
                </a:solidFill>
                <a:effectLst/>
                <a:latin typeface="SeoulNamsan L" panose="02020403020101020101" pitchFamily="18" charset="-127"/>
                <a:ea typeface="SeoulNamsan L" panose="02020403020101020101" pitchFamily="18" charset="-127"/>
              </a:rPr>
              <a:t> 게이트를 통해 치환행렬</a:t>
            </a:r>
            <a:r>
              <a:rPr lang="en-US" altLang="ko-KR" sz="1600" dirty="0">
                <a:solidFill>
                  <a:srgbClr val="00B050"/>
                </a:solidFill>
                <a:effectLst/>
                <a:latin typeface="SeoulNamsan L" panose="02020403020101020101" pitchFamily="18" charset="-127"/>
                <a:ea typeface="SeoulNamsan L" panose="02020403020101020101" pitchFamily="18" charset="-127"/>
              </a:rPr>
              <a:t>(P)</a:t>
            </a:r>
            <a:r>
              <a:rPr lang="ko-KR" altLang="en-US" sz="1600" dirty="0">
                <a:solidFill>
                  <a:srgbClr val="00B050"/>
                </a:solidFill>
                <a:effectLst/>
                <a:latin typeface="SeoulNamsan L" panose="02020403020101020101" pitchFamily="18" charset="-127"/>
                <a:ea typeface="SeoulNamsan L" panose="02020403020101020101" pitchFamily="18" charset="-127"/>
              </a:rPr>
              <a:t> 수행</a:t>
            </a:r>
            <a:endParaRPr lang="en-US" altLang="ko-KR" sz="1600" dirty="0">
              <a:solidFill>
                <a:srgbClr val="00B050"/>
              </a:solidFill>
              <a:effectLst/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34" name="사각형: 둥근 모서리 2">
            <a:extLst>
              <a:ext uri="{FF2B5EF4-FFF2-40B4-BE49-F238E27FC236}">
                <a16:creationId xmlns:a16="http://schemas.microsoft.com/office/drawing/2014/main" id="{1AD9D2A6-4AA8-9BB9-F520-3CEC5C6B602F}"/>
              </a:ext>
            </a:extLst>
          </p:cNvPr>
          <p:cNvSpPr/>
          <p:nvPr/>
        </p:nvSpPr>
        <p:spPr>
          <a:xfrm>
            <a:off x="906881" y="4244979"/>
            <a:ext cx="3433234" cy="1900182"/>
          </a:xfrm>
          <a:prstGeom prst="roundRect">
            <a:avLst>
              <a:gd name="adj" fmla="val 4630"/>
            </a:avLst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815CE-E4F5-3E14-CD8D-910EFE8FE5E6}"/>
              </a:ext>
            </a:extLst>
          </p:cNvPr>
          <p:cNvSpPr txBox="1"/>
          <p:nvPr/>
        </p:nvSpPr>
        <p:spPr>
          <a:xfrm>
            <a:off x="4554661" y="4936670"/>
            <a:ext cx="19383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RK</a:t>
            </a:r>
            <a:r>
              <a:rPr lang="en-US" altLang="ko-KR" sz="1600" baseline="-250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0~7</a:t>
            </a:r>
            <a:r>
              <a:rPr lang="ko-KR" altLang="en-US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은 </a:t>
            </a:r>
            <a:r>
              <a:rPr lang="en-US" altLang="ko-KR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U</a:t>
            </a:r>
            <a:r>
              <a:rPr lang="en-US" altLang="ko-KR" sz="1600" baseline="-250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1</a:t>
            </a:r>
            <a:r>
              <a:rPr lang="en-US" altLang="ko-KR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, L</a:t>
            </a:r>
            <a:r>
              <a:rPr lang="en-US" altLang="ko-KR" sz="1600" baseline="-250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1</a:t>
            </a:r>
            <a:r>
              <a:rPr lang="ko-KR" altLang="en-US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사용</a:t>
            </a:r>
            <a:endParaRPr lang="en-US" altLang="ko-KR" sz="1600" dirty="0">
              <a:solidFill>
                <a:srgbClr val="92D05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RK</a:t>
            </a:r>
            <a:r>
              <a:rPr lang="en-US" altLang="ko-KR" sz="1600" baseline="-250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8~15</a:t>
            </a:r>
            <a:r>
              <a:rPr lang="ko-KR" altLang="en-US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은 </a:t>
            </a:r>
            <a:r>
              <a:rPr lang="en-US" altLang="ko-KR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U</a:t>
            </a:r>
            <a:r>
              <a:rPr lang="en-US" altLang="ko-KR" sz="1600" baseline="-250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2</a:t>
            </a:r>
            <a:r>
              <a:rPr lang="en-US" altLang="ko-KR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, L</a:t>
            </a:r>
            <a:r>
              <a:rPr lang="en-US" altLang="ko-KR" sz="1600" baseline="-250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2</a:t>
            </a:r>
            <a:r>
              <a:rPr lang="ko-KR" altLang="en-US" sz="1600" dirty="0">
                <a:solidFill>
                  <a:srgbClr val="92D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사용</a:t>
            </a:r>
            <a:endParaRPr lang="en-US" altLang="ko-KR" sz="1600" dirty="0">
              <a:solidFill>
                <a:srgbClr val="92D05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78580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353</Words>
  <Application>Microsoft Office PowerPoint</Application>
  <PresentationFormat>와이드스크린</PresentationFormat>
  <Paragraphs>82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SeoulNamsan L</vt:lpstr>
      <vt:lpstr>SeoulNamsan M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CryptoCraft 테마</vt:lpstr>
      <vt:lpstr>PLU Decomposition(2) 응용</vt:lpstr>
      <vt:lpstr>CHAM이란?</vt:lpstr>
      <vt:lpstr>CHAM Key schedule</vt:lpstr>
      <vt:lpstr>CHAM Round 함수 구조</vt:lpstr>
      <vt:lpstr>Parallel CHAM Round 함수 구조</vt:lpstr>
      <vt:lpstr>PLU 분해를 적용한 CHAM Key schedule</vt:lpstr>
      <vt:lpstr>PLU 분해를 적용한 CHAM Key schedule</vt:lpstr>
      <vt:lpstr>PLU 분해를 적용한 CHAM Key schedule</vt:lpstr>
      <vt:lpstr>PLU 분해를 적용한 CHAM Key schedule</vt:lpstr>
      <vt:lpstr>PLU 분해를 적용한 CHAM Key schedule</vt:lpstr>
      <vt:lpstr>PLU 분해를 적용한 CHAM Key schedule</vt:lpstr>
      <vt:lpstr>PLU 분해를 적용한 CHAM Key schedule</vt:lpstr>
      <vt:lpstr>PLU 분해를 적용한 CHAM Key schedule 양자 회로 구현 비용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84</cp:revision>
  <dcterms:created xsi:type="dcterms:W3CDTF">2019-03-05T04:29:07Z</dcterms:created>
  <dcterms:modified xsi:type="dcterms:W3CDTF">2022-10-17T17:29:33Z</dcterms:modified>
</cp:coreProperties>
</file>