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9" r:id="rId2"/>
    <p:sldId id="280" r:id="rId3"/>
    <p:sldId id="315" r:id="rId4"/>
    <p:sldId id="316" r:id="rId5"/>
    <p:sldId id="317" r:id="rId6"/>
    <p:sldId id="318" r:id="rId7"/>
    <p:sldId id="319" r:id="rId8"/>
    <p:sldId id="320" r:id="rId9"/>
    <p:sldId id="274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A0FF8-17D0-8F48-ABA6-1E5B3DBEE754}" type="datetimeFigureOut">
              <a:rPr kumimoji="1" lang="ko-Kore-KR" altLang="en-US" smtClean="0"/>
              <a:t>2020. 5. 18.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ED07-6459-054E-841A-0D03994F0CC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4179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ED07-6459-054E-841A-0D03994F0CCC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8294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ED07-6459-054E-841A-0D03994F0CCC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622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32D3-B47F-D340-B2F6-3A86ECAB4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F38747-57F6-9046-B7C3-9E423B4C9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58EAA-1942-1448-A5F5-AACE08BA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A55-7CCA-B344-8885-755E761B8198}" type="datetimeFigureOut">
              <a:rPr kumimoji="1" lang="ko-Kore-KR" altLang="en-US" smtClean="0"/>
              <a:t>2020. 5. 18.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ED9E60-9D6A-E944-B2BD-33BE20F5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23C3E-284F-F84B-9F0C-E486D07DB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93AD-0FD2-0D49-86E4-F9B858ADD3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79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DCFE1-CD8D-3A4D-BBA1-6C7ABB84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3A3F24-8E34-4B45-9904-ED8777673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BE79E-82E8-8443-AA5D-DD1EBE59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A55-7CCA-B344-8885-755E761B8198}" type="datetimeFigureOut">
              <a:rPr kumimoji="1" lang="ko-Kore-KR" altLang="en-US" smtClean="0"/>
              <a:t>2020. 5. 18.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E1B9E-9137-AF43-B4D4-6889DA3E5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D10F6-0419-DF4F-B095-EBEE8706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93AD-0FD2-0D49-86E4-F9B858ADD3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918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23868F-461C-B34A-856C-3929172B2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200832-744D-074C-9B1B-FF81F0EB6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CA7389-6BD9-E94B-9DF3-0E3A43D7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A55-7CCA-B344-8885-755E761B8198}" type="datetimeFigureOut">
              <a:rPr kumimoji="1" lang="ko-Kore-KR" altLang="en-US" smtClean="0"/>
              <a:t>2020. 5. 18.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EC0B8-F930-C746-B6CB-DC634F7A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5F30A1-A938-5F44-9D1E-39AF777E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93AD-0FD2-0D49-86E4-F9B858ADD3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6137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52771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3716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3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ECE30-C16B-694E-87FE-4431EE55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F28CB-DA61-AA41-9CCA-820377BD5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12293-4FA8-7446-82EB-EB1EA45D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A55-7CCA-B344-8885-755E761B8198}" type="datetimeFigureOut">
              <a:rPr kumimoji="1" lang="ko-Kore-KR" altLang="en-US" smtClean="0"/>
              <a:t>2020. 5. 18.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DE89A-6F4B-B148-B8DA-19D581AE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EC6D93-7C8E-DB45-AEBB-61E67313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93AD-0FD2-0D49-86E4-F9B858ADD3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338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43F05-BA48-0B46-8665-FBA8A96A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545649-E601-134A-9090-7D900824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17767-AA5B-2E4F-ACC5-27F82472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A55-7CCA-B344-8885-755E761B8198}" type="datetimeFigureOut">
              <a:rPr kumimoji="1" lang="ko-Kore-KR" altLang="en-US" smtClean="0"/>
              <a:t>2020. 5. 18.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E09668-CC4F-3A48-AC39-21DD5B07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99733-E72C-9943-8FDB-3C576AF6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93AD-0FD2-0D49-86E4-F9B858ADD3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385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52719-D307-C743-A0DE-6FCC9C5E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8C801-C685-C542-B350-E8742CEE92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6A35FE-9D50-5644-B773-722E0FAF6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A92DE6-87F4-744A-BF52-4CB5C9B2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A55-7CCA-B344-8885-755E761B8198}" type="datetimeFigureOut">
              <a:rPr kumimoji="1" lang="ko-Kore-KR" altLang="en-US" smtClean="0"/>
              <a:t>2020. 5. 18.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03FC80-C0E5-1D47-8676-4A49A4F1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E0215-07FF-3540-B8DE-EE7F2F79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93AD-0FD2-0D49-86E4-F9B858ADD3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479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B0DE1-1FC5-F749-9E99-DE09ECC96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0C38E-600E-994E-8795-B9983A21E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C03296-0BF6-0448-A1AB-E4EA1F3AB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881F1D-C1AF-304E-B4BA-A160889E2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9BE6BA-7BB6-1640-9C0B-8C03D2E0C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CCC33A-2884-344D-B915-9919362D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A55-7CCA-B344-8885-755E761B8198}" type="datetimeFigureOut">
              <a:rPr kumimoji="1" lang="ko-Kore-KR" altLang="en-US" smtClean="0"/>
              <a:t>2020. 5. 18.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DFA462-C8D2-0647-A0F3-99E24102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9DA93C-764E-CA49-9913-4700E510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93AD-0FD2-0D49-86E4-F9B858ADD3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920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8A93A-1E77-3246-82EA-FB30BD2E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B6EC2-7FE8-A44F-89C5-39F34303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A55-7CCA-B344-8885-755E761B8198}" type="datetimeFigureOut">
              <a:rPr kumimoji="1" lang="ko-Kore-KR" altLang="en-US" smtClean="0"/>
              <a:t>2020. 5. 18.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602E82-E37B-7640-967E-6CD73EEE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44AA0-0EB8-AA40-B45F-9993B369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93AD-0FD2-0D49-86E4-F9B858ADD3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727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9451E5-8DA3-584F-948A-AFA2D15B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A55-7CCA-B344-8885-755E761B8198}" type="datetimeFigureOut">
              <a:rPr kumimoji="1" lang="ko-Kore-KR" altLang="en-US" smtClean="0"/>
              <a:t>2020. 5. 18.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7276C2-EFF9-0747-AE4B-E68CF89A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40524D-72E2-EB4E-89CC-C27E63FA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93AD-0FD2-0D49-86E4-F9B858ADD3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2117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E96CB-C1C1-524E-ACFD-8C06A633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E047CD-9499-8741-AEB8-1099E12E1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2C6994-C2BE-AB45-B0B4-59B77035F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757C8E-D906-9C4B-967F-0D51233C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A55-7CCA-B344-8885-755E761B8198}" type="datetimeFigureOut">
              <a:rPr kumimoji="1" lang="ko-Kore-KR" altLang="en-US" smtClean="0"/>
              <a:t>2020. 5. 18.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4B1FE0-6870-1D4E-A045-F97839AB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C03BD-2A5B-9145-8824-98DB86D7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93AD-0FD2-0D49-86E4-F9B858ADD3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778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88CEA-1DC1-DB45-BD37-6036F598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FA9A3F-3F44-A344-974E-85754CE28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D7B1C6-35C5-A640-955D-7629B371C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069FE1-0213-224B-A446-C03E8B0E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A55-7CCA-B344-8885-755E761B8198}" type="datetimeFigureOut">
              <a:rPr kumimoji="1" lang="ko-Kore-KR" altLang="en-US" smtClean="0"/>
              <a:t>2020. 5. 18.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FDF640-7E82-FF45-B883-4F57A5F6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F6F47-FC9E-CB4D-93C2-5DFB3E00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993AD-0FD2-0D49-86E4-F9B858ADD3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823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F7C7FB-AB2A-1743-A96F-1DF3095F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02B6A6-BC91-0F45-973D-6DABDD880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B927C-969E-1649-BCB1-AA7F85E07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20A55-7CCA-B344-8885-755E761B8198}" type="datetimeFigureOut">
              <a:rPr kumimoji="1" lang="ko-Kore-KR" altLang="en-US" smtClean="0"/>
              <a:t>2020. 5. 18.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DF916-820C-A740-A36B-AEC430CC1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30F1F-941C-334B-BC5F-5C0F31A6C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993AD-0FD2-0D49-86E4-F9B858ADD3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44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1" y="1407367"/>
            <a:ext cx="8403773" cy="1708859"/>
          </a:xfrm>
        </p:spPr>
        <p:txBody>
          <a:bodyPr>
            <a:normAutofit/>
          </a:bodyPr>
          <a:lstStyle/>
          <a:p>
            <a:r>
              <a:rPr lang="en-US" altLang="ko-KR" sz="4000" b="1" i="1" dirty="0"/>
              <a:t>SIMON</a:t>
            </a:r>
            <a:r>
              <a:rPr lang="en-US" altLang="ko-KR" sz="4000" dirty="0"/>
              <a:t> 64/96 in Quantum Computer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장경배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4B308-1233-1B47-BF4A-269A783889C5}"/>
              </a:ext>
            </a:extLst>
          </p:cNvPr>
          <p:cNvSpPr txBox="1"/>
          <p:nvPr/>
        </p:nvSpPr>
        <p:spPr>
          <a:xfrm>
            <a:off x="5767850" y="3794871"/>
            <a:ext cx="310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youtu.be</a:t>
            </a:r>
            <a:r>
              <a:rPr kumimoji="1" lang="en-US" altLang="ko-KR" dirty="0"/>
              <a:t>/6WjVYl6C250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5906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Schedule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A02B7B-A310-4C4B-9FD9-345A8E98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86" y="1460499"/>
            <a:ext cx="6177257" cy="2176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CC4EBC-8303-7442-B3CC-5190FA5DA35D}"/>
              </a:ext>
            </a:extLst>
          </p:cNvPr>
          <p:cNvSpPr txBox="1"/>
          <p:nvPr/>
        </p:nvSpPr>
        <p:spPr>
          <a:xfrm>
            <a:off x="747986" y="4550979"/>
            <a:ext cx="111386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연산하는 비트의 최하위 </a:t>
            </a:r>
            <a:r>
              <a:rPr kumimoji="1" lang="en-US" altLang="ko-KR" dirty="0"/>
              <a:t>2-</a:t>
            </a:r>
            <a:r>
              <a:rPr kumimoji="1" lang="ko-KR" altLang="en-US" dirty="0"/>
              <a:t>비트를 제외하고 모두 </a:t>
            </a:r>
            <a:r>
              <a:rPr kumimoji="1" lang="en-US" altLang="ko-KR" dirty="0"/>
              <a:t>NOT </a:t>
            </a:r>
            <a:r>
              <a:rPr kumimoji="1" lang="ko-KR" altLang="en-US" dirty="0"/>
              <a:t>연산 </a:t>
            </a:r>
            <a:r>
              <a:rPr kumimoji="1" lang="en-US" altLang="ko-KR" dirty="0"/>
              <a:t>	</a:t>
            </a:r>
            <a:r>
              <a:rPr kumimoji="1" lang="en-US" altLang="ko-KR" dirty="0">
                <a:sym typeface="Wingdings" pitchFamily="2" charset="2"/>
              </a:rPr>
              <a:t>	</a:t>
            </a:r>
            <a:r>
              <a:rPr kumimoji="1" lang="ko-KR" altLang="en-US" dirty="0">
                <a:sym typeface="Wingdings" pitchFamily="2" charset="2"/>
              </a:rPr>
              <a:t>최하위 </a:t>
            </a:r>
            <a:r>
              <a:rPr kumimoji="1" lang="en-US" altLang="ko-KR" dirty="0">
                <a:sym typeface="Wingdings" pitchFamily="2" charset="2"/>
              </a:rPr>
              <a:t>2-</a:t>
            </a:r>
            <a:r>
              <a:rPr kumimoji="1" lang="ko-KR" altLang="en-US" dirty="0">
                <a:sym typeface="Wingdings" pitchFamily="2" charset="2"/>
              </a:rPr>
              <a:t>비트 제외하고 모두 </a:t>
            </a:r>
            <a:r>
              <a:rPr kumimoji="1" lang="en-US" altLang="ko-KR" dirty="0">
                <a:sym typeface="Wingdings" pitchFamily="2" charset="2"/>
              </a:rPr>
              <a:t>X gate</a:t>
            </a:r>
            <a:r>
              <a:rPr kumimoji="1" lang="ko-KR" altLang="en-US" dirty="0">
                <a:sym typeface="Wingdings" pitchFamily="2" charset="2"/>
              </a:rPr>
              <a:t> </a:t>
            </a:r>
            <a:endParaRPr kumimoji="1" lang="en-US" altLang="ko-KR" dirty="0">
              <a:sym typeface="Wingdings" pitchFamily="2" charset="2"/>
            </a:endParaRPr>
          </a:p>
          <a:p>
            <a:endParaRPr kumimoji="1" lang="en-US" altLang="ko-KR" dirty="0"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z : z </a:t>
            </a:r>
            <a:r>
              <a:rPr kumimoji="1" lang="ko-KR" altLang="en-US" dirty="0">
                <a:sym typeface="Wingdings" pitchFamily="2" charset="2"/>
              </a:rPr>
              <a:t>의 최하위 </a:t>
            </a:r>
            <a:r>
              <a:rPr kumimoji="1" lang="en-US" altLang="ko-KR" dirty="0">
                <a:sym typeface="Wingdings" pitchFamily="2" charset="2"/>
              </a:rPr>
              <a:t>1-</a:t>
            </a:r>
            <a:r>
              <a:rPr kumimoji="1" lang="ko-KR" altLang="en-US" dirty="0">
                <a:sym typeface="Wingdings" pitchFamily="2" charset="2"/>
              </a:rPr>
              <a:t>비트만 연산 대상과 </a:t>
            </a:r>
            <a:r>
              <a:rPr kumimoji="1" lang="en-US" altLang="ko-KR" dirty="0">
                <a:sym typeface="Wingdings" pitchFamily="2" charset="2"/>
              </a:rPr>
              <a:t>XOR,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(</a:t>
            </a:r>
            <a:r>
              <a:rPr kumimoji="1" lang="ko-KR" altLang="en-US" dirty="0">
                <a:sym typeface="Wingdings" pitchFamily="2" charset="2"/>
              </a:rPr>
              <a:t>연산</a:t>
            </a: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ko-KR" altLang="en-US" dirty="0">
                <a:sym typeface="Wingdings" pitchFamily="2" charset="2"/>
              </a:rPr>
              <a:t>후</a:t>
            </a: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en-US" altLang="ko-KR" dirty="0" err="1">
                <a:sym typeface="Wingdings" pitchFamily="2" charset="2"/>
              </a:rPr>
              <a:t>Right_Shift</a:t>
            </a:r>
            <a:r>
              <a:rPr kumimoji="1" lang="en-US" altLang="ko-KR" dirty="0">
                <a:sym typeface="Wingdings" pitchFamily="2" charset="2"/>
              </a:rPr>
              <a:t>)	</a:t>
            </a:r>
            <a:r>
              <a:rPr kumimoji="1" lang="ko-KR" altLang="en-US" dirty="0">
                <a:sym typeface="Wingdings" pitchFamily="2" charset="2"/>
              </a:rPr>
              <a:t>    최하위 </a:t>
            </a:r>
            <a:r>
              <a:rPr kumimoji="1" lang="en-US" altLang="ko-KR" dirty="0">
                <a:sym typeface="Wingdings" pitchFamily="2" charset="2"/>
              </a:rPr>
              <a:t>1-</a:t>
            </a:r>
            <a:r>
              <a:rPr kumimoji="1" lang="ko-KR" altLang="en-US" dirty="0">
                <a:sym typeface="Wingdings" pitchFamily="2" charset="2"/>
              </a:rPr>
              <a:t>비트를 </a:t>
            </a:r>
            <a:r>
              <a:rPr kumimoji="1" lang="en-US" altLang="ko-KR" dirty="0">
                <a:sym typeface="Wingdings" pitchFamily="2" charset="2"/>
              </a:rPr>
              <a:t>z</a:t>
            </a:r>
            <a:r>
              <a:rPr kumimoji="1" lang="ko-KR" altLang="en-US" dirty="0">
                <a:sym typeface="Wingdings" pitchFamily="2" charset="2"/>
              </a:rPr>
              <a:t>의 값에 따라 </a:t>
            </a:r>
            <a:r>
              <a:rPr kumimoji="1" lang="en-US" altLang="ko-KR" dirty="0">
                <a:sym typeface="Wingdings" pitchFamily="2" charset="2"/>
              </a:rPr>
              <a:t>X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gate</a:t>
            </a:r>
          </a:p>
          <a:p>
            <a:r>
              <a:rPr kumimoji="1" lang="en-US" altLang="ko-KR" dirty="0">
                <a:sym typeface="Wingdings" pitchFamily="2" charset="2"/>
              </a:rPr>
              <a:t>									        or</a:t>
            </a:r>
          </a:p>
          <a:p>
            <a:r>
              <a:rPr kumimoji="1" lang="en-US" altLang="ko-KR" dirty="0">
                <a:sym typeface="Wingdings" pitchFamily="2" charset="2"/>
              </a:rPr>
              <a:t>						                         </a:t>
            </a:r>
            <a:r>
              <a:rPr kumimoji="1" lang="ko-KR" altLang="en-US" dirty="0">
                <a:sym typeface="Wingdings" pitchFamily="2" charset="2"/>
              </a:rPr>
              <a:t> 최하위 </a:t>
            </a:r>
            <a:r>
              <a:rPr kumimoji="1" lang="en-US" altLang="ko-KR" dirty="0">
                <a:sym typeface="Wingdings" pitchFamily="2" charset="2"/>
              </a:rPr>
              <a:t>1-</a:t>
            </a:r>
            <a:r>
              <a:rPr kumimoji="1" lang="ko-KR" altLang="en-US" dirty="0">
                <a:sym typeface="Wingdings" pitchFamily="2" charset="2"/>
              </a:rPr>
              <a:t>비트에 </a:t>
            </a:r>
            <a:r>
              <a:rPr kumimoji="1" lang="en-US" altLang="ko-KR" dirty="0">
                <a:sym typeface="Wingdings" pitchFamily="2" charset="2"/>
              </a:rPr>
              <a:t>z</a:t>
            </a:r>
            <a:r>
              <a:rPr kumimoji="1" lang="ko-KR" altLang="en-US" dirty="0">
                <a:sym typeface="Wingdings" pitchFamily="2" charset="2"/>
              </a:rPr>
              <a:t>의 </a:t>
            </a:r>
            <a:r>
              <a:rPr kumimoji="1" lang="en-US" altLang="ko-KR" dirty="0">
                <a:sym typeface="Wingdings" pitchFamily="2" charset="2"/>
              </a:rPr>
              <a:t>1-</a:t>
            </a:r>
            <a:r>
              <a:rPr kumimoji="1" lang="ko-KR" altLang="en-US" dirty="0">
                <a:sym typeface="Wingdings" pitchFamily="2" charset="2"/>
              </a:rPr>
              <a:t>비트 </a:t>
            </a:r>
            <a:r>
              <a:rPr kumimoji="1" lang="en-US" altLang="ko-KR" dirty="0">
                <a:sym typeface="Wingdings" pitchFamily="2" charset="2"/>
              </a:rPr>
              <a:t>CNOT gate</a:t>
            </a:r>
          </a:p>
          <a:p>
            <a:endParaRPr kumimoji="1" lang="en-US" altLang="ko-KR" dirty="0">
              <a:sym typeface="Wingdings" pitchFamily="2" charset="2"/>
            </a:endParaRPr>
          </a:p>
          <a:p>
            <a:r>
              <a:rPr kumimoji="1" lang="en-US" altLang="ko-KR" dirty="0">
                <a:sym typeface="Wingdings" pitchFamily="2" charset="2"/>
              </a:rPr>
              <a:t>ROTR32 : </a:t>
            </a:r>
            <a:r>
              <a:rPr kumimoji="1" lang="ko-KR" altLang="en-US" dirty="0">
                <a:sym typeface="Wingdings" pitchFamily="2" charset="2"/>
              </a:rPr>
              <a:t>우측으로 </a:t>
            </a:r>
            <a:r>
              <a:rPr kumimoji="1" lang="en-US" altLang="ko-KR" dirty="0">
                <a:sym typeface="Wingdings" pitchFamily="2" charset="2"/>
              </a:rPr>
              <a:t>Rotate 3</a:t>
            </a:r>
            <a:r>
              <a:rPr kumimoji="1" lang="ko-KR" altLang="en-US" dirty="0">
                <a:sym typeface="Wingdings" pitchFamily="2" charset="2"/>
              </a:rPr>
              <a:t>비트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4</a:t>
            </a:r>
            <a:r>
              <a:rPr kumimoji="1" lang="ko-KR" altLang="en-US" dirty="0">
                <a:sym typeface="Wingdings" pitchFamily="2" charset="2"/>
              </a:rPr>
              <a:t>비트 한 결과를 </a:t>
            </a:r>
            <a:r>
              <a:rPr kumimoji="1" lang="en-US" altLang="ko-KR" dirty="0">
                <a:sym typeface="Wingdings" pitchFamily="2" charset="2"/>
              </a:rPr>
              <a:t>XOR</a:t>
            </a:r>
            <a:r>
              <a:rPr kumimoji="1" lang="ko-KR" altLang="en-US" dirty="0">
                <a:sym typeface="Wingdings" pitchFamily="2" charset="2"/>
              </a:rPr>
              <a:t> 연산            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   각각 </a:t>
            </a:r>
            <a:r>
              <a:rPr kumimoji="1" lang="en-US" altLang="ko-KR" dirty="0">
                <a:sym typeface="Wingdings" pitchFamily="2" charset="2"/>
              </a:rPr>
              <a:t>32</a:t>
            </a:r>
            <a:r>
              <a:rPr kumimoji="1" lang="ko-KR" altLang="en-US" dirty="0">
                <a:sym typeface="Wingdings" pitchFamily="2" charset="2"/>
              </a:rPr>
              <a:t>개의 </a:t>
            </a:r>
            <a:r>
              <a:rPr kumimoji="1" lang="en-US" altLang="ko-KR" dirty="0">
                <a:sym typeface="Wingdings" pitchFamily="2" charset="2"/>
              </a:rPr>
              <a:t>CNOT gate</a:t>
            </a:r>
            <a:r>
              <a:rPr kumimoji="1" lang="ko-KR" altLang="en-US" dirty="0">
                <a:sym typeface="Wingdings" pitchFamily="2" charset="2"/>
              </a:rPr>
              <a:t>로 해결 가능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ko-KR" altLang="en-US" dirty="0">
                <a:sym typeface="Wingdings" pitchFamily="2" charset="2"/>
              </a:rPr>
              <a:t> 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0D2D4-5C80-B64B-B859-82A443794481}"/>
              </a:ext>
            </a:extLst>
          </p:cNvPr>
          <p:cNvSpPr txBox="1"/>
          <p:nvPr/>
        </p:nvSpPr>
        <p:spPr>
          <a:xfrm>
            <a:off x="2459928" y="4127167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Classic</a:t>
            </a:r>
            <a:endParaRPr kumimoji="1" lang="ko-Kore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85BD5-D1EF-C045-A47E-C68253260DCF}"/>
              </a:ext>
            </a:extLst>
          </p:cNvPr>
          <p:cNvSpPr txBox="1"/>
          <p:nvPr/>
        </p:nvSpPr>
        <p:spPr>
          <a:xfrm>
            <a:off x="9414639" y="4127167"/>
            <a:ext cx="10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Quantum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780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Schedule (Recycle)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A02B7B-A310-4C4B-9FD9-345A8E980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89" y="1252921"/>
            <a:ext cx="6177257" cy="21760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49B21E-0A88-3D46-B404-F0805CA40560}"/>
              </a:ext>
            </a:extLst>
          </p:cNvPr>
          <p:cNvSpPr txBox="1"/>
          <p:nvPr/>
        </p:nvSpPr>
        <p:spPr>
          <a:xfrm>
            <a:off x="548289" y="4402676"/>
            <a:ext cx="52230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Example : </a:t>
            </a:r>
            <a:r>
              <a:rPr kumimoji="1" lang="en-US" altLang="ko-Kore-KR" dirty="0" err="1"/>
              <a:t>rk</a:t>
            </a:r>
            <a:r>
              <a:rPr kumimoji="1" lang="en-US" altLang="ko-Kore-KR" dirty="0"/>
              <a:t>[</a:t>
            </a:r>
            <a:r>
              <a:rPr kumimoji="1" lang="en-US" altLang="ko-KR" dirty="0"/>
              <a:t>3</a:t>
            </a:r>
            <a:r>
              <a:rPr kumimoji="1" lang="en-US" altLang="ko-Kore-KR" dirty="0"/>
              <a:t>] </a:t>
            </a:r>
          </a:p>
          <a:p>
            <a:endParaRPr kumimoji="1" lang="en-US" altLang="ko-Kore-KR" dirty="0"/>
          </a:p>
          <a:p>
            <a:pPr marL="342900" indent="-342900">
              <a:buAutoNum type="arabicPeriod"/>
            </a:pPr>
            <a:r>
              <a:rPr kumimoji="1" lang="en-US" altLang="ko-Kore-KR" dirty="0" err="1"/>
              <a:t>rk</a:t>
            </a:r>
            <a:r>
              <a:rPr kumimoji="1" lang="en-US" altLang="ko-Kore-KR" dirty="0"/>
              <a:t>[0] </a:t>
            </a:r>
            <a:r>
              <a:rPr kumimoji="1" lang="ko-KR" altLang="en-US" dirty="0"/>
              <a:t>의 최하위 </a:t>
            </a:r>
            <a:r>
              <a:rPr kumimoji="1" lang="en-US" altLang="ko-KR" dirty="0"/>
              <a:t>2-</a:t>
            </a:r>
            <a:r>
              <a:rPr kumimoji="1" lang="ko-KR" altLang="en-US" dirty="0"/>
              <a:t> 비트 제외하고 모두 </a:t>
            </a:r>
            <a:r>
              <a:rPr kumimoji="1" lang="en-US" altLang="ko-KR" dirty="0"/>
              <a:t>NOT</a:t>
            </a:r>
            <a:r>
              <a:rPr kumimoji="1" lang="ko-KR" altLang="en-US" dirty="0"/>
              <a:t> 연산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 err="1"/>
              <a:t>rk</a:t>
            </a:r>
            <a:r>
              <a:rPr kumimoji="1" lang="en-US" altLang="ko-KR" dirty="0"/>
              <a:t>[0]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z</a:t>
            </a:r>
            <a:r>
              <a:rPr kumimoji="1" lang="ko-KR" altLang="en-US" dirty="0"/>
              <a:t> 의 최하위 </a:t>
            </a:r>
            <a:r>
              <a:rPr kumimoji="1" lang="en-US" altLang="ko-KR" dirty="0"/>
              <a:t>1-</a:t>
            </a:r>
            <a:r>
              <a:rPr kumimoji="1" lang="ko-KR" altLang="en-US" dirty="0"/>
              <a:t>비트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연산</a:t>
            </a:r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en-US" altLang="ko-KR" dirty="0" err="1"/>
              <a:t>rk</a:t>
            </a:r>
            <a:r>
              <a:rPr kumimoji="1" lang="en-US" altLang="ko-KR" dirty="0"/>
              <a:t>[0]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rk</a:t>
            </a:r>
            <a:r>
              <a:rPr kumimoji="1" lang="en-US" altLang="ko-KR" dirty="0"/>
              <a:t>[2] 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RotateR</a:t>
            </a:r>
            <a:r>
              <a:rPr kumimoji="1" lang="en-US" altLang="ko-KR" dirty="0"/>
              <a:t>(3) </a:t>
            </a:r>
            <a:r>
              <a:rPr kumimoji="1" lang="ko-KR" altLang="en-US" dirty="0"/>
              <a:t>결과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 연산</a:t>
            </a:r>
            <a:endParaRPr kumimoji="1" lang="en-US" altLang="ko-KR" dirty="0"/>
          </a:p>
          <a:p>
            <a:pPr marL="342900" indent="-342900">
              <a:buFontTx/>
              <a:buAutoNum type="arabicPeriod"/>
            </a:pPr>
            <a:r>
              <a:rPr kumimoji="1" lang="en-US" altLang="ko-KR" dirty="0" err="1"/>
              <a:t>rk</a:t>
            </a:r>
            <a:r>
              <a:rPr kumimoji="1" lang="en-US" altLang="ko-KR" dirty="0"/>
              <a:t>[0]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rk</a:t>
            </a:r>
            <a:r>
              <a:rPr kumimoji="1" lang="en-US" altLang="ko-KR" dirty="0"/>
              <a:t>[2] 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RotateR</a:t>
            </a:r>
            <a:r>
              <a:rPr kumimoji="1" lang="en-US" altLang="ko-KR" dirty="0"/>
              <a:t>(4) </a:t>
            </a:r>
            <a:r>
              <a:rPr kumimoji="1" lang="ko-KR" altLang="en-US" dirty="0"/>
              <a:t>결과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 연산</a:t>
            </a:r>
            <a:endParaRPr kumimoji="1" lang="en-US" altLang="ko-KR" dirty="0"/>
          </a:p>
          <a:p>
            <a:pPr marL="342900" indent="-342900">
              <a:buFontTx/>
              <a:buAutoNum type="arabicPeriod"/>
            </a:pPr>
            <a:r>
              <a:rPr kumimoji="1" lang="en-US" altLang="ko-KR" dirty="0" err="1"/>
              <a:t>rk</a:t>
            </a:r>
            <a:r>
              <a:rPr kumimoji="1" lang="en-US" altLang="ko-KR" dirty="0"/>
              <a:t>[3] = </a:t>
            </a:r>
            <a:r>
              <a:rPr kumimoji="1" lang="en-US" altLang="ko-KR" dirty="0" err="1"/>
              <a:t>rk</a:t>
            </a:r>
            <a:r>
              <a:rPr kumimoji="1" lang="en-US" altLang="ko-KR" dirty="0"/>
              <a:t>[0]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2E0903-72C7-9848-A523-5B3CCF45C55A}"/>
              </a:ext>
            </a:extLst>
          </p:cNvPr>
          <p:cNvSpPr txBox="1"/>
          <p:nvPr/>
        </p:nvSpPr>
        <p:spPr>
          <a:xfrm>
            <a:off x="548289" y="3504097"/>
            <a:ext cx="169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* Make : </a:t>
            </a:r>
            <a:r>
              <a:rPr kumimoji="1" lang="en-US" altLang="ko-Kore-KR" dirty="0" err="1"/>
              <a:t>rk</a:t>
            </a:r>
            <a:r>
              <a:rPr kumimoji="1" lang="en-US" altLang="ko-Kore-KR" dirty="0"/>
              <a:t>[</a:t>
            </a:r>
            <a:r>
              <a:rPr kumimoji="1" lang="en-US" altLang="ko-Kore-KR" dirty="0" err="1"/>
              <a:t>i</a:t>
            </a:r>
            <a:r>
              <a:rPr kumimoji="1" lang="en-US" altLang="ko-Kore-KR" dirty="0"/>
              <a:t>] , </a:t>
            </a:r>
          </a:p>
          <a:p>
            <a:r>
              <a:rPr kumimoji="1" lang="en-US" altLang="ko-Kore-KR" dirty="0"/>
              <a:t>   Target : </a:t>
            </a:r>
            <a:r>
              <a:rPr kumimoji="1" lang="en-US" altLang="ko-Kore-KR" dirty="0" err="1"/>
              <a:t>rk</a:t>
            </a:r>
            <a:r>
              <a:rPr kumimoji="1" lang="en-US" altLang="ko-Kore-KR" dirty="0"/>
              <a:t>[i-3]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58E43C-FA1B-A042-8587-3BDEA4F8B12F}"/>
              </a:ext>
            </a:extLst>
          </p:cNvPr>
          <p:cNvSpPr/>
          <p:nvPr/>
        </p:nvSpPr>
        <p:spPr>
          <a:xfrm>
            <a:off x="548289" y="3504097"/>
            <a:ext cx="1697581" cy="646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8470FB-0C7E-0A48-8F10-B885DFE727DE}"/>
              </a:ext>
            </a:extLst>
          </p:cNvPr>
          <p:cNvSpPr txBox="1"/>
          <p:nvPr/>
        </p:nvSpPr>
        <p:spPr>
          <a:xfrm>
            <a:off x="6094795" y="551324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 </a:t>
            </a:r>
            <a:endParaRPr kumimoji="1" lang="ko-Kore-KR" altLang="en-US" dirty="0"/>
          </a:p>
        </p:txBody>
      </p:sp>
      <p:pic>
        <p:nvPicPr>
          <p:cNvPr id="15" name="그림 14" descr="개체, 그리기이(가) 표시된 사진&#10;&#10;자동 생성된 설명">
            <a:extLst>
              <a:ext uri="{FF2B5EF4-FFF2-40B4-BE49-F238E27FC236}">
                <a16:creationId xmlns:a16="http://schemas.microsoft.com/office/drawing/2014/main" id="{5B19CAEE-BB67-EA43-AD5B-688495845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442" y="3539897"/>
            <a:ext cx="4173813" cy="320965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606740-65B2-554C-9653-BB350065ACD2}"/>
              </a:ext>
            </a:extLst>
          </p:cNvPr>
          <p:cNvSpPr/>
          <p:nvPr/>
        </p:nvSpPr>
        <p:spPr>
          <a:xfrm>
            <a:off x="7115503" y="3539897"/>
            <a:ext cx="4529959" cy="3209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511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22D20-629A-E94D-A859-D43F20C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Encrypt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0C79B5-F9E1-A04B-BA0A-909E63953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2048748"/>
            <a:ext cx="5647702" cy="17732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A7274F-C2B7-D54C-8664-F765EC696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231898"/>
            <a:ext cx="7670137" cy="554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17D2A8-8E45-4640-9147-B7EFE3016D69}"/>
              </a:ext>
            </a:extLst>
          </p:cNvPr>
          <p:cNvSpPr txBox="1"/>
          <p:nvPr/>
        </p:nvSpPr>
        <p:spPr>
          <a:xfrm>
            <a:off x="6474557" y="2465467"/>
            <a:ext cx="289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rk</a:t>
            </a:r>
            <a:r>
              <a:rPr kumimoji="1" lang="en-US" altLang="ko-Kore-KR" dirty="0"/>
              <a:t>[0], </a:t>
            </a:r>
            <a:r>
              <a:rPr kumimoji="1" lang="en-US" altLang="ko-Kore-KR" dirty="0" err="1"/>
              <a:t>rk</a:t>
            </a:r>
            <a:r>
              <a:rPr kumimoji="1" lang="en-US" altLang="ko-Kore-KR" dirty="0"/>
              <a:t>[1], </a:t>
            </a:r>
            <a:r>
              <a:rPr kumimoji="1" lang="en-US" altLang="ko-Kore-KR" dirty="0" err="1"/>
              <a:t>rk</a:t>
            </a:r>
            <a:r>
              <a:rPr kumimoji="1" lang="en-US" altLang="ko-Kore-KR" dirty="0"/>
              <a:t>[2] </a:t>
            </a:r>
            <a:r>
              <a:rPr kumimoji="1" lang="ko-KR" altLang="en-US" dirty="0"/>
              <a:t>는 기본 </a:t>
            </a:r>
            <a:r>
              <a:rPr kumimoji="1" lang="en-US" altLang="ko-KR" dirty="0"/>
              <a:t>key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7B09F-166D-044A-ACA8-579F1DC82E20}"/>
              </a:ext>
            </a:extLst>
          </p:cNvPr>
          <p:cNvSpPr txBox="1"/>
          <p:nvPr/>
        </p:nvSpPr>
        <p:spPr>
          <a:xfrm>
            <a:off x="275285" y="3928609"/>
            <a:ext cx="73360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for</a:t>
            </a:r>
            <a:r>
              <a:rPr kumimoji="1" lang="ko-KR" altLang="en-US" dirty="0"/>
              <a:t> 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Frist      </a:t>
            </a:r>
            <a:r>
              <a:rPr kumimoji="1" lang="en-US" altLang="ko-KR" dirty="0">
                <a:sym typeface="Wingdings" pitchFamily="2" charset="2"/>
              </a:rPr>
              <a:t>    </a:t>
            </a:r>
            <a:r>
              <a:rPr kumimoji="1" lang="en-US" altLang="ko-KR" dirty="0"/>
              <a:t>Ct[0]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f32(Ct[1])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XOR,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Key[0]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</a:p>
          <a:p>
            <a:r>
              <a:rPr kumimoji="1" lang="ko-KR" altLang="en-US" dirty="0"/>
              <a:t>     </a:t>
            </a:r>
            <a:endParaRPr kumimoji="1" lang="en-US" altLang="ko-KR" dirty="0"/>
          </a:p>
          <a:p>
            <a:r>
              <a:rPr kumimoji="1" lang="en-US" altLang="ko-KR" dirty="0"/>
              <a:t>                      </a:t>
            </a:r>
            <a:r>
              <a:rPr kumimoji="1" lang="ko-KR" altLang="en-US" dirty="0"/>
              <a:t>바뀐 </a:t>
            </a:r>
            <a:r>
              <a:rPr kumimoji="1" lang="en-US" altLang="ko-KR" dirty="0"/>
              <a:t>Ct[1]</a:t>
            </a:r>
            <a:r>
              <a:rPr kumimoji="1" lang="ko-KR" altLang="en-US" dirty="0"/>
              <a:t>에 변한 값의 </a:t>
            </a:r>
            <a:r>
              <a:rPr kumimoji="1" lang="en-US" altLang="ko-KR" dirty="0"/>
              <a:t>f32(Ct[0]),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Key[1]</a:t>
            </a:r>
            <a:r>
              <a:rPr kumimoji="1" lang="ko-KR" altLang="en-US" dirty="0"/>
              <a:t> 을 </a:t>
            </a:r>
            <a:r>
              <a:rPr kumimoji="1" lang="en-US" altLang="ko-KR" dirty="0"/>
              <a:t> XOR</a:t>
            </a:r>
          </a:p>
          <a:p>
            <a:endParaRPr kumimoji="1" lang="en-US" altLang="ko-KR" dirty="0"/>
          </a:p>
          <a:p>
            <a:r>
              <a:rPr kumimoji="1" lang="en-US" altLang="ko-KR" dirty="0">
                <a:sym typeface="Wingdings" pitchFamily="2" charset="2"/>
              </a:rPr>
              <a:t>Second  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   </a:t>
            </a:r>
            <a:r>
              <a:rPr kumimoji="1" lang="en-US" altLang="ko-KR" dirty="0"/>
              <a:t>Ct[0] 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f32(Ct[1])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XOR,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Key[2]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            </a:t>
            </a:r>
          </a:p>
          <a:p>
            <a:r>
              <a:rPr kumimoji="1" lang="en-US" altLang="ko-KR" dirty="0"/>
              <a:t>               </a:t>
            </a:r>
            <a:r>
              <a:rPr kumimoji="1" lang="en-US" altLang="ko-KR" dirty="0">
                <a:sym typeface="Wingdings" pitchFamily="2" charset="2"/>
              </a:rPr>
              <a:t>   </a:t>
            </a:r>
            <a:r>
              <a:rPr kumimoji="1" lang="ko-KR" altLang="en-US" dirty="0"/>
              <a:t>바뀐 </a:t>
            </a:r>
            <a:r>
              <a:rPr kumimoji="1" lang="en-US" altLang="ko-KR" dirty="0"/>
              <a:t>Ct[1]</a:t>
            </a:r>
            <a:r>
              <a:rPr kumimoji="1" lang="ko-KR" altLang="en-US" dirty="0"/>
              <a:t>에 변한 값의 </a:t>
            </a:r>
            <a:r>
              <a:rPr kumimoji="1" lang="en-US" altLang="ko-KR" dirty="0"/>
              <a:t>f32(Ct[0]), </a:t>
            </a:r>
            <a:r>
              <a:rPr kumimoji="1" lang="ko-KR" altLang="en-US" dirty="0"/>
              <a:t>그리고 </a:t>
            </a:r>
            <a:r>
              <a:rPr kumimoji="1" lang="en-US" altLang="ko-KR" dirty="0"/>
              <a:t>Key[3]</a:t>
            </a:r>
            <a:r>
              <a:rPr kumimoji="1" lang="ko-KR" altLang="en-US" dirty="0"/>
              <a:t> 을 </a:t>
            </a:r>
            <a:r>
              <a:rPr kumimoji="1" lang="en-US" altLang="ko-KR" dirty="0"/>
              <a:t> XOR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86B9AC-96AB-F341-82A7-3F67368BB990}"/>
              </a:ext>
            </a:extLst>
          </p:cNvPr>
          <p:cNvSpPr/>
          <p:nvPr/>
        </p:nvSpPr>
        <p:spPr>
          <a:xfrm>
            <a:off x="275285" y="4445876"/>
            <a:ext cx="6976853" cy="20705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014C83-9B7C-7A46-9982-4AE9A324F5A4}"/>
              </a:ext>
            </a:extLst>
          </p:cNvPr>
          <p:cNvSpPr/>
          <p:nvPr/>
        </p:nvSpPr>
        <p:spPr>
          <a:xfrm>
            <a:off x="5486400" y="6085491"/>
            <a:ext cx="1502979" cy="399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48D63-047F-4549-A192-12F0885352FB}"/>
              </a:ext>
            </a:extLst>
          </p:cNvPr>
          <p:cNvSpPr txBox="1"/>
          <p:nvPr/>
        </p:nvSpPr>
        <p:spPr>
          <a:xfrm>
            <a:off x="7737445" y="6138044"/>
            <a:ext cx="216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여기서 </a:t>
            </a:r>
            <a:r>
              <a:rPr kumimoji="1" lang="en-US" altLang="ko-KR" dirty="0"/>
              <a:t>Key Schedule</a:t>
            </a:r>
            <a:endParaRPr kumimoji="1" lang="ko-Kore-KR" altLang="en-US" dirty="0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D5ACC1DE-7A16-7049-A33B-C4EFBABB2DAD}"/>
              </a:ext>
            </a:extLst>
          </p:cNvPr>
          <p:cNvSpPr/>
          <p:nvPr/>
        </p:nvSpPr>
        <p:spPr>
          <a:xfrm>
            <a:off x="7115503" y="6228117"/>
            <a:ext cx="495818" cy="109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98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520DD-2697-4A47-B032-7A34733F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Encrypt (Quantum)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CFCC2A-F875-3B4E-AE60-DF09D8D0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18" y="1241624"/>
            <a:ext cx="6039945" cy="5152516"/>
          </a:xfrm>
          <a:prstGeom prst="rect">
            <a:avLst/>
          </a:prstGeom>
        </p:spPr>
      </p:pic>
      <p:sp>
        <p:nvSpPr>
          <p:cNvPr id="5" name="왼쪽 대괄호[L] 4">
            <a:extLst>
              <a:ext uri="{FF2B5EF4-FFF2-40B4-BE49-F238E27FC236}">
                <a16:creationId xmlns:a16="http://schemas.microsoft.com/office/drawing/2014/main" id="{66E2DD15-ED84-DD45-B57F-F9E2BE6CB95F}"/>
              </a:ext>
            </a:extLst>
          </p:cNvPr>
          <p:cNvSpPr/>
          <p:nvPr/>
        </p:nvSpPr>
        <p:spPr>
          <a:xfrm>
            <a:off x="577532" y="3741683"/>
            <a:ext cx="217572" cy="1545020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B9505-F450-9440-B0F1-43E57BB56A17}"/>
              </a:ext>
            </a:extLst>
          </p:cNvPr>
          <p:cNvSpPr txBox="1"/>
          <p:nvPr/>
        </p:nvSpPr>
        <p:spPr>
          <a:xfrm>
            <a:off x="0" y="4329527"/>
            <a:ext cx="58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First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7A0C5C-D4EC-134D-B352-633C943B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544" y="1241624"/>
            <a:ext cx="4475924" cy="3513079"/>
          </a:xfrm>
          <a:prstGeom prst="rect">
            <a:avLst/>
          </a:prstGeom>
        </p:spPr>
      </p:pic>
      <p:sp>
        <p:nvSpPr>
          <p:cNvPr id="8" name="왼쪽 대괄호[L] 7">
            <a:extLst>
              <a:ext uri="{FF2B5EF4-FFF2-40B4-BE49-F238E27FC236}">
                <a16:creationId xmlns:a16="http://schemas.microsoft.com/office/drawing/2014/main" id="{3BCED84A-822A-0E4D-9EA8-4781FF63AB46}"/>
              </a:ext>
            </a:extLst>
          </p:cNvPr>
          <p:cNvSpPr/>
          <p:nvPr/>
        </p:nvSpPr>
        <p:spPr>
          <a:xfrm>
            <a:off x="7031420" y="1445173"/>
            <a:ext cx="107123" cy="3309530"/>
          </a:xfrm>
          <a:prstGeom prst="leftBracket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3AD49D-47F0-2F4B-962A-90D319EB78AB}"/>
              </a:ext>
            </a:extLst>
          </p:cNvPr>
          <p:cNvSpPr txBox="1"/>
          <p:nvPr/>
        </p:nvSpPr>
        <p:spPr>
          <a:xfrm>
            <a:off x="6096000" y="2813497"/>
            <a:ext cx="31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Second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39674-B60A-FE44-9B37-A8D569390D4C}"/>
              </a:ext>
            </a:extLst>
          </p:cNvPr>
          <p:cNvSpPr txBox="1"/>
          <p:nvPr/>
        </p:nvSpPr>
        <p:spPr>
          <a:xfrm>
            <a:off x="7138543" y="6123027"/>
            <a:ext cx="425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Encrypt </a:t>
            </a:r>
            <a:r>
              <a:rPr kumimoji="1" lang="ko-KR" altLang="en-US" b="1" dirty="0"/>
              <a:t>하면서 </a:t>
            </a:r>
            <a:r>
              <a:rPr kumimoji="1" lang="en-US" altLang="ko-KR" b="1" dirty="0"/>
              <a:t>Key Schedule </a:t>
            </a:r>
            <a:r>
              <a:rPr kumimoji="1" lang="ko-KR" altLang="en-US" b="1" dirty="0"/>
              <a:t>하면 효율적 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19C0D-77A7-AD42-BF61-406B81269604}"/>
              </a:ext>
            </a:extLst>
          </p:cNvPr>
          <p:cNvSpPr txBox="1"/>
          <p:nvPr/>
        </p:nvSpPr>
        <p:spPr>
          <a:xfrm>
            <a:off x="9376506" y="4838700"/>
            <a:ext cx="245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.</a:t>
            </a:r>
          </a:p>
          <a:p>
            <a:r>
              <a:rPr kumimoji="1" lang="en-US" altLang="ko-KR" b="1" dirty="0"/>
              <a:t>.</a:t>
            </a:r>
          </a:p>
          <a:p>
            <a:r>
              <a:rPr kumimoji="1" lang="en-US" altLang="ko-KR" b="1" dirty="0"/>
              <a:t>.</a:t>
            </a:r>
          </a:p>
          <a:p>
            <a:r>
              <a:rPr kumimoji="1" lang="en-US" altLang="ko-KR" b="1" dirty="0"/>
              <a:t>.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1144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DB09668-DC44-D943-92F1-B70070C818FA}"/>
              </a:ext>
            </a:extLst>
          </p:cNvPr>
          <p:cNvSpPr txBox="1"/>
          <p:nvPr/>
        </p:nvSpPr>
        <p:spPr>
          <a:xfrm>
            <a:off x="3801741" y="3400967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/>
              <a:t>=</a:t>
            </a:r>
            <a:endParaRPr kumimoji="1" lang="ko-Kore-KR" altLang="en-US" sz="4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0ACCB5-B873-064F-9B27-99C90C92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Simon 64/96 (2019)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6B88E-95C7-2341-8050-9550F2699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42499"/>
            <a:ext cx="3015177" cy="4990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752912-83A7-1145-B465-23471B76F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695" y="2370524"/>
            <a:ext cx="280670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21CB3D-A8EC-6E49-BF59-CA829DADE4B7}"/>
              </a:ext>
            </a:extLst>
          </p:cNvPr>
          <p:cNvSpPr txBox="1"/>
          <p:nvPr/>
        </p:nvSpPr>
        <p:spPr>
          <a:xfrm>
            <a:off x="5004023" y="4731440"/>
            <a:ext cx="2500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Encrypt </a:t>
            </a:r>
            <a:r>
              <a:rPr kumimoji="1" lang="ko-KR" altLang="en-US" dirty="0"/>
              <a:t>부분 </a:t>
            </a:r>
            <a:r>
              <a:rPr kumimoji="1" lang="en-US" altLang="ko-KR" dirty="0"/>
              <a:t>(2019_Ref)</a:t>
            </a:r>
            <a:endParaRPr kumimoji="1" lang="ko-Kore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E97F39-502C-7B47-BD7C-110A43355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6477" y="2300668"/>
            <a:ext cx="3856825" cy="2673970"/>
          </a:xfrm>
          <a:prstGeom prst="rect">
            <a:avLst/>
          </a:prstGeom>
        </p:spPr>
      </p:pic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DE0901E9-5F62-8440-9848-F74DDD8AFF5C}"/>
              </a:ext>
            </a:extLst>
          </p:cNvPr>
          <p:cNvCxnSpPr>
            <a:cxnSpLocks/>
          </p:cNvCxnSpPr>
          <p:nvPr/>
        </p:nvCxnSpPr>
        <p:spPr>
          <a:xfrm flipV="1">
            <a:off x="3853748" y="3668700"/>
            <a:ext cx="335531" cy="214864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CA2F61C-649D-114F-8372-469E37359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395" y="5588685"/>
            <a:ext cx="7672479" cy="734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AD7722-A094-614D-82A1-30B09D4FB7E9}"/>
              </a:ext>
            </a:extLst>
          </p:cNvPr>
          <p:cNvSpPr txBox="1"/>
          <p:nvPr/>
        </p:nvSpPr>
        <p:spPr>
          <a:xfrm>
            <a:off x="4184792" y="359146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3781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5C718-DCD8-804F-BE25-3933E3E9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Simon 32/64 (2015)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B935BB-5AA7-9F49-A913-1DE14566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339371"/>
            <a:ext cx="9160030" cy="24451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6813FA-3E04-3F40-94F6-847B64DB9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815" y="1339371"/>
            <a:ext cx="1868265" cy="24560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8B1625-9259-E14C-850D-8B8A51DCC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7933" y="3501964"/>
            <a:ext cx="2523424" cy="300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4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BCFAD-1FD8-6D4A-A4B4-71AD9B9C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Decrypt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332B49-3747-A145-A62D-D556A3555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04056"/>
            <a:ext cx="5041900" cy="1498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943FE6-CFFE-C741-ABBD-F70C8D9BDE4D}"/>
              </a:ext>
            </a:extLst>
          </p:cNvPr>
          <p:cNvSpPr txBox="1"/>
          <p:nvPr/>
        </p:nvSpPr>
        <p:spPr>
          <a:xfrm>
            <a:off x="628649" y="3429000"/>
            <a:ext cx="4586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똑같은데 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rk</a:t>
            </a:r>
            <a:r>
              <a:rPr kumimoji="1" lang="en-US" altLang="ko-KR" dirty="0"/>
              <a:t>[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] </a:t>
            </a:r>
            <a:r>
              <a:rPr kumimoji="1" lang="ko-KR" altLang="en-US" dirty="0"/>
              <a:t>사용이 내림차순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R" dirty="0"/>
          </a:p>
          <a:p>
            <a:r>
              <a:rPr kumimoji="1" lang="ko-KR" altLang="en-US" dirty="0"/>
              <a:t>뒤까지 만든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역으로 접근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Qubit </a:t>
            </a:r>
            <a:r>
              <a:rPr kumimoji="1" lang="ko-KR" altLang="en-US" dirty="0">
                <a:sym typeface="Wingdings" pitchFamily="2" charset="2"/>
              </a:rPr>
              <a:t>절약 가능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CNOT</a:t>
            </a:r>
            <a:r>
              <a:rPr kumimoji="1" lang="ko-KR" altLang="en-US" dirty="0">
                <a:sym typeface="Wingdings" pitchFamily="2" charset="2"/>
              </a:rPr>
              <a:t> 증가</a:t>
            </a:r>
            <a:endParaRPr kumimoji="1" lang="en-US" altLang="ko-KR" dirty="0">
              <a:sym typeface="Wingdings" pitchFamily="2" charset="2"/>
            </a:endParaRPr>
          </a:p>
          <a:p>
            <a:endParaRPr kumimoji="1" lang="en-US" altLang="ko-Kore-KR" dirty="0">
              <a:sym typeface="Wingdings" pitchFamily="2" charset="2"/>
            </a:endParaRPr>
          </a:p>
          <a:p>
            <a:r>
              <a:rPr kumimoji="1" lang="ko-KR" altLang="en-US" dirty="0">
                <a:sym typeface="Wingdings" pitchFamily="2" charset="2"/>
              </a:rPr>
              <a:t>다 만들고 </a:t>
            </a:r>
            <a:r>
              <a:rPr kumimoji="1" lang="en-US" altLang="ko-KR" dirty="0">
                <a:sym typeface="Wingdings" pitchFamily="2" charset="2"/>
              </a:rPr>
              <a:t>Decrypt </a:t>
            </a:r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Qubit </a:t>
            </a:r>
            <a:r>
              <a:rPr kumimoji="1" lang="ko-KR" altLang="en-US" dirty="0">
                <a:sym typeface="Wingdings" pitchFamily="2" charset="2"/>
              </a:rPr>
              <a:t>증가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CNOT </a:t>
            </a:r>
            <a:r>
              <a:rPr kumimoji="1" lang="ko-KR" altLang="en-US" dirty="0">
                <a:sym typeface="Wingdings" pitchFamily="2" charset="2"/>
              </a:rPr>
              <a:t>감소</a:t>
            </a:r>
            <a:endParaRPr kumimoji="1" lang="ko-Kore-KR" altLang="en-US" dirty="0"/>
          </a:p>
        </p:txBody>
      </p:sp>
      <p:pic>
        <p:nvPicPr>
          <p:cNvPr id="6" name="그림 5" descr="개체, 그리기이(가) 표시된 사진&#10;&#10;자동 생성된 설명">
            <a:extLst>
              <a:ext uri="{FF2B5EF4-FFF2-40B4-BE49-F238E27FC236}">
                <a16:creationId xmlns:a16="http://schemas.microsoft.com/office/drawing/2014/main" id="{53694D59-F5C8-CD42-A3FD-D855D29AA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953" y="3223807"/>
            <a:ext cx="4173813" cy="3209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CE2D98-D6C9-6243-9A0F-0235DFCA6FFB}"/>
              </a:ext>
            </a:extLst>
          </p:cNvPr>
          <p:cNvSpPr txBox="1"/>
          <p:nvPr/>
        </p:nvSpPr>
        <p:spPr>
          <a:xfrm>
            <a:off x="9513175" y="3727438"/>
            <a:ext cx="4427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[3]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[2]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[1]</a:t>
            </a:r>
            <a:endParaRPr kumimoji="1" lang="en-US" altLang="ko-Kore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32309-4E22-AF4C-B424-43EC9A557476}"/>
              </a:ext>
            </a:extLst>
          </p:cNvPr>
          <p:cNvSpPr txBox="1"/>
          <p:nvPr/>
        </p:nvSpPr>
        <p:spPr>
          <a:xfrm>
            <a:off x="8960478" y="483543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7E6BB-639D-4746-81EB-87C8BB404AA1}"/>
              </a:ext>
            </a:extLst>
          </p:cNvPr>
          <p:cNvSpPr txBox="1"/>
          <p:nvPr/>
        </p:nvSpPr>
        <p:spPr>
          <a:xfrm>
            <a:off x="11283465" y="369129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[</a:t>
            </a:r>
            <a:r>
              <a:rPr kumimoji="1" lang="en-US" altLang="ko-Kore-KR" dirty="0"/>
              <a:t>4</a:t>
            </a:r>
            <a:r>
              <a:rPr kumimoji="1" lang="en-US" altLang="ko-KR" dirty="0"/>
              <a:t>1]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64B9D3-94B9-2E4D-993C-34E6A1C22E03}"/>
              </a:ext>
            </a:extLst>
          </p:cNvPr>
          <p:cNvSpPr txBox="1"/>
          <p:nvPr/>
        </p:nvSpPr>
        <p:spPr>
          <a:xfrm>
            <a:off x="11283464" y="4799295"/>
            <a:ext cx="559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[</a:t>
            </a:r>
            <a:r>
              <a:rPr kumimoji="1" lang="en-US" altLang="ko-Kore-KR" dirty="0"/>
              <a:t>4</a:t>
            </a:r>
            <a:r>
              <a:rPr kumimoji="1" lang="en-US" altLang="ko-KR" dirty="0"/>
              <a:t>0]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6AEE6-D6FE-DA4B-8B73-18DA75B13A9D}"/>
              </a:ext>
            </a:extLst>
          </p:cNvPr>
          <p:cNvSpPr txBox="1"/>
          <p:nvPr/>
        </p:nvSpPr>
        <p:spPr>
          <a:xfrm>
            <a:off x="11283465" y="5943429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[39]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90BB83-4D3B-964A-B0BE-4D88FB18EAA3}"/>
              </a:ext>
            </a:extLst>
          </p:cNvPr>
          <p:cNvSpPr txBox="1"/>
          <p:nvPr/>
        </p:nvSpPr>
        <p:spPr>
          <a:xfrm>
            <a:off x="1388533" y="607900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다른 방법 </a:t>
            </a:r>
            <a:r>
              <a:rPr kumimoji="1" lang="en-US" altLang="ko-Kore-KR" dirty="0"/>
              <a:t>?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3973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23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416</Words>
  <Application>Microsoft Macintosh PowerPoint</Application>
  <PresentationFormat>와이드스크린</PresentationFormat>
  <Paragraphs>76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SIMON 64/96 in Quantum Computer</vt:lpstr>
      <vt:lpstr>Key Schedule</vt:lpstr>
      <vt:lpstr>Key Schedule (Recycle) </vt:lpstr>
      <vt:lpstr>Encrypt</vt:lpstr>
      <vt:lpstr>Encrypt (Quantum)</vt:lpstr>
      <vt:lpstr>Simon 64/96 (2019)</vt:lpstr>
      <vt:lpstr>Simon 32/64 (2015)</vt:lpstr>
      <vt:lpstr>Decrypt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 64/96 in Quantum Computer</dc:title>
  <dc:creator>장경배</dc:creator>
  <cp:lastModifiedBy>장경배</cp:lastModifiedBy>
  <cp:revision>12</cp:revision>
  <dcterms:created xsi:type="dcterms:W3CDTF">2020-05-18T08:52:48Z</dcterms:created>
  <dcterms:modified xsi:type="dcterms:W3CDTF">2020-05-18T13:37:47Z</dcterms:modified>
</cp:coreProperties>
</file>