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>
  <p:sldMasterIdLst>
    <p:sldMasterId id="2147483722" r:id="rId6"/>
  </p:sldMasterIdLst>
  <p:notesMasterIdLst>
    <p:notesMasterId r:id="rId8"/>
  </p:notesMasterIdLst>
  <p:sldIdLst>
    <p:sldId id="256" r:id="rId10"/>
    <p:sldId id="257" r:id="rId11"/>
    <p:sldId id="258" r:id="rId12"/>
    <p:sldId id="261" r:id="rId13"/>
    <p:sldId id="259" r:id="rId14"/>
    <p:sldId id="260" r:id="rId15"/>
    <p:sldId id="276" r:id="rId16"/>
    <p:sldId id="262" r:id="rId17"/>
    <p:sldId id="263" r:id="rId18"/>
    <p:sldId id="264" r:id="rId19"/>
    <p:sldId id="265" r:id="rId20"/>
    <p:sldId id="267" r:id="rId21"/>
    <p:sldId id="266" r:id="rId22"/>
    <p:sldId id="274" r:id="rId23"/>
    <p:sldId id="268" r:id="rId24"/>
    <p:sldId id="275" r:id="rId2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 lastView="sldView"/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" Type="http://schemas.openxmlformats.org/officeDocument/2006/relationships/slideMaster" Target="slideMasters/slideMaster1.xml"></Relationship><Relationship Id="rId7" Type="http://schemas.openxmlformats.org/officeDocument/2006/relationships/theme" Target="theme/theme1.xml"></Relationship><Relationship Id="rId8" Type="http://schemas.openxmlformats.org/officeDocument/2006/relationships/notesMaster" Target="notesMasters/notesMaster1.xml"></Relationship><Relationship Id="rId10" Type="http://schemas.openxmlformats.org/officeDocument/2006/relationships/slide" Target="slides/slide1.xml"></Relationship><Relationship Id="rId11" Type="http://schemas.openxmlformats.org/officeDocument/2006/relationships/slide" Target="slides/slide2.xml"></Relationship><Relationship Id="rId12" Type="http://schemas.openxmlformats.org/officeDocument/2006/relationships/slide" Target="slides/slide3.xml"></Relationship><Relationship Id="rId13" Type="http://schemas.openxmlformats.org/officeDocument/2006/relationships/slide" Target="slides/slide4.xml"></Relationship><Relationship Id="rId14" Type="http://schemas.openxmlformats.org/officeDocument/2006/relationships/slide" Target="slides/slide5.xml"></Relationship><Relationship Id="rId15" Type="http://schemas.openxmlformats.org/officeDocument/2006/relationships/slide" Target="slides/slide6.xml"></Relationship><Relationship Id="rId16" Type="http://schemas.openxmlformats.org/officeDocument/2006/relationships/slide" Target="slides/slide7.xml"></Relationship><Relationship Id="rId17" Type="http://schemas.openxmlformats.org/officeDocument/2006/relationships/slide" Target="slides/slide8.xml"></Relationship><Relationship Id="rId18" Type="http://schemas.openxmlformats.org/officeDocument/2006/relationships/slide" Target="slides/slide9.xml"></Relationship><Relationship Id="rId19" Type="http://schemas.openxmlformats.org/officeDocument/2006/relationships/slide" Target="slides/slide10.xml"></Relationship><Relationship Id="rId20" Type="http://schemas.openxmlformats.org/officeDocument/2006/relationships/slide" Target="slides/slide11.xml"></Relationship><Relationship Id="rId21" Type="http://schemas.openxmlformats.org/officeDocument/2006/relationships/slide" Target="slides/slide12.xml"></Relationship><Relationship Id="rId22" Type="http://schemas.openxmlformats.org/officeDocument/2006/relationships/slide" Target="slides/slide13.xml"></Relationship><Relationship Id="rId23" Type="http://schemas.openxmlformats.org/officeDocument/2006/relationships/slide" Target="slides/slide14.xml"></Relationship><Relationship Id="rId24" Type="http://schemas.openxmlformats.org/officeDocument/2006/relationships/slide" Target="slides/slide15.xml"></Relationship><Relationship Id="rId25" Type="http://schemas.openxmlformats.org/officeDocument/2006/relationships/slide" Target="slides/slide16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6" name="Shape 5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맑은 고딕"/>
      </a:defRPr>
    </a:lvl1pPr>
    <a:lvl2pPr indent="228600" latinLnBrk="0">
      <a:defRPr sz="1200">
        <a:latin typeface="+mn-lt"/>
        <a:ea typeface="+mn-ea"/>
        <a:cs typeface="+mn-cs"/>
        <a:sym typeface="맑은 고딕"/>
      </a:defRPr>
    </a:lvl2pPr>
    <a:lvl3pPr indent="457200" latinLnBrk="0">
      <a:defRPr sz="1200">
        <a:latin typeface="+mn-lt"/>
        <a:ea typeface="+mn-ea"/>
        <a:cs typeface="+mn-cs"/>
        <a:sym typeface="맑은 고딕"/>
      </a:defRPr>
    </a:lvl3pPr>
    <a:lvl4pPr indent="685800" latinLnBrk="0">
      <a:defRPr sz="1200">
        <a:latin typeface="+mn-lt"/>
        <a:ea typeface="+mn-ea"/>
        <a:cs typeface="+mn-cs"/>
        <a:sym typeface="맑은 고딕"/>
      </a:defRPr>
    </a:lvl4pPr>
    <a:lvl5pPr indent="914400" latinLnBrk="0">
      <a:defRPr sz="1200">
        <a:latin typeface="+mn-lt"/>
        <a:ea typeface="+mn-ea"/>
        <a:cs typeface="+mn-cs"/>
        <a:sym typeface="맑은 고딕"/>
      </a:defRPr>
    </a:lvl5pPr>
    <a:lvl6pPr indent="1143000" latinLnBrk="0">
      <a:defRPr sz="1200">
        <a:latin typeface="+mn-lt"/>
        <a:ea typeface="+mn-ea"/>
        <a:cs typeface="+mn-cs"/>
        <a:sym typeface="맑은 고딕"/>
      </a:defRPr>
    </a:lvl6pPr>
    <a:lvl7pPr indent="1371600" latinLnBrk="0">
      <a:defRPr sz="1200">
        <a:latin typeface="+mn-lt"/>
        <a:ea typeface="+mn-ea"/>
        <a:cs typeface="+mn-cs"/>
        <a:sym typeface="맑은 고딕"/>
      </a:defRPr>
    </a:lvl7pPr>
    <a:lvl8pPr indent="1600200" latinLnBrk="0">
      <a:defRPr sz="1200">
        <a:latin typeface="+mn-lt"/>
        <a:ea typeface="+mn-ea"/>
        <a:cs typeface="+mn-cs"/>
        <a:sym typeface="맑은 고딕"/>
      </a:defRPr>
    </a:lvl8pPr>
    <a:lvl9pPr indent="1828800" latinLnBrk="0">
      <a:defRPr sz="1200">
        <a:latin typeface="+mn-lt"/>
        <a:ea typeface="+mn-ea"/>
        <a:cs typeface="+mn-cs"/>
        <a:sym typeface="맑은 고딕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14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텍스트"/>
          <p:cNvSpPr txBox="1"/>
          <p:nvPr>
            <p:ph type="title"/>
          </p:nvPr>
        </p:nvSpPr>
        <p:spPr>
          <a:xfrm>
            <a:off x="0" y="1223120"/>
            <a:ext cx="12192000" cy="2387601"/>
          </a:xfrm>
          <a:prstGeom prst="rect">
            <a:avLst/>
          </a:prstGeom>
        </p:spPr>
        <p:txBody>
          <a:bodyPr/>
          <a:lstStyle>
            <a:lvl1pPr algn="ctr">
              <a:defRPr sz="6000"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22" name="본문 첫 번째 줄…"/>
          <p:cNvSpPr txBox="1"/>
          <p:nvPr>
            <p:ph type="body" sz="half" idx="1"/>
          </p:nvPr>
        </p:nvSpPr>
        <p:spPr>
          <a:xfrm>
            <a:off x="-3" y="3794871"/>
            <a:ext cx="12192002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1pPr>
            <a:lvl2pPr marL="0" indent="45720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2pPr>
            <a:lvl3pPr marL="0" indent="91440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3pPr>
            <a:lvl4pPr marL="0" indent="137160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4pPr>
            <a:lvl5pPr marL="0" indent="1828800" algn="ctr">
              <a:buSzTx/>
              <a:buFontTx/>
              <a:buNone/>
              <a:defRPr sz="2400"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pic>
        <p:nvPicPr>
          <p:cNvPr id="23" name="그림 7" descr="그림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5" y="6195047"/>
            <a:ext cx="3026854" cy="6427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" name="그림 8" descr="그림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80201" y="6215219"/>
            <a:ext cx="1311799" cy="642781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슬라이드 번호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선 연결선 8"/>
          <p:cNvSpPr/>
          <p:nvPr/>
        </p:nvSpPr>
        <p:spPr>
          <a:xfrm>
            <a:off x="4863596" y="2208981"/>
            <a:ext cx="1994075" cy="1"/>
          </a:xfrm>
          <a:prstGeom prst="line">
            <a:avLst/>
          </a:prstGeom>
          <a:ln w="19050">
            <a:solidFill>
              <a:srgbClr val="FFFFFF"/>
            </a:solidFill>
            <a:miter/>
          </a:ln>
        </p:spPr>
        <p:txBody>
          <a:bodyPr lIns="45719" rIns="45719"/>
          <a:lstStyle/>
          <a:p>
            <a:pPr/>
          </a:p>
        </p:txBody>
      </p:sp>
      <p:sp>
        <p:nvSpPr>
          <p:cNvPr id="33" name="본문 첫 번째 줄…"/>
          <p:cNvSpPr txBox="1"/>
          <p:nvPr>
            <p:ph type="body" sz="quarter" idx="1" hasCustomPrompt="1"/>
          </p:nvPr>
        </p:nvSpPr>
        <p:spPr>
          <a:xfrm>
            <a:off x="1055591" y="1691016"/>
            <a:ext cx="10071853" cy="71895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  <a:lvl2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2pPr>
            <a:lvl3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3pPr>
            <a:lvl4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4pPr>
            <a:lvl5pPr>
              <a:buFontTx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5pPr>
          </a:lstStyle>
          <a:p>
            <a:pPr/>
            <a:r>
              <a:t>제목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텍스트 개체 틀 4"/>
          <p:cNvSpPr/>
          <p:nvPr>
            <p:ph type="body" sz="quarter" idx="21" hasCustomPrompt="1"/>
          </p:nvPr>
        </p:nvSpPr>
        <p:spPr>
          <a:xfrm>
            <a:off x="1055591" y="2606857"/>
            <a:ext cx="10071852" cy="71895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제목</a:t>
            </a:r>
          </a:p>
        </p:txBody>
      </p:sp>
      <p:sp>
        <p:nvSpPr>
          <p:cNvPr id="35" name="텍스트 개체 틀 4"/>
          <p:cNvSpPr/>
          <p:nvPr>
            <p:ph type="body" sz="quarter" idx="22" hasCustomPrompt="1"/>
          </p:nvPr>
        </p:nvSpPr>
        <p:spPr>
          <a:xfrm>
            <a:off x="1055591" y="3526039"/>
            <a:ext cx="10071852" cy="71895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제목</a:t>
            </a:r>
          </a:p>
        </p:txBody>
      </p:sp>
      <p:sp>
        <p:nvSpPr>
          <p:cNvPr id="36" name="텍스트 개체 틀 4"/>
          <p:cNvSpPr/>
          <p:nvPr>
            <p:ph type="body" sz="quarter" idx="23" hasCustomPrompt="1"/>
          </p:nvPr>
        </p:nvSpPr>
        <p:spPr>
          <a:xfrm>
            <a:off x="1055593" y="4441880"/>
            <a:ext cx="10071849" cy="718953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>
                <a:ln w="9525" cap="flat">
                  <a:solidFill>
                    <a:srgbClr val="3B3838"/>
                  </a:solidFill>
                  <a:prstDash val="solid"/>
                  <a:round/>
                </a:ln>
                <a:solidFill>
                  <a:srgbClr val="3B3838"/>
                </a:solidFill>
                <a:latin typeface="+mn-lt"/>
                <a:ea typeface="+mn-ea"/>
                <a:cs typeface="+mn-cs"/>
                <a:sym typeface="맑은 고딕"/>
              </a:defRPr>
            </a:lvl1pPr>
          </a:lstStyle>
          <a:p>
            <a:pPr/>
            <a:r>
              <a:t>제목</a:t>
            </a:r>
          </a:p>
        </p:txBody>
      </p:sp>
      <p:sp>
        <p:nvSpPr>
          <p:cNvPr id="37" name="모서리가 둥근 직사각형 19"/>
          <p:cNvSpPr/>
          <p:nvPr/>
        </p:nvSpPr>
        <p:spPr>
          <a:xfrm>
            <a:off x="1064556" y="1691017"/>
            <a:ext cx="10062886" cy="715613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8" name="모서리가 둥근 직사각형 19"/>
          <p:cNvSpPr/>
          <p:nvPr/>
        </p:nvSpPr>
        <p:spPr>
          <a:xfrm>
            <a:off x="1064556" y="2603619"/>
            <a:ext cx="10062886" cy="715613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9" name="모서리가 둥근 직사각형 19"/>
          <p:cNvSpPr/>
          <p:nvPr/>
        </p:nvSpPr>
        <p:spPr>
          <a:xfrm>
            <a:off x="1064556" y="3532616"/>
            <a:ext cx="10062886" cy="715613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0" name="모서리가 둥근 직사각형 19"/>
          <p:cNvSpPr/>
          <p:nvPr/>
        </p:nvSpPr>
        <p:spPr>
          <a:xfrm>
            <a:off x="1064556" y="4445220"/>
            <a:ext cx="10062886" cy="715613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1" name="슬라이드 번호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3"/>
          <p:cNvSpPr txBox="1"/>
          <p:nvPr/>
        </p:nvSpPr>
        <p:spPr>
          <a:xfrm>
            <a:off x="45719" y="2767279"/>
            <a:ext cx="12100560" cy="1226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sz="8000"/>
            </a:lvl1pPr>
          </a:lstStyle>
          <a:p>
            <a:pPr/>
            <a:r>
              <a:t>Q &amp; A</a:t>
            </a:r>
          </a:p>
        </p:txBody>
      </p:sp>
      <p:sp>
        <p:nvSpPr>
          <p:cNvPr id="49" name="슬라이드 번호"/>
          <p:cNvSpPr txBox="1"/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</p:spPr>
        <p:txBody>
          <a:bodyPr anchor="ctr"/>
          <a:lstStyle>
            <a:lvl1pPr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"/>
          <p:cNvSpPr txBox="1"/>
          <p:nvPr>
            <p:ph type="sldNum" sz="quarter" idx="2"/>
          </p:nvPr>
        </p:nvSpPr>
        <p:spPr>
          <a:xfrm>
            <a:off x="11805334" y="6412231"/>
            <a:ext cx="386666" cy="37523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r">
              <a:defRPr sz="2000"/>
            </a:lvl1pPr>
          </a:lstStyle>
          <a:p>
            <a:pPr/>
            <a:fld id="{86CB4B4D-7CA3-9044-876B-883B54F8677D}" type="slidenum"/>
          </a:p>
        </p:txBody>
      </p:sp>
      <p:sp>
        <p:nvSpPr>
          <p:cNvPr id="3" name="제목 텍스트"/>
          <p:cNvSpPr txBox="1"/>
          <p:nvPr>
            <p:ph type="title"/>
          </p:nvPr>
        </p:nvSpPr>
        <p:spPr>
          <a:xfrm>
            <a:off x="411920" y="207747"/>
            <a:ext cx="11368161" cy="762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4" name="모서리가 둥근 직사각형 19"/>
          <p:cNvSpPr/>
          <p:nvPr/>
        </p:nvSpPr>
        <p:spPr>
          <a:xfrm>
            <a:off x="411920" y="207747"/>
            <a:ext cx="11368161" cy="762164"/>
          </a:xfrm>
          <a:prstGeom prst="roundRect">
            <a:avLst>
              <a:gd name="adj" fmla="val 16667"/>
            </a:avLst>
          </a:prstGeom>
          <a:ln w="19050">
            <a:solidFill>
              <a:srgbClr val="2E75B6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본문 첫 번째 줄…"/>
          <p:cNvSpPr txBox="1"/>
          <p:nvPr>
            <p:ph type="body" idx="1"/>
          </p:nvPr>
        </p:nvSpPr>
        <p:spPr>
          <a:xfrm>
            <a:off x="411162" y="1152525"/>
            <a:ext cx="11369676" cy="505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
<Relationships xmlns="http://schemas.openxmlformats.org/package/2006/relationships"><Relationship Id="rId1" Type="http://schemas.openxmlformats.org/officeDocument/2006/relationships/image" Target="../media/fImage523531337632.png"></Relationship><Relationship Id="rId2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image" Target="../media/fImage4989861341975.png"></Relationship><Relationship Id="rId2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image" Target="../media/fImage1867121355805.png"></Relationship><Relationship Id="rId2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image" Target="../media/fImage718431425788.png"></Relationship><Relationship Id="rId2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제목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wrap="square" lIns="45720" tIns="45720" rIns="4572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/>
              <a:t>블록체인 확장성</a:t>
            </a:r>
            <a:endParaRPr lang="ko-KR" altLang="en-US"/>
          </a:p>
        </p:txBody>
      </p:sp>
      <p:sp>
        <p:nvSpPr>
          <p:cNvPr id="59" name="부제목 2"/>
          <p:cNvSpPr txBox="1"/>
          <p:nvPr>
            <p:ph type="body" sz="half" idx="1"/>
          </p:nvPr>
        </p:nvSpPr>
        <p:spPr>
          <a:xfrm>
            <a:off x="0" y="3794760"/>
            <a:ext cx="12192000" cy="165544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직사각형 9"/>
          <p:cNvSpPr txBox="1"/>
          <p:nvPr>
            <p:ph type="sldNum" sz="quarter" idx="2"/>
          </p:nvPr>
        </p:nvSpPr>
        <p:spPr>
          <a:xfrm>
            <a:off x="11946890" y="6412230"/>
            <a:ext cx="370840" cy="444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1" name="제목 1"/>
          <p:cNvSpPr txBox="1"/>
          <p:nvPr>
            <p:ph type="title"/>
          </p:nvPr>
        </p:nvSpPr>
        <p:spPr>
          <a:xfrm>
            <a:off x="412115" y="207645"/>
            <a:ext cx="11369040" cy="762635"/>
          </a:xfrm>
          <a:prstGeom prst="rect">
            <a:avLst/>
          </a:prstGeom>
        </p:spPr>
        <p:txBody>
          <a:bodyPr wrap="square" lIns="45720" tIns="45720" rIns="4572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36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Scaling Solution (2)</a:t>
            </a:r>
            <a:endParaRPr lang="ko-KR" altLang="en-US" sz="36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텍스트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wrap="square" lIns="45720" tIns="45720" rIns="4572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Rollup 문제점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685800" indent="-228600" latinLnBrk="0" lvl="1">
              <a:buFont typeface="Arial"/>
              <a:buChar char="•"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데이터 가용성 문제 (Data Avaliability Problem)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1143000" indent="-228600" latinLnBrk="0" lvl="2">
              <a:buFontTx/>
              <a:buNone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- ZK-Rollup: 오프체인에서 계산을 수행하고 체인에 유효성 증명을 전송한다.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1143000" indent="-228600" latinLnBrk="0" lvl="2">
              <a:buFontTx/>
              <a:buNone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- Optimistic Rollup: 기본적으로 트랜잭션이 유효하다고 가정하고, 문제가 발생한 경우 위조 증명을 통해 계산만 실행한다.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"/>
          <p:cNvSpPr txBox="1"/>
          <p:nvPr>
            <p:ph type="sldNum" sz="quarter" idx="2"/>
          </p:nvPr>
        </p:nvSpPr>
        <p:spPr>
          <a:xfrm>
            <a:off x="11805285" y="6412230"/>
            <a:ext cx="370840" cy="444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5" name="제목 1"/>
          <p:cNvSpPr txBox="1"/>
          <p:nvPr>
            <p:ph type="title"/>
          </p:nvPr>
        </p:nvSpPr>
        <p:spPr>
          <a:xfrm>
            <a:off x="412115" y="207645"/>
            <a:ext cx="11369040" cy="762635"/>
          </a:xfrm>
          <a:prstGeom prst="rect">
            <a:avLst/>
          </a:prstGeom>
        </p:spPr>
        <p:txBody>
          <a:bodyPr wrap="square" lIns="45720" tIns="45720" rIns="4572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36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Lightning Network</a:t>
            </a:r>
            <a:endParaRPr lang="ko-KR" altLang="en-US" sz="36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6" name="텍스트 개체 틀 2"/>
          <p:cNvSpPr txBox="1">
            <a:spLocks/>
          </p:cNvSpPr>
          <p:nvPr>
            <p:ph type="body" idx="1"/>
          </p:nvPr>
        </p:nvSpPr>
        <p:spPr>
          <a:xfrm rot="0">
            <a:off x="410845" y="1152525"/>
            <a:ext cx="11370310" cy="5058410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비트코인의 확장성문제를 해결하기 위한 오프체인 기반 Layer 2 지불 프로토콜</a:t>
            </a: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거래 당사자들간의 양방향 지불 채널을 생성하여 즉각적인 트랜잭션 가능</a:t>
            </a: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직접적으로 지불채널을 생성하지 않아도 충분한 자금을 보유한 네트워크 경로가 존재한다면 트랜잭션 가능</a:t>
            </a: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지불 채널을 열고 닫는 것은 온체인 기반</a:t>
            </a: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거래 과정</a:t>
            </a: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Tx/>
              <a:buNone/>
            </a:pP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1) 당사자들간의 다중 서명 지갑 설정</a:t>
            </a: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Tx/>
              <a:buNone/>
            </a:pP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2) 두 당사자 모두의 개인키를 통하여 접근</a:t>
            </a: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Tx/>
              <a:buNone/>
            </a:pP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3) 트랜잭션 이후, 각자가 보유하고 있는 자금을 기록하고 있는 잔고 증명서 사본에 서명 후 업데이트</a:t>
            </a: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Tx/>
              <a:buNone/>
            </a:pP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4) 트랜잭션을 모두 마친 후 지불 채널을 닫고 잔고 증명서를 비트코인 블록체인에 전송</a:t>
            </a: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직사각형 9"/>
          <p:cNvSpPr txBox="1"/>
          <p:nvPr>
            <p:ph type="sldNum" sz="quarter" idx="2"/>
          </p:nvPr>
        </p:nvSpPr>
        <p:spPr>
          <a:xfrm>
            <a:off x="11805285" y="6412230"/>
            <a:ext cx="370840" cy="444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3" name="제목 1"/>
          <p:cNvSpPr txBox="1"/>
          <p:nvPr>
            <p:ph type="title"/>
          </p:nvPr>
        </p:nvSpPr>
        <p:spPr>
          <a:xfrm>
            <a:off x="412115" y="207645"/>
            <a:ext cx="11369040" cy="762635"/>
          </a:xfrm>
          <a:prstGeom prst="rect">
            <a:avLst/>
          </a:prstGeom>
        </p:spPr>
        <p:txBody>
          <a:bodyPr wrap="square" lIns="45720" tIns="45720" rIns="4572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36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Lightning Network</a:t>
            </a:r>
            <a:endParaRPr lang="ko-KR" altLang="en-US" sz="36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4" name="텍스트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wrap="square" lIns="45720" tIns="45720" rIns="4572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다중서명(멀티시그) 주소를 통하여 수천 개의 트랜잭션을 한 번에 전송 가능하도록 한다.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Tx/>
              <a:buNone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=&gt; 채널을 열고 닫을 때에만 수수료를 내면 된다.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Tx/>
              <a:buNone/>
            </a:pP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54000" indent="-254000" latinLnBrk="0">
              <a:buClr>
                <a:srgbClr val="000000"/>
              </a:buClr>
              <a:buFont typeface="Wingdings"/>
              <a:buChar char=""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다중서명이란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711200" indent="-254000" rtl="0" algn="l" fontAlgn="auto" defTabSz="914400" latinLnBrk="0" hangingPunct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- 하나의 주소에 n개의 개인키가 설정되어 있어, 해당 주소에서 인출을 하기 위해서는 일정 개수 이상의 개인키가 요구되는 기법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711200" indent="-254000" rtl="0" algn="l" fontAlgn="auto" defTabSz="914400" latinLnBrk="0" hangingPunct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- 2-of-2 다중서명 주소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711200" indent="-254000" rtl="0" algn="l" fontAlgn="auto" defTabSz="914400" latinLnBrk="0" hangingPunct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54000" indent="-254000" latinLnBrk="0">
              <a:buClr>
                <a:srgbClr val="000000"/>
              </a:buClr>
              <a:buFont typeface="Wingdings"/>
              <a:buChar char=""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해시타임락을 통하여 신뢰성 제공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54000" indent="-254000" latinLnBrk="0">
              <a:buClr>
                <a:srgbClr val="000000"/>
              </a:buClr>
              <a:buFont typeface="Wingdings"/>
              <a:buChar char=""/>
            </a:pP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"/>
          <p:cNvSpPr txBox="1"/>
          <p:nvPr>
            <p:ph type="sldNum" sz="quarter" idx="2"/>
          </p:nvPr>
        </p:nvSpPr>
        <p:spPr>
          <a:xfrm>
            <a:off x="11824335" y="6412230"/>
            <a:ext cx="370840" cy="444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제목 1"/>
          <p:cNvSpPr txBox="1"/>
          <p:nvPr>
            <p:ph type="title"/>
          </p:nvPr>
        </p:nvSpPr>
        <p:spPr>
          <a:xfrm>
            <a:off x="412115" y="207645"/>
            <a:ext cx="11369040" cy="762635"/>
          </a:xfrm>
          <a:prstGeom prst="rect">
            <a:avLst/>
          </a:prstGeom>
        </p:spPr>
        <p:txBody>
          <a:bodyPr wrap="square" lIns="45720" tIns="45720" rIns="4572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36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Lightning Network</a:t>
            </a:r>
            <a:endParaRPr lang="ko-KR" altLang="en-US" sz="36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0" name="텍스트 개체 틀 2"/>
          <p:cNvSpPr txBox="1">
            <a:spLocks/>
          </p:cNvSpPr>
          <p:nvPr>
            <p:ph type="body" idx="1"/>
          </p:nvPr>
        </p:nvSpPr>
        <p:spPr>
          <a:xfrm rot="0">
            <a:off x="415290" y="1148715"/>
            <a:ext cx="11370310" cy="5058410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지불 정산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685800" indent="-228600" latinLnBrk="0" lvl="1">
              <a:buFontTx/>
              <a:buNone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1) 협조적 폐쇄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685800" indent="-228600" latinLnBrk="0" lvl="1">
              <a:buFontTx/>
              <a:buNone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2) 비협조적 폐쇄: 한 노드가 네트워크의 일부가 아니거나 오래된 배포를 브로드캐스팅하는 경우 수행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685800" indent="-228600" latinLnBrk="0" lvl="1">
              <a:buFontTx/>
              <a:buNone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	- 자금이 즉시 결제되지 않으며, 노드가 브로드캐스팅 배포에 이의를 제기할 수 있는 기간이 존재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685800" indent="-228600" latinLnBrk="0" lvl="1">
              <a:buFontTx/>
              <a:buNone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텍스트 개체 틀 2"/>
          <p:cNvSpPr txBox="1">
            <a:spLocks/>
          </p:cNvSpPr>
          <p:nvPr>
            <p:ph type="body" idx="1"/>
          </p:nvPr>
        </p:nvSpPr>
        <p:spPr>
          <a:xfrm rot="0">
            <a:off x="410845" y="1152525"/>
            <a:ext cx="11370310" cy="5058410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/>
              <a:t>Lightning Network</a:t>
            </a:r>
            <a:endParaRPr lang="ko-KR" altLang="en-US"/>
          </a:p>
        </p:txBody>
      </p:sp>
      <p:sp>
        <p:nvSpPr>
          <p:cNvPr id="131" name="모서리가 둥근 직사각형"/>
          <p:cNvSpPr>
            <a:spLocks/>
          </p:cNvSpPr>
          <p:nvPr/>
        </p:nvSpPr>
        <p:spPr>
          <a:xfrm rot="0">
            <a:off x="5623560" y="2846070"/>
            <a:ext cx="1270635" cy="1270635"/>
          </a:xfrm>
          <a:prstGeom prst="roundRect">
            <a:avLst>
              <a:gd name="adj" fmla="val 15000"/>
            </a:avLst>
          </a:prstGeom>
          <a:gradFill rotWithShape="1">
            <a:gsLst>
              <a:gs pos="0">
                <a:srgbClr val="80B860"/>
              </a:gs>
              <a:gs pos="50000">
                <a:srgbClr val="6FB242"/>
              </a:gs>
              <a:gs pos="100000">
                <a:srgbClr val="61A236"/>
              </a:gs>
            </a:gsLst>
            <a:lin ang="5400000"/>
          </a:gradFill>
          <a:ln w="6350" cap="flat" cmpd="sng">
            <a:solidFill>
              <a:schemeClr val="accent6">
                <a:lumOff val="-9568"/>
                <a:alpha val="100000"/>
              </a:schemeClr>
            </a:solidFill>
            <a:prstDash val="solid"/>
            <a:miter lim="800000"/>
          </a:ln>
          <a:effectLst>
            <a:outerShdw sx="100000" sy="100000" blurRad="63500" dist="19050" dir="5400000" rotWithShape="0">
              <a:srgbClr val="000000">
                <a:alpha val="62745"/>
              </a:srgbClr>
            </a:outerShdw>
          </a:effectLst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latinLnBrk="0">
              <a:buFontTx/>
              <a:buNone/>
              <a:defRPr>
                <a:solidFill>
                  <a:srgbClr val="FFFFFF"/>
                </a:solidFill>
              </a:defRPr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2" name="직사각형 9"/>
          <p:cNvSpPr txBox="1"/>
          <p:nvPr>
            <p:ph type="sldNum" sz="quarter" idx="2"/>
          </p:nvPr>
        </p:nvSpPr>
        <p:spPr>
          <a:xfrm>
            <a:off x="11805285" y="6412230"/>
            <a:ext cx="370840" cy="444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3" name="제목 1"/>
          <p:cNvSpPr txBox="1"/>
          <p:nvPr>
            <p:ph type="title"/>
          </p:nvPr>
        </p:nvSpPr>
        <p:spPr>
          <a:xfrm>
            <a:off x="412115" y="207645"/>
            <a:ext cx="11368405" cy="762000"/>
          </a:xfrm>
          <a:prstGeom prst="rect">
            <a:avLst/>
          </a:prstGeom>
        </p:spPr>
        <p:txBody>
          <a:bodyPr/>
          <a:lstStyle/>
          <a:p>
            <a:pPr/>
            <a:r>
              <a:t>Lightning Network</a:t>
            </a:r>
          </a:p>
        </p:txBody>
      </p:sp>
      <p:sp>
        <p:nvSpPr>
          <p:cNvPr id="134" name="모서리가 둥근 직사각형"/>
          <p:cNvSpPr>
            <a:spLocks/>
          </p:cNvSpPr>
          <p:nvPr/>
        </p:nvSpPr>
        <p:spPr>
          <a:xfrm rot="0">
            <a:off x="2779395" y="4831715"/>
            <a:ext cx="1270635" cy="1270635"/>
          </a:xfrm>
          <a:prstGeom prst="roundRect">
            <a:avLst>
              <a:gd name="adj" fmla="val 15000"/>
            </a:avLst>
          </a:prstGeom>
          <a:solidFill>
            <a:schemeClr val="accent1">
              <a:satOff val="-19091"/>
              <a:lumOff val="-11921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35" name="선"/>
          <p:cNvCxnSpPr/>
          <p:nvPr/>
        </p:nvCxnSpPr>
        <p:spPr>
          <a:xfrm rot="0">
            <a:off x="4051300" y="5466715"/>
            <a:ext cx="4906010" cy="635"/>
          </a:xfrm>
          <a:prstGeom prst="line"/>
          <a:ln w="12700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원"/>
          <p:cNvSpPr>
            <a:spLocks/>
          </p:cNvSpPr>
          <p:nvPr/>
        </p:nvSpPr>
        <p:spPr>
          <a:xfrm rot="0">
            <a:off x="4691380" y="5082540"/>
            <a:ext cx="780415" cy="768985"/>
          </a:xfrm>
          <a:prstGeom prst="ellipse"/>
          <a:solidFill>
            <a:schemeClr val="accent1">
              <a:satOff val="-19091"/>
              <a:lumOff val="-11921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7" name="원"/>
          <p:cNvSpPr>
            <a:spLocks/>
          </p:cNvSpPr>
          <p:nvPr/>
        </p:nvSpPr>
        <p:spPr>
          <a:xfrm rot="0">
            <a:off x="6113780" y="5082540"/>
            <a:ext cx="780415" cy="768985"/>
          </a:xfrm>
          <a:prstGeom prst="ellipse"/>
          <a:solidFill>
            <a:schemeClr val="accent1">
              <a:satOff val="-19091"/>
              <a:lumOff val="-11921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8" name="원"/>
          <p:cNvSpPr>
            <a:spLocks/>
          </p:cNvSpPr>
          <p:nvPr/>
        </p:nvSpPr>
        <p:spPr>
          <a:xfrm rot="0">
            <a:off x="7535545" y="5082540"/>
            <a:ext cx="780415" cy="768985"/>
          </a:xfrm>
          <a:prstGeom prst="ellipse"/>
          <a:solidFill>
            <a:schemeClr val="accent1">
              <a:satOff val="-19091"/>
              <a:lumOff val="-11921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9" name="원"/>
          <p:cNvSpPr>
            <a:spLocks/>
          </p:cNvSpPr>
          <p:nvPr/>
        </p:nvSpPr>
        <p:spPr>
          <a:xfrm rot="0">
            <a:off x="8957310" y="5082540"/>
            <a:ext cx="780415" cy="768985"/>
          </a:xfrm>
          <a:prstGeom prst="ellipse"/>
          <a:solidFill>
            <a:schemeClr val="accent1">
              <a:satOff val="-19091"/>
              <a:lumOff val="-11921"/>
            </a:schemeClr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0" name="고압"/>
          <p:cNvSpPr>
            <a:spLocks/>
          </p:cNvSpPr>
          <p:nvPr/>
        </p:nvSpPr>
        <p:spPr>
          <a:xfrm rot="0">
            <a:off x="6086475" y="3096895"/>
            <a:ext cx="342900" cy="764540"/>
          </a:xfrm>
          <a:custGeom>
            <a:gdLst>
              <a:gd fmla="*/ 6693 w 21601" name="TX0"/>
              <a:gd fmla="*/ 0 h 21601" name="TY0"/>
              <a:gd fmla="*/ 0 w 21601" name="TX1"/>
              <a:gd fmla="*/ 14180 h 21601" name="TY1"/>
              <a:gd fmla="*/ 13308 w 21601" name="TX2"/>
              <a:gd fmla="*/ 11222 h 21601" name="TY2"/>
              <a:gd fmla="*/ 10366 w 21601" name="TX3"/>
              <a:gd fmla="*/ 17893 h 21601" name="TY3"/>
              <a:gd fmla="*/ 6675 w 21601" name="TX4"/>
              <a:gd fmla="*/ 17567 h 21601" name="TY4"/>
              <a:gd fmla="*/ 6305 w 21601" name="TX5"/>
              <a:gd fmla="*/ 17817 h 21601" name="TY5"/>
              <a:gd fmla="*/ 12214 w 21601" name="TX6"/>
              <a:gd fmla="*/ 21600 h 21601" name="TY6"/>
              <a:gd fmla="*/ 18116 w 21601" name="TX7"/>
              <a:gd fmla="*/ 17822 h 21601" name="TY7"/>
              <a:gd fmla="*/ 17742 w 21601" name="TX8"/>
              <a:gd fmla="*/ 17574 h 21601" name="TY8"/>
              <a:gd fmla="*/ 14134 w 21601" name="TX9"/>
              <a:gd fmla="*/ 17900 h 21601" name="TY9"/>
              <a:gd fmla="*/ 21600 w 21601" name="TX10"/>
              <a:gd fmla="*/ 7126 h 21601" name="TY10"/>
              <a:gd fmla="*/ 6890 w 21601" name="TX11"/>
              <a:gd fmla="*/ 10410 h 21601" name="TY11"/>
              <a:gd fmla="*/ 15555 w 21601" name="TX12"/>
              <a:gd fmla="*/ 0 h 21601" name="TY12"/>
              <a:gd fmla="*/ 6693 w 21601" name="TX13"/>
              <a:gd fmla="*/ 0 h 21601" name="TY13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</a:cxnLst>
            <a:rect l="l" t="t" r="r" b="b"/>
            <a:pathLst>
              <a:path w="21601" h="21601">
                <a:moveTo>
                  <a:pt x="6693" y="0"/>
                </a:moveTo>
                <a:lnTo>
                  <a:pt x="0" y="14180"/>
                </a:lnTo>
                <a:lnTo>
                  <a:pt x="13308" y="11222"/>
                </a:lnTo>
                <a:lnTo>
                  <a:pt x="10366" y="17893"/>
                </a:lnTo>
                <a:lnTo>
                  <a:pt x="6675" y="17567"/>
                </a:lnTo>
                <a:cubicBezTo>
                  <a:pt x="6360" y="17540"/>
                  <a:pt x="6128" y="17697"/>
                  <a:pt x="6305" y="17817"/>
                </a:cubicBezTo>
                <a:lnTo>
                  <a:pt x="12214" y="21600"/>
                </a:lnTo>
                <a:lnTo>
                  <a:pt x="18116" y="17822"/>
                </a:lnTo>
                <a:cubicBezTo>
                  <a:pt x="18294" y="17702"/>
                  <a:pt x="18059" y="17544"/>
                  <a:pt x="17742" y="17574"/>
                </a:cubicBezTo>
                <a:lnTo>
                  <a:pt x="14134" y="17900"/>
                </a:lnTo>
                <a:lnTo>
                  <a:pt x="21600" y="7126"/>
                </a:lnTo>
                <a:lnTo>
                  <a:pt x="6890" y="10410"/>
                </a:lnTo>
                <a:lnTo>
                  <a:pt x="15555" y="0"/>
                </a:lnTo>
                <a:lnTo>
                  <a:pt x="6693" y="0"/>
                </a:ln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chemeClr val="accent4">
                <a:alpha val="100000"/>
              </a:schemeClr>
            </a:solidFill>
            <a:prstDash val="solid"/>
            <a:miter lim="800000"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1" name="연결선"/>
          <p:cNvCxnSpPr/>
          <p:nvPr/>
        </p:nvCxnSpPr>
        <p:spPr>
          <a:xfrm rot="0" flipV="1">
            <a:off x="3414395" y="3481070"/>
            <a:ext cx="2844800" cy="1986279"/>
          </a:xfrm>
          <a:prstGeom prst="straightConnector1"/>
          <a:ln w="12700" cap="flat" cmpd="sng">
            <a:solidFill>
              <a:schemeClr val="accent6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현금"/>
          <p:cNvSpPr>
            <a:spLocks/>
          </p:cNvSpPr>
          <p:nvPr/>
        </p:nvSpPr>
        <p:spPr>
          <a:xfrm rot="0">
            <a:off x="2972435" y="5285740"/>
            <a:ext cx="884555" cy="363220"/>
          </a:xfrm>
          <a:custGeom>
            <a:gdLst>
              <a:gd fmla="*/ 0 w 21601" name="TX0"/>
              <a:gd fmla="*/ 0 h 21601" name="TY0"/>
              <a:gd fmla="*/ 0 w 21601" name="TX1"/>
              <a:gd fmla="*/ 21600 h 21601" name="TY1"/>
              <a:gd fmla="*/ 21600 w 21601" name="TX2"/>
              <a:gd fmla="*/ 21600 h 21601" name="TY2"/>
              <a:gd fmla="*/ 21600 w 21601" name="TX3"/>
              <a:gd fmla="*/ 20071 h 21601" name="TY3"/>
              <a:gd fmla="*/ 21600 w 21601" name="TX4"/>
              <a:gd fmla="*/ 0 h 21601" name="TY4"/>
              <a:gd fmla="*/ 0 w 21601" name="TX5"/>
              <a:gd fmla="*/ 0 h 21601" name="TY5"/>
              <a:gd fmla="*/ 3019 w 21601" name="TX7"/>
              <a:gd fmla="*/ 1846 h 21601" name="TY7"/>
              <a:gd fmla="*/ 9380 w 21601" name="TX8"/>
              <a:gd fmla="*/ 1846 h 21601" name="TY8"/>
              <a:gd fmla="*/ 7686 w 21601" name="TX9"/>
              <a:gd fmla="*/ 10802 h 21601" name="TY9"/>
              <a:gd fmla="*/ 9380 w 21601" name="TX10"/>
              <a:gd fmla="*/ 19754 h 21601" name="TY10"/>
              <a:gd fmla="*/ 3019 w 21601" name="TX11"/>
              <a:gd fmla="*/ 19754 h 21601" name="TY11"/>
              <a:gd fmla="*/ 762 w 21601" name="TX12"/>
              <a:gd fmla="*/ 14256 h 21601" name="TY12"/>
              <a:gd fmla="*/ 762 w 21601" name="TX13"/>
              <a:gd fmla="*/ 7344 h 21601" name="TY13"/>
              <a:gd fmla="*/ 3019 w 21601" name="TX14"/>
              <a:gd fmla="*/ 1846 h 21601" name="TY14"/>
              <a:gd fmla="*/ 12080 w 21601" name="TX16"/>
              <a:gd fmla="*/ 1846 h 21601" name="TY16"/>
              <a:gd fmla="*/ 18581 w 21601" name="TX17"/>
              <a:gd fmla="*/ 1846 h 21601" name="TY17"/>
              <a:gd fmla="*/ 20836 w 21601" name="TX18"/>
              <a:gd fmla="*/ 7344 h 21601" name="TY18"/>
              <a:gd fmla="*/ 20836 w 21601" name="TX19"/>
              <a:gd fmla="*/ 14256 h 21601" name="TY19"/>
              <a:gd fmla="*/ 18581 w 21601" name="TX20"/>
              <a:gd fmla="*/ 19754 h 21601" name="TY20"/>
              <a:gd fmla="*/ 12080 w 21601" name="TX21"/>
              <a:gd fmla="*/ 19754 h 21601" name="TY21"/>
              <a:gd fmla="*/ 13772 w 21601" name="TX22"/>
              <a:gd fmla="*/ 10802 h 21601" name="TY22"/>
              <a:gd fmla="*/ 12080 w 21601" name="TX23"/>
              <a:gd fmla="*/ 1846 h 21601" name="TY23"/>
              <a:gd fmla="*/ 4544 w 21601" name="TX25"/>
              <a:gd fmla="*/ 7884 h 21601" name="TY25"/>
              <a:gd fmla="*/ 3683 w 21601" name="TX26"/>
              <a:gd fmla="*/ 8754 h 21601" name="TY26"/>
              <a:gd fmla="*/ 3683 w 21601" name="TX27"/>
              <a:gd fmla="*/ 12953 h 21601" name="TY27"/>
              <a:gd fmla="*/ 5404 w 21601" name="TX28"/>
              <a:gd fmla="*/ 12953 h 21601" name="TY28"/>
              <a:gd fmla="*/ 5404 w 21601" name="TX29"/>
              <a:gd fmla="*/ 8754 h 21601" name="TY29"/>
              <a:gd fmla="*/ 4544 w 21601" name="TX30"/>
              <a:gd fmla="*/ 7884 h 21601" name="TY30"/>
              <a:gd fmla="*/ 16914 w 21601" name="TX32"/>
              <a:gd fmla="*/ 7884 h 21601" name="TY32"/>
              <a:gd fmla="*/ 16054 w 21601" name="TX33"/>
              <a:gd fmla="*/ 8754 h 21601" name="TY33"/>
              <a:gd fmla="*/ 16054 w 21601" name="TX34"/>
              <a:gd fmla="*/ 12953 h 21601" name="TY34"/>
              <a:gd fmla="*/ 17776 w 21601" name="TX35"/>
              <a:gd fmla="*/ 12953 h 21601" name="TY35"/>
              <a:gd fmla="*/ 17776 w 21601" name="TX36"/>
              <a:gd fmla="*/ 8754 h 21601" name="TY36"/>
              <a:gd fmla="*/ 16914 w 21601" name="TX37"/>
              <a:gd fmla="*/ 7884 h 21601" name="TY37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</a:cxnLst>
            <a:rect l="l" t="t" r="r" b="b"/>
            <a:pathLst>
              <a:path w="21601" h="21601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20071"/>
                </a:lnTo>
                <a:lnTo>
                  <a:pt x="21600" y="0"/>
                </a:lnTo>
                <a:lnTo>
                  <a:pt x="0" y="0"/>
                </a:lnTo>
                <a:close/>
                <a:moveTo>
                  <a:pt x="3019" y="1846"/>
                </a:moveTo>
                <a:lnTo>
                  <a:pt x="9380" y="1846"/>
                </a:lnTo>
                <a:cubicBezTo>
                  <a:pt x="8379" y="3482"/>
                  <a:pt x="7686" y="6872"/>
                  <a:pt x="7686" y="10802"/>
                </a:cubicBezTo>
                <a:cubicBezTo>
                  <a:pt x="7686" y="14732"/>
                  <a:pt x="8379" y="18118"/>
                  <a:pt x="9380" y="19754"/>
                </a:cubicBezTo>
                <a:lnTo>
                  <a:pt x="3019" y="19754"/>
                </a:lnTo>
                <a:cubicBezTo>
                  <a:pt x="2835" y="16931"/>
                  <a:pt x="1920" y="14704"/>
                  <a:pt x="762" y="14256"/>
                </a:cubicBezTo>
                <a:lnTo>
                  <a:pt x="762" y="7344"/>
                </a:lnTo>
                <a:cubicBezTo>
                  <a:pt x="1920" y="6896"/>
                  <a:pt x="2835" y="4669"/>
                  <a:pt x="3019" y="1846"/>
                </a:cubicBezTo>
                <a:close/>
                <a:moveTo>
                  <a:pt x="12080" y="1846"/>
                </a:moveTo>
                <a:lnTo>
                  <a:pt x="18581" y="1846"/>
                </a:lnTo>
                <a:cubicBezTo>
                  <a:pt x="18765" y="4669"/>
                  <a:pt x="19678" y="6896"/>
                  <a:pt x="20836" y="7344"/>
                </a:cubicBezTo>
                <a:lnTo>
                  <a:pt x="20836" y="14256"/>
                </a:lnTo>
                <a:cubicBezTo>
                  <a:pt x="19678" y="14704"/>
                  <a:pt x="18765" y="16931"/>
                  <a:pt x="18581" y="19754"/>
                </a:cubicBezTo>
                <a:lnTo>
                  <a:pt x="12080" y="19754"/>
                </a:lnTo>
                <a:cubicBezTo>
                  <a:pt x="13080" y="18118"/>
                  <a:pt x="13772" y="14732"/>
                  <a:pt x="13772" y="10802"/>
                </a:cubicBezTo>
                <a:cubicBezTo>
                  <a:pt x="13772" y="6872"/>
                  <a:pt x="13080" y="3482"/>
                  <a:pt x="12080" y="1846"/>
                </a:cubicBezTo>
                <a:close/>
                <a:moveTo>
                  <a:pt x="4544" y="7884"/>
                </a:moveTo>
                <a:cubicBezTo>
                  <a:pt x="4232" y="7884"/>
                  <a:pt x="3921" y="8174"/>
                  <a:pt x="3683" y="8754"/>
                </a:cubicBezTo>
                <a:cubicBezTo>
                  <a:pt x="3208" y="9913"/>
                  <a:pt x="3208" y="11795"/>
                  <a:pt x="3683" y="12953"/>
                </a:cubicBezTo>
                <a:cubicBezTo>
                  <a:pt x="4159" y="14112"/>
                  <a:pt x="4929" y="14112"/>
                  <a:pt x="5404" y="12953"/>
                </a:cubicBezTo>
                <a:cubicBezTo>
                  <a:pt x="5880" y="11795"/>
                  <a:pt x="5880" y="9913"/>
                  <a:pt x="5404" y="8754"/>
                </a:cubicBezTo>
                <a:cubicBezTo>
                  <a:pt x="5167" y="8174"/>
                  <a:pt x="4855" y="7884"/>
                  <a:pt x="4544" y="7884"/>
                </a:cubicBezTo>
                <a:close/>
                <a:moveTo>
                  <a:pt x="16914" y="7884"/>
                </a:moveTo>
                <a:cubicBezTo>
                  <a:pt x="16603" y="7884"/>
                  <a:pt x="16291" y="8174"/>
                  <a:pt x="16054" y="8754"/>
                </a:cubicBezTo>
                <a:cubicBezTo>
                  <a:pt x="15578" y="9913"/>
                  <a:pt x="15578" y="11795"/>
                  <a:pt x="16054" y="12953"/>
                </a:cubicBezTo>
                <a:cubicBezTo>
                  <a:pt x="16529" y="14112"/>
                  <a:pt x="17301" y="14112"/>
                  <a:pt x="17776" y="12953"/>
                </a:cubicBezTo>
                <a:cubicBezTo>
                  <a:pt x="18252" y="11795"/>
                  <a:pt x="18252" y="9913"/>
                  <a:pt x="17776" y="8754"/>
                </a:cubicBezTo>
                <a:cubicBezTo>
                  <a:pt x="17539" y="8174"/>
                  <a:pt x="17226" y="7884"/>
                  <a:pt x="16914" y="7884"/>
                </a:cubicBezTo>
                <a:close/>
              </a:path>
            </a:pathLst>
          </a:custGeom>
          <a:solidFill>
            <a:srgbClr val="FFFFFF"/>
          </a:solidFill>
          <a:ln w="12700" cap="flat" cmpd="sng">
            <a:solidFill>
              <a:schemeClr val="accent1">
                <a:alpha val="100000"/>
              </a:schemeClr>
            </a:solidFill>
            <a:prstDash val="solid"/>
            <a:miter lim="800000"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3" name="여자"/>
          <p:cNvSpPr>
            <a:spLocks/>
          </p:cNvSpPr>
          <p:nvPr/>
        </p:nvSpPr>
        <p:spPr>
          <a:xfrm rot="0">
            <a:off x="3973195" y="1976119"/>
            <a:ext cx="612775" cy="1533525"/>
          </a:xfrm>
          <a:custGeom>
            <a:gdLst>
              <a:gd fmla="*/ 10767 w 21388" name="TX0"/>
              <a:gd fmla="*/ 3 h 21452" name="TY0"/>
              <a:gd fmla="*/ 8379 w 21388" name="TX1"/>
              <a:gd fmla="*/ 485 h 21452" name="TY1"/>
              <a:gd fmla="*/ 7147 w 21388" name="TX2"/>
              <a:gd fmla="*/ 1709 h 21452" name="TY2"/>
              <a:gd fmla="*/ 6636 w 21388" name="TX3"/>
              <a:gd fmla="*/ 3320 h 21452" name="TY3"/>
              <a:gd fmla="*/ 6502 w 21388" name="TX4"/>
              <a:gd fmla="*/ 3869 h 21452" name="TY4"/>
              <a:gd fmla="*/ 6099 w 21388" name="TX5"/>
              <a:gd fmla="*/ 3896 h 21452" name="TY5"/>
              <a:gd fmla="*/ 4314 w 21388" name="TX6"/>
              <a:gd fmla="*/ 4395 h 21452" name="TY6"/>
              <a:gd fmla="*/ 254 w 21388" name="TX7"/>
              <a:gd fmla="*/ 6893 h 21452" name="TY7"/>
              <a:gd fmla="*/ 212 w 21388" name="TX8"/>
              <a:gd fmla="*/ 6920 h 21452" name="TY8"/>
              <a:gd fmla="*/ 133 w 21388" name="TX9"/>
              <a:gd fmla="*/ 6978 h 21452" name="TY9"/>
              <a:gd fmla="*/ 120 w 21388" name="TX10"/>
              <a:gd fmla="*/ 7398 h 21452" name="TY10"/>
              <a:gd fmla="*/ 883 w 21388" name="TX11"/>
              <a:gd fmla="*/ 8241 h 21452" name="TY11"/>
              <a:gd fmla="*/ 2789 w 21388" name="TX12"/>
              <a:gd fmla="*/ 9483 h 21452" name="TY12"/>
              <a:gd fmla="*/ 3351 w 21388" name="TX13"/>
              <a:gd fmla="*/ 9923 h 21452" name="TY13"/>
              <a:gd fmla="*/ 3820 w 21388" name="TX14"/>
              <a:gd fmla="*/ 10040 h 21452" name="TY14"/>
              <a:gd fmla="*/ 4532 w 21388" name="TX15"/>
              <a:gd fmla="*/ 10025 h 21452" name="TY15"/>
              <a:gd fmla="*/ 4692 w 21388" name="TX16"/>
              <a:gd fmla="*/ 12094 h 21452" name="TY16"/>
              <a:gd fmla="*/ 6527 w 21388" name="TX17"/>
              <a:gd fmla="*/ 15493 h 21452" name="TY17"/>
              <a:gd fmla="*/ 7641 w 21388" name="TX18"/>
              <a:gd fmla="*/ 19603 h 21452" name="TY18"/>
              <a:gd fmla="*/ 7763 w 21388" name="TX19"/>
              <a:gd fmla="*/ 19673 h 21452" name="TY19"/>
              <a:gd fmla="*/ 7951 w 21388" name="TX20"/>
              <a:gd fmla="*/ 19700 h 21452" name="TY20"/>
              <a:gd fmla="*/ 7775 w 21388" name="TX21"/>
              <a:gd fmla="*/ 20313 h 21452" name="TY21"/>
              <a:gd fmla="*/ 6891 w 21388" name="TX22"/>
              <a:gd fmla="*/ 21026 h 21452" name="TY22"/>
              <a:gd fmla="*/ 7214 w 21388" name="TX23"/>
              <a:gd fmla="*/ 21307 h 21452" name="TY23"/>
              <a:gd fmla="*/ 9694 w 21388" name="TX24"/>
              <a:gd fmla="*/ 21268 h 21452" name="TY24"/>
              <a:gd fmla="*/ 10000 w 21388" name="TX25"/>
              <a:gd fmla="*/ 20672 h 21452" name="TY25"/>
              <a:gd fmla="*/ 10214 w 21388" name="TX26"/>
              <a:gd fmla="*/ 20027 h 21452" name="TY26"/>
              <a:gd fmla="*/ 10042 w 21388" name="TX27"/>
              <a:gd fmla="*/ 19690 h 21452" name="TY27"/>
              <a:gd fmla="*/ 10281 w 21388" name="TX28"/>
              <a:gd fmla="*/ 19609 h 21452" name="TY28"/>
              <a:gd fmla="*/ 10268 w 21388" name="TX29"/>
              <a:gd fmla="*/ 18287 h 21452" name="TY29"/>
              <a:gd fmla="*/ 10176 w 21388" name="TX30"/>
              <a:gd fmla="*/ 16944 h 21452" name="TY30"/>
              <a:gd fmla="*/ 9908 w 21388" name="TX31"/>
              <a:gd fmla="*/ 15896 h 21452" name="TY31"/>
              <a:gd fmla="*/ 9879 w 21388" name="TX32"/>
              <a:gd fmla="*/ 15193 h 21452" name="TY32"/>
              <a:gd fmla="*/ 10000 w 21388" name="TX33"/>
              <a:gd fmla="*/ 14365 h 21452" name="TY33"/>
              <a:gd fmla="*/ 10231 w 21388" name="TX34"/>
              <a:gd fmla="*/ 11852 h 21452" name="TY34"/>
              <a:gd fmla="*/ 10469 w 21388" name="TX35"/>
              <a:gd fmla="*/ 11803 h 21452" name="TY35"/>
              <a:gd fmla="*/ 12145 w 21388" name="TX36"/>
              <a:gd fmla="*/ 13452 h 21452" name="TY36"/>
              <a:gd fmla="*/ 13851 w 21388" name="TX37"/>
              <a:gd fmla="*/ 15532 h 21452" name="TY37"/>
              <a:gd fmla="*/ 14345 w 21388" name="TX38"/>
              <a:gd fmla="*/ 16965 h 21452" name="TY38"/>
              <a:gd fmla="*/ 15795 w 21388" name="TX39"/>
              <a:gd fmla="*/ 19517 h 21452" name="TY39"/>
              <a:gd fmla="*/ 15874 w 21388" name="TX40"/>
              <a:gd fmla="*/ 19630 h 21452" name="TY40"/>
              <a:gd fmla="*/ 16168 w 21388" name="TX41"/>
              <a:gd fmla="*/ 19663 h 21452" name="TY41"/>
              <a:gd fmla="*/ 15912 w 21388" name="TX42"/>
              <a:gd fmla="*/ 20420 h 21452" name="TY42"/>
              <a:gd fmla="*/ 16113 w 21388" name="TX43"/>
              <a:gd fmla="*/ 20946 h 21452" name="TY43"/>
              <a:gd fmla="*/ 17186 w 21388" name="TX44"/>
              <a:gd fmla="*/ 21080 h 21452" name="TY44"/>
              <a:gd fmla="*/ 17978 w 21388" name="TX45"/>
              <a:gd fmla="*/ 21187 h 21452" name="TY45"/>
              <a:gd fmla="*/ 18057 w 21388" name="TX46"/>
              <a:gd fmla="*/ 21209 h 21452" name="TY46"/>
              <a:gd fmla="*/ 20848 w 21388" name="TX47"/>
              <a:gd fmla="*/ 21344 h 21452" name="TY47"/>
              <a:gd fmla="*/ 21104 w 21388" name="TX48"/>
              <a:gd fmla="*/ 20946 h 21452" name="TY48"/>
              <a:gd fmla="*/ 19361 w 21388" name="TX49"/>
              <a:gd fmla="*/ 20367 h 21452" name="TY49"/>
              <a:gd fmla="*/ 18288 w 21388" name="TX50"/>
              <a:gd fmla="*/ 19620 h 21452" name="TY50"/>
              <a:gd fmla="*/ 18543 w 21388" name="TX51"/>
              <a:gd fmla="*/ 19583 h 21452" name="TY51"/>
              <a:gd fmla="*/ 18368 w 21388" name="TX52"/>
              <a:gd fmla="*/ 18765 h 21452" name="TY52"/>
              <a:gd fmla="*/ 17965 w 21388" name="TX53"/>
              <a:gd fmla="*/ 16870 h 21452" name="TY53"/>
              <a:gd fmla="*/ 17253 w 21388" name="TX54"/>
              <a:gd fmla="*/ 15402 h 21452" name="TY54"/>
              <a:gd fmla="*/ 16449 w 21388" name="TX55"/>
              <a:gd fmla="*/ 13378 h 21452" name="TY55"/>
              <a:gd fmla="*/ 15912 w 21388" name="TX56"/>
              <a:gd fmla="*/ 11159 h 21452" name="TY56"/>
              <a:gd fmla="*/ 15137 w 21388" name="TX57"/>
              <a:gd fmla="*/ 9967 h 21452" name="TY57"/>
              <a:gd fmla="*/ 15564 w 21388" name="TX58"/>
              <a:gd fmla="*/ 9886 h 21452" name="TY58"/>
              <a:gd fmla="*/ 16838 w 21388" name="TX59"/>
              <a:gd fmla="*/ 9498 h 21452" name="TY59"/>
              <a:gd fmla="*/ 20714 w 21388" name="TX60"/>
              <a:gd fmla="*/ 7469 h 21452" name="TY60"/>
              <a:gd fmla="*/ 21208 w 21388" name="TX61"/>
              <a:gd fmla="*/ 6839 h 21452" name="TY61"/>
              <a:gd fmla="*/ 20580 w 21388" name="TX62"/>
              <a:gd fmla="*/ 6292 h 21452" name="TY62"/>
              <a:gd fmla="*/ 19599 w 21388" name="TX63"/>
              <a:gd fmla="*/ 5669 h 21452" name="TY63"/>
              <a:gd fmla="*/ 17496 w 21388" name="TX64"/>
              <a:gd fmla="*/ 4690 h 21452" name="TY64"/>
              <a:gd fmla="*/ 15862 w 21388" name="TX65"/>
              <a:gd fmla="*/ 3884 h 21452" name="TY65"/>
              <a:gd fmla="*/ 13968 w 21388" name="TX66"/>
              <a:gd fmla="*/ 3767 h 21452" name="TY66"/>
              <a:gd fmla="*/ 13620 w 21388" name="TX67"/>
              <a:gd fmla="*/ 3149 h 21452" name="TY67"/>
              <a:gd fmla="*/ 13729 w 21388" name="TX68"/>
              <a:gd fmla="*/ 1365 h 21452" name="TY68"/>
              <a:gd fmla="*/ 12426 w 21388" name="TX69"/>
              <a:gd fmla="*/ 334 h 21452" name="TY69"/>
              <a:gd fmla="*/ 11957 w 21388" name="TX70"/>
              <a:gd fmla="*/ 236 h 21452" name="TY70"/>
              <a:gd fmla="*/ 11219 w 21388" name="TX71"/>
              <a:gd fmla="*/ 38 h 21452" name="TY71"/>
              <a:gd fmla="*/ 10767 w 21388" name="TX72"/>
              <a:gd fmla="*/ 3 h 21452" name="TY72"/>
              <a:gd fmla="*/ 15514 w 21388" name="TX74"/>
              <a:gd fmla="*/ 5645 h 21452" name="TY74"/>
              <a:gd fmla="*/ 15967 w 21388" name="TX75"/>
              <a:gd fmla="*/ 5723 h 21452" name="TY75"/>
              <a:gd fmla="*/ 18812 w 21388" name="TX76"/>
              <a:gd fmla="*/ 7022 h 21452" name="TY76"/>
              <a:gd fmla="*/ 17806 w 21388" name="TX77"/>
              <a:gd fmla="*/ 7838 h 21452" name="TY77"/>
              <a:gd fmla="*/ 16264 w 21388" name="TX78"/>
              <a:gd fmla="*/ 8763 h 21452" name="TY78"/>
              <a:gd fmla="*/ 15686 w 21388" name="TX79"/>
              <a:gd fmla="*/ 8961 h 21452" name="TY79"/>
              <a:gd fmla="*/ 14923 w 21388" name="TX80"/>
              <a:gd fmla="*/ 8817 h 21452" name="TY80"/>
              <a:gd fmla="*/ 14186 w 21388" name="TX81"/>
              <a:gd fmla="*/ 8758 h 21452" name="TY81"/>
              <a:gd fmla="*/ 13851 w 21388" name="TX82"/>
              <a:gd fmla="*/ 8021 h 21452" name="TY82"/>
              <a:gd fmla="*/ 14559 w 21388" name="TX83"/>
              <a:gd fmla="*/ 6340 h 21452" name="TY83"/>
              <a:gd fmla="*/ 15514 w 21388" name="TX84"/>
              <a:gd fmla="*/ 5645 h 21452" name="TY84"/>
              <a:gd fmla="*/ 5395 w 21388" name="TX86"/>
              <a:gd fmla="*/ 5887 h 21452" name="TY86"/>
              <a:gd fmla="*/ 5722 w 21388" name="TX87"/>
              <a:gd fmla="*/ 6028 h 21452" name="TY87"/>
              <a:gd fmla="*/ 5886 w 21388" name="TX88"/>
              <a:gd fmla="*/ 6414 h 21452" name="TY88"/>
              <a:gd fmla="*/ 6393 w 21388" name="TX89"/>
              <a:gd fmla="*/ 7210 h 21452" name="TY89"/>
              <a:gd fmla="*/ 5404 w 21388" name="TX90"/>
              <a:gd fmla="*/ 8919 h 21452" name="TY90"/>
              <a:gd fmla="*/ 4130 w 21388" name="TX91"/>
              <a:gd fmla="*/ 9095 h 21452" name="TY91"/>
              <a:gd fmla="*/ 2559 w 21388" name="TX92"/>
              <a:gd fmla="*/ 7281 h 21452" name="TY92"/>
              <a:gd fmla="*/ 3807 w 21388" name="TX93"/>
              <a:gd fmla="*/ 6544 h 21452" name="TY93"/>
              <a:gd fmla="*/ 5052 w 21388" name="TX94"/>
              <a:gd fmla="*/ 5964 h 21452" name="TY94"/>
              <a:gd fmla="*/ 5395 w 21388" name="TX95"/>
              <a:gd fmla="*/ 5887 h 21452" name="TY95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7" y="TY57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7" y="TY67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  <a:cxn ang="0">
                <a:pos x="TX80" y="TY80"/>
              </a:cxn>
              <a:cxn ang="0">
                <a:pos x="TX81" y="TY81"/>
              </a:cxn>
              <a:cxn ang="0">
                <a:pos x="TX82" y="TY82"/>
              </a:cxn>
              <a:cxn ang="0">
                <a:pos x="TX83" y="TY83"/>
              </a:cxn>
              <a:cxn ang="0">
                <a:pos x="TX84" y="TY84"/>
              </a:cxn>
              <a:cxn ang="0">
                <a:pos x="TX86" y="TY86"/>
              </a:cxn>
              <a:cxn ang="0">
                <a:pos x="TX87" y="TY87"/>
              </a:cxn>
              <a:cxn ang="0">
                <a:pos x="TX88" y="TY88"/>
              </a:cxn>
              <a:cxn ang="0">
                <a:pos x="TX89" y="TY89"/>
              </a:cxn>
              <a:cxn ang="0">
                <a:pos x="TX90" y="TY90"/>
              </a:cxn>
              <a:cxn ang="0">
                <a:pos x="TX91" y="TY91"/>
              </a:cxn>
              <a:cxn ang="0">
                <a:pos x="TX92" y="TY92"/>
              </a:cxn>
              <a:cxn ang="0">
                <a:pos x="TX93" y="TY93"/>
              </a:cxn>
              <a:cxn ang="0">
                <a:pos x="TX94" y="TY94"/>
              </a:cxn>
              <a:cxn ang="0">
                <a:pos x="TX95" y="TY95"/>
              </a:cxn>
            </a:cxnLst>
            <a:rect l="l" t="t" r="r" b="b"/>
            <a:pathLst>
              <a:path w="21388" h="21452">
                <a:moveTo>
                  <a:pt x="10767" y="3"/>
                </a:moveTo>
                <a:cubicBezTo>
                  <a:pt x="10163" y="-15"/>
                  <a:pt x="9173" y="50"/>
                  <a:pt x="8379" y="485"/>
                </a:cubicBezTo>
                <a:cubicBezTo>
                  <a:pt x="7869" y="770"/>
                  <a:pt x="7992" y="989"/>
                  <a:pt x="7147" y="1709"/>
                </a:cubicBezTo>
                <a:cubicBezTo>
                  <a:pt x="6047" y="2649"/>
                  <a:pt x="7909" y="2821"/>
                  <a:pt x="6636" y="3320"/>
                </a:cubicBezTo>
                <a:cubicBezTo>
                  <a:pt x="6113" y="3525"/>
                  <a:pt x="6502" y="3869"/>
                  <a:pt x="6502" y="3869"/>
                </a:cubicBezTo>
                <a:cubicBezTo>
                  <a:pt x="6394" y="3885"/>
                  <a:pt x="6207" y="3880"/>
                  <a:pt x="6099" y="3896"/>
                </a:cubicBezTo>
                <a:cubicBezTo>
                  <a:pt x="5550" y="3950"/>
                  <a:pt x="4864" y="4024"/>
                  <a:pt x="4314" y="4395"/>
                </a:cubicBezTo>
                <a:cubicBezTo>
                  <a:pt x="3537" y="4916"/>
                  <a:pt x="1662" y="6006"/>
                  <a:pt x="254" y="6893"/>
                </a:cubicBezTo>
                <a:cubicBezTo>
                  <a:pt x="241" y="6904"/>
                  <a:pt x="226" y="6914"/>
                  <a:pt x="212" y="6920"/>
                </a:cubicBezTo>
                <a:cubicBezTo>
                  <a:pt x="186" y="6941"/>
                  <a:pt x="160" y="6962"/>
                  <a:pt x="133" y="6978"/>
                </a:cubicBezTo>
                <a:cubicBezTo>
                  <a:pt x="-28" y="7113"/>
                  <a:pt x="-54" y="7253"/>
                  <a:pt x="120" y="7398"/>
                </a:cubicBezTo>
                <a:cubicBezTo>
                  <a:pt x="402" y="7629"/>
                  <a:pt x="494" y="7843"/>
                  <a:pt x="883" y="8241"/>
                </a:cubicBezTo>
                <a:cubicBezTo>
                  <a:pt x="1258" y="8633"/>
                  <a:pt x="2132" y="9064"/>
                  <a:pt x="2789" y="9483"/>
                </a:cubicBezTo>
                <a:cubicBezTo>
                  <a:pt x="2950" y="9591"/>
                  <a:pt x="2935" y="9681"/>
                  <a:pt x="3351" y="9923"/>
                </a:cubicBezTo>
                <a:cubicBezTo>
                  <a:pt x="3579" y="10057"/>
                  <a:pt x="3967" y="10040"/>
                  <a:pt x="3820" y="10040"/>
                </a:cubicBezTo>
                <a:cubicBezTo>
                  <a:pt x="4182" y="10051"/>
                  <a:pt x="4546" y="10004"/>
                  <a:pt x="4532" y="10025"/>
                </a:cubicBezTo>
                <a:cubicBezTo>
                  <a:pt x="4331" y="10627"/>
                  <a:pt x="4437" y="11347"/>
                  <a:pt x="4692" y="12094"/>
                </a:cubicBezTo>
                <a:cubicBezTo>
                  <a:pt x="4839" y="12561"/>
                  <a:pt x="6473" y="15069"/>
                  <a:pt x="6527" y="15493"/>
                </a:cubicBezTo>
                <a:cubicBezTo>
                  <a:pt x="6688" y="17357"/>
                  <a:pt x="7279" y="18781"/>
                  <a:pt x="7641" y="19603"/>
                </a:cubicBezTo>
                <a:cubicBezTo>
                  <a:pt x="7668" y="19651"/>
                  <a:pt x="7723" y="19673"/>
                  <a:pt x="7763" y="19673"/>
                </a:cubicBezTo>
                <a:cubicBezTo>
                  <a:pt x="7790" y="19673"/>
                  <a:pt x="7857" y="19684"/>
                  <a:pt x="7951" y="19700"/>
                </a:cubicBezTo>
                <a:cubicBezTo>
                  <a:pt x="7965" y="20098"/>
                  <a:pt x="8258" y="20001"/>
                  <a:pt x="7775" y="20313"/>
                </a:cubicBezTo>
                <a:cubicBezTo>
                  <a:pt x="7494" y="20495"/>
                  <a:pt x="6838" y="20688"/>
                  <a:pt x="6891" y="21026"/>
                </a:cubicBezTo>
                <a:cubicBezTo>
                  <a:pt x="6905" y="21150"/>
                  <a:pt x="6973" y="21215"/>
                  <a:pt x="7214" y="21307"/>
                </a:cubicBezTo>
                <a:cubicBezTo>
                  <a:pt x="7536" y="21419"/>
                  <a:pt x="8649" y="21585"/>
                  <a:pt x="9694" y="21268"/>
                </a:cubicBezTo>
                <a:cubicBezTo>
                  <a:pt x="10231" y="21107"/>
                  <a:pt x="9893" y="20801"/>
                  <a:pt x="10000" y="20672"/>
                </a:cubicBezTo>
                <a:cubicBezTo>
                  <a:pt x="10148" y="20511"/>
                  <a:pt x="10348" y="20420"/>
                  <a:pt x="10214" y="20027"/>
                </a:cubicBezTo>
                <a:cubicBezTo>
                  <a:pt x="10187" y="19947"/>
                  <a:pt x="10096" y="19803"/>
                  <a:pt x="10042" y="19690"/>
                </a:cubicBezTo>
                <a:cubicBezTo>
                  <a:pt x="10176" y="19669"/>
                  <a:pt x="10281" y="19642"/>
                  <a:pt x="10281" y="19609"/>
                </a:cubicBezTo>
                <a:cubicBezTo>
                  <a:pt x="10294" y="19174"/>
                  <a:pt x="10309" y="18942"/>
                  <a:pt x="10268" y="18287"/>
                </a:cubicBezTo>
                <a:cubicBezTo>
                  <a:pt x="10228" y="17798"/>
                  <a:pt x="10243" y="17454"/>
                  <a:pt x="10176" y="16944"/>
                </a:cubicBezTo>
                <a:cubicBezTo>
                  <a:pt x="10109" y="16390"/>
                  <a:pt x="10015" y="16449"/>
                  <a:pt x="9908" y="15896"/>
                </a:cubicBezTo>
                <a:cubicBezTo>
                  <a:pt x="9868" y="15660"/>
                  <a:pt x="9825" y="15434"/>
                  <a:pt x="9879" y="15193"/>
                </a:cubicBezTo>
                <a:cubicBezTo>
                  <a:pt x="9892" y="15101"/>
                  <a:pt x="9987" y="14456"/>
                  <a:pt x="10000" y="14365"/>
                </a:cubicBezTo>
                <a:cubicBezTo>
                  <a:pt x="10027" y="13312"/>
                  <a:pt x="10097" y="12899"/>
                  <a:pt x="10231" y="11852"/>
                </a:cubicBezTo>
                <a:cubicBezTo>
                  <a:pt x="10257" y="11766"/>
                  <a:pt x="10376" y="11717"/>
                  <a:pt x="10469" y="11803"/>
                </a:cubicBezTo>
                <a:cubicBezTo>
                  <a:pt x="11207" y="12464"/>
                  <a:pt x="11555" y="12812"/>
                  <a:pt x="12145" y="13452"/>
                </a:cubicBezTo>
                <a:cubicBezTo>
                  <a:pt x="12615" y="13962"/>
                  <a:pt x="13770" y="15290"/>
                  <a:pt x="13851" y="15532"/>
                </a:cubicBezTo>
                <a:cubicBezTo>
                  <a:pt x="13985" y="15978"/>
                  <a:pt x="14184" y="16417"/>
                  <a:pt x="14345" y="16965"/>
                </a:cubicBezTo>
                <a:cubicBezTo>
                  <a:pt x="14640" y="17948"/>
                  <a:pt x="15661" y="19270"/>
                  <a:pt x="15795" y="19517"/>
                </a:cubicBezTo>
                <a:cubicBezTo>
                  <a:pt x="15822" y="19565"/>
                  <a:pt x="15834" y="19592"/>
                  <a:pt x="15874" y="19630"/>
                </a:cubicBezTo>
                <a:cubicBezTo>
                  <a:pt x="15888" y="19640"/>
                  <a:pt x="16007" y="19658"/>
                  <a:pt x="16168" y="19663"/>
                </a:cubicBezTo>
                <a:cubicBezTo>
                  <a:pt x="16221" y="19851"/>
                  <a:pt x="16234" y="20173"/>
                  <a:pt x="15912" y="20420"/>
                </a:cubicBezTo>
                <a:cubicBezTo>
                  <a:pt x="15631" y="20641"/>
                  <a:pt x="16113" y="20946"/>
                  <a:pt x="16113" y="20946"/>
                </a:cubicBezTo>
                <a:cubicBezTo>
                  <a:pt x="16408" y="21042"/>
                  <a:pt x="16743" y="21091"/>
                  <a:pt x="17186" y="21080"/>
                </a:cubicBezTo>
                <a:cubicBezTo>
                  <a:pt x="17615" y="21075"/>
                  <a:pt x="17884" y="21161"/>
                  <a:pt x="17978" y="21187"/>
                </a:cubicBezTo>
                <a:cubicBezTo>
                  <a:pt x="18031" y="21204"/>
                  <a:pt x="18057" y="21209"/>
                  <a:pt x="18057" y="21209"/>
                </a:cubicBezTo>
                <a:cubicBezTo>
                  <a:pt x="18057" y="21209"/>
                  <a:pt x="19373" y="21440"/>
                  <a:pt x="20848" y="21344"/>
                </a:cubicBezTo>
                <a:cubicBezTo>
                  <a:pt x="21478" y="21317"/>
                  <a:pt x="21546" y="21161"/>
                  <a:pt x="21104" y="20946"/>
                </a:cubicBezTo>
                <a:cubicBezTo>
                  <a:pt x="20447" y="20618"/>
                  <a:pt x="19682" y="20571"/>
                  <a:pt x="19361" y="20367"/>
                </a:cubicBezTo>
                <a:cubicBezTo>
                  <a:pt x="18771" y="19991"/>
                  <a:pt x="18409" y="19910"/>
                  <a:pt x="18288" y="19620"/>
                </a:cubicBezTo>
                <a:cubicBezTo>
                  <a:pt x="18449" y="19598"/>
                  <a:pt x="18543" y="19583"/>
                  <a:pt x="18543" y="19583"/>
                </a:cubicBezTo>
                <a:cubicBezTo>
                  <a:pt x="18543" y="19583"/>
                  <a:pt x="18461" y="19087"/>
                  <a:pt x="18368" y="18765"/>
                </a:cubicBezTo>
                <a:cubicBezTo>
                  <a:pt x="18126" y="17922"/>
                  <a:pt x="18046" y="17332"/>
                  <a:pt x="17965" y="16870"/>
                </a:cubicBezTo>
                <a:cubicBezTo>
                  <a:pt x="17831" y="16053"/>
                  <a:pt x="17360" y="15671"/>
                  <a:pt x="17253" y="15402"/>
                </a:cubicBezTo>
                <a:cubicBezTo>
                  <a:pt x="16851" y="14452"/>
                  <a:pt x="16690" y="14372"/>
                  <a:pt x="16449" y="13378"/>
                </a:cubicBezTo>
                <a:cubicBezTo>
                  <a:pt x="16408" y="13195"/>
                  <a:pt x="16221" y="11911"/>
                  <a:pt x="15912" y="11159"/>
                </a:cubicBezTo>
                <a:cubicBezTo>
                  <a:pt x="15738" y="10734"/>
                  <a:pt x="15405" y="10370"/>
                  <a:pt x="15137" y="9967"/>
                </a:cubicBezTo>
                <a:cubicBezTo>
                  <a:pt x="15218" y="10096"/>
                  <a:pt x="15269" y="9913"/>
                  <a:pt x="15564" y="9886"/>
                </a:cubicBezTo>
                <a:cubicBezTo>
                  <a:pt x="16208" y="9832"/>
                  <a:pt x="16476" y="9686"/>
                  <a:pt x="16838" y="9498"/>
                </a:cubicBezTo>
                <a:cubicBezTo>
                  <a:pt x="17723" y="9020"/>
                  <a:pt x="20312" y="7812"/>
                  <a:pt x="20714" y="7469"/>
                </a:cubicBezTo>
                <a:cubicBezTo>
                  <a:pt x="20888" y="7318"/>
                  <a:pt x="21195" y="7000"/>
                  <a:pt x="21208" y="6839"/>
                </a:cubicBezTo>
                <a:cubicBezTo>
                  <a:pt x="21222" y="6646"/>
                  <a:pt x="20727" y="6421"/>
                  <a:pt x="20580" y="6292"/>
                </a:cubicBezTo>
                <a:cubicBezTo>
                  <a:pt x="20379" y="6120"/>
                  <a:pt x="19881" y="5825"/>
                  <a:pt x="19599" y="5669"/>
                </a:cubicBezTo>
                <a:cubicBezTo>
                  <a:pt x="18889" y="5277"/>
                  <a:pt x="18528" y="5179"/>
                  <a:pt x="17496" y="4690"/>
                </a:cubicBezTo>
                <a:cubicBezTo>
                  <a:pt x="17335" y="4615"/>
                  <a:pt x="16586" y="4008"/>
                  <a:pt x="15862" y="3884"/>
                </a:cubicBezTo>
                <a:cubicBezTo>
                  <a:pt x="15192" y="3766"/>
                  <a:pt x="13968" y="3767"/>
                  <a:pt x="13968" y="3767"/>
                </a:cubicBezTo>
                <a:cubicBezTo>
                  <a:pt x="14116" y="3536"/>
                  <a:pt x="13620" y="3418"/>
                  <a:pt x="13620" y="3149"/>
                </a:cubicBezTo>
                <a:cubicBezTo>
                  <a:pt x="13620" y="2607"/>
                  <a:pt x="15057" y="2853"/>
                  <a:pt x="13729" y="1365"/>
                </a:cubicBezTo>
                <a:cubicBezTo>
                  <a:pt x="13595" y="1220"/>
                  <a:pt x="13324" y="554"/>
                  <a:pt x="12426" y="334"/>
                </a:cubicBezTo>
                <a:cubicBezTo>
                  <a:pt x="12305" y="302"/>
                  <a:pt x="12051" y="279"/>
                  <a:pt x="11957" y="236"/>
                </a:cubicBezTo>
                <a:cubicBezTo>
                  <a:pt x="11796" y="172"/>
                  <a:pt x="11555" y="87"/>
                  <a:pt x="11219" y="38"/>
                </a:cubicBezTo>
                <a:cubicBezTo>
                  <a:pt x="11126" y="25"/>
                  <a:pt x="10968" y="9"/>
                  <a:pt x="10767" y="3"/>
                </a:cubicBezTo>
                <a:close/>
                <a:moveTo>
                  <a:pt x="15514" y="5645"/>
                </a:moveTo>
                <a:cubicBezTo>
                  <a:pt x="15647" y="5640"/>
                  <a:pt x="15796" y="5665"/>
                  <a:pt x="15967" y="5723"/>
                </a:cubicBezTo>
                <a:cubicBezTo>
                  <a:pt x="16731" y="5981"/>
                  <a:pt x="18812" y="6904"/>
                  <a:pt x="18812" y="7022"/>
                </a:cubicBezTo>
                <a:cubicBezTo>
                  <a:pt x="18812" y="7113"/>
                  <a:pt x="18490" y="7365"/>
                  <a:pt x="17806" y="7838"/>
                </a:cubicBezTo>
                <a:cubicBezTo>
                  <a:pt x="17350" y="8155"/>
                  <a:pt x="16894" y="8365"/>
                  <a:pt x="16264" y="8763"/>
                </a:cubicBezTo>
                <a:cubicBezTo>
                  <a:pt x="16224" y="8790"/>
                  <a:pt x="15967" y="8972"/>
                  <a:pt x="15686" y="8961"/>
                </a:cubicBezTo>
                <a:cubicBezTo>
                  <a:pt x="15686" y="8961"/>
                  <a:pt x="15299" y="8919"/>
                  <a:pt x="14923" y="8817"/>
                </a:cubicBezTo>
                <a:cubicBezTo>
                  <a:pt x="14575" y="8720"/>
                  <a:pt x="14186" y="8736"/>
                  <a:pt x="14186" y="8758"/>
                </a:cubicBezTo>
                <a:cubicBezTo>
                  <a:pt x="14186" y="8763"/>
                  <a:pt x="13824" y="8521"/>
                  <a:pt x="13851" y="8021"/>
                </a:cubicBezTo>
                <a:cubicBezTo>
                  <a:pt x="13891" y="7054"/>
                  <a:pt x="14277" y="6722"/>
                  <a:pt x="14559" y="6340"/>
                </a:cubicBezTo>
                <a:cubicBezTo>
                  <a:pt x="14861" y="5938"/>
                  <a:pt x="15116" y="5661"/>
                  <a:pt x="15514" y="5645"/>
                </a:cubicBezTo>
                <a:close/>
                <a:moveTo>
                  <a:pt x="5395" y="5887"/>
                </a:moveTo>
                <a:cubicBezTo>
                  <a:pt x="5545" y="5876"/>
                  <a:pt x="5689" y="5902"/>
                  <a:pt x="5722" y="6028"/>
                </a:cubicBezTo>
                <a:cubicBezTo>
                  <a:pt x="5749" y="6120"/>
                  <a:pt x="5832" y="6280"/>
                  <a:pt x="5886" y="6414"/>
                </a:cubicBezTo>
                <a:cubicBezTo>
                  <a:pt x="6060" y="6844"/>
                  <a:pt x="6366" y="6931"/>
                  <a:pt x="6393" y="7210"/>
                </a:cubicBezTo>
                <a:cubicBezTo>
                  <a:pt x="6527" y="8430"/>
                  <a:pt x="5806" y="8382"/>
                  <a:pt x="5404" y="8919"/>
                </a:cubicBezTo>
                <a:cubicBezTo>
                  <a:pt x="5337" y="8903"/>
                  <a:pt x="4707" y="8988"/>
                  <a:pt x="4130" y="9095"/>
                </a:cubicBezTo>
                <a:cubicBezTo>
                  <a:pt x="3419" y="8778"/>
                  <a:pt x="3068" y="7651"/>
                  <a:pt x="2559" y="7281"/>
                </a:cubicBezTo>
                <a:cubicBezTo>
                  <a:pt x="2291" y="7082"/>
                  <a:pt x="3164" y="6834"/>
                  <a:pt x="3807" y="6544"/>
                </a:cubicBezTo>
                <a:cubicBezTo>
                  <a:pt x="4304" y="6323"/>
                  <a:pt x="4516" y="6228"/>
                  <a:pt x="5052" y="5964"/>
                </a:cubicBezTo>
                <a:cubicBezTo>
                  <a:pt x="5092" y="5946"/>
                  <a:pt x="5246" y="5898"/>
                  <a:pt x="5395" y="5887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latinLnBrk="0">
              <a:buFontTx/>
              <a:buNone/>
              <a:defRPr>
                <a:solidFill>
                  <a:srgbClr val="FFFFFF"/>
                </a:solidFill>
              </a:defRPr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4" name="남자"/>
          <p:cNvSpPr>
            <a:spLocks/>
          </p:cNvSpPr>
          <p:nvPr/>
        </p:nvSpPr>
        <p:spPr>
          <a:xfrm rot="0">
            <a:off x="7934959" y="1976119"/>
            <a:ext cx="594360" cy="1532890"/>
          </a:xfrm>
          <a:custGeom>
            <a:gdLst>
              <a:gd fmla="*/ 10246 w 21471" name="TX0"/>
              <a:gd fmla="*/ 10 h 21503" name="TY0"/>
              <a:gd fmla="*/ 8490 w 21471" name="TX1"/>
              <a:gd fmla="*/ 331 h 21503" name="TY1"/>
              <a:gd fmla="*/ 7827 w 21471" name="TX2"/>
              <a:gd fmla="*/ 1471 h 21503" name="TY2"/>
              <a:gd fmla="*/ 7689 w 21471" name="TX3"/>
              <a:gd fmla="*/ 1837 h 21503" name="TY3"/>
              <a:gd fmla="*/ 8174 w 21471" name="TX4"/>
              <a:gd fmla="*/ 2197 h 21503" name="TY4"/>
              <a:gd fmla="*/ 8629 w 21471" name="TX5"/>
              <a:gd fmla="*/ 2983 h 21503" name="TY5"/>
              <a:gd fmla="*/ 8161 w 21471" name="TX6"/>
              <a:gd fmla="*/ 3134 h 21503" name="TY6"/>
              <a:gd fmla="*/ 7827 w 21471" name="TX7"/>
              <a:gd fmla="*/ 3359 h 21503" name="TY7"/>
              <a:gd fmla="*/ 4095 w 21471" name="TX8"/>
              <a:gd fmla="*/ 3941 h 21503" name="TY8"/>
              <a:gd fmla="*/ 185 w 21471" name="TX9"/>
              <a:gd fmla="*/ 6783 h 21503" name="TY9"/>
              <a:gd fmla="*/ 306 w 21471" name="TX10"/>
              <a:gd fmla="*/ 7546 h 21503" name="TY10"/>
              <a:gd fmla="*/ 3388 w 21471" name="TX11"/>
              <a:gd fmla="*/ 10139 h 21503" name="TY11"/>
              <a:gd fmla="*/ 4290 w 21471" name="TX12"/>
              <a:gd fmla="*/ 10366 h 21503" name="TY12"/>
              <a:gd fmla="*/ 5400 w 21471" name="TX13"/>
              <a:gd fmla="*/ 10636 h 21503" name="TY13"/>
              <a:gd fmla="*/ 4775 w 21471" name="TX14"/>
              <a:gd fmla="*/ 14591 h 21503" name="TY14"/>
              <a:gd fmla="*/ 4429 w 21471" name="TX15"/>
              <a:gd fmla="*/ 16447 h 21503" name="TY15"/>
              <a:gd fmla="*/ 3666 w 21471" name="TX16"/>
              <a:gd fmla="*/ 19165 h 21503" name="TY16"/>
              <a:gd fmla="*/ 3250 w 21471" name="TX17"/>
              <a:gd fmla="*/ 20214 h 21503" name="TY17"/>
              <a:gd fmla="*/ 432 w 21471" name="TX18"/>
              <a:gd fmla="*/ 20913 h 21503" name="TY18"/>
              <a:gd fmla="*/ 3 w 21471" name="TX19"/>
              <a:gd fmla="*/ 21156 h 21503" name="TY19"/>
              <a:gd fmla="*/ 29 w 21471" name="TX20"/>
              <a:gd fmla="*/ 21225 h 21503" name="TY20"/>
              <a:gd fmla="*/ 393 w 21471" name="TX21"/>
              <a:gd fmla="*/ 21344 h 21503" name="TY21"/>
              <a:gd fmla="*/ 3206 w 21471" name="TX22"/>
              <a:gd fmla="*/ 21305 h 21503" name="TY22"/>
              <a:gd fmla="*/ 7008 w 21471" name="TX23"/>
              <a:gd fmla="*/ 21188 h 21503" name="TY23"/>
              <a:gd fmla="*/ 7259 w 21471" name="TX24"/>
              <a:gd fmla="*/ 20471 h 21503" name="TY24"/>
              <a:gd fmla="*/ 7134 w 21471" name="TX25"/>
              <a:gd fmla="*/ 20375 h 21503" name="TY25"/>
              <a:gd fmla="*/ 7190 w 21471" name="TX26"/>
              <a:gd fmla="*/ 20412 h 21503" name="TY26"/>
              <a:gd fmla="*/ 8742 w 21471" name="TX27"/>
              <a:gd fmla="*/ 15860 h 21503" name="TY27"/>
              <a:gd fmla="*/ 10394 w 21471" name="TX28"/>
              <a:gd fmla="*/ 12497 h 21503" name="TY28"/>
              <a:gd fmla="*/ 10658 w 21471" name="TX29"/>
              <a:gd fmla="*/ 12497 h 21503" name="TY29"/>
              <a:gd fmla="*/ 11473 w 21471" name="TX30"/>
              <a:gd fmla="*/ 14757 h 21503" name="TY30"/>
              <a:gd fmla="*/ 11781 w 21471" name="TX31"/>
              <a:gd fmla="*/ 15968 h 21503" name="TY31"/>
              <a:gd fmla="*/ 12002 w 21471" name="TX32"/>
              <a:gd fmla="*/ 20175 h 21503" name="TY32"/>
              <a:gd fmla="*/ 11490 w 21471" name="TX33"/>
              <a:gd fmla="*/ 21053 h 21503" name="TY33"/>
              <a:gd fmla="*/ 14568 w 21471" name="TX34"/>
              <a:gd fmla="*/ 21381 h 21503" name="TY34"/>
              <a:gd fmla="*/ 15028 w 21471" name="TX35"/>
              <a:gd fmla="*/ 20488 h 21503" name="TY35"/>
              <a:gd fmla="*/ 15444 w 21471" name="TX36"/>
              <a:gd fmla="*/ 19950 h 21503" name="TY36"/>
              <a:gd fmla="*/ 15513 w 21471" name="TX37"/>
              <a:gd fmla="*/ 16318 h 21503" name="TY37"/>
              <a:gd fmla="*/ 15886 w 21471" name="TX38"/>
              <a:gd fmla="*/ 14229 h 21503" name="TY38"/>
              <a:gd fmla="*/ 15721 w 21471" name="TX39"/>
              <a:gd fmla="*/ 11431 h 21503" name="TY39"/>
              <a:gd fmla="*/ 15652 w 21471" name="TX40"/>
              <a:gd fmla="*/ 10044 h 21503" name="TY40"/>
              <a:gd fmla="*/ 17967 w 21471" name="TX41"/>
              <a:gd fmla="*/ 9801 h 21503" name="TY41"/>
              <a:gd fmla="*/ 21062 w 21471" name="TX42"/>
              <a:gd fmla="*/ 7321 h 21503" name="TY42"/>
              <a:gd fmla="*/ 21296 w 21471" name="TX43"/>
              <a:gd fmla="*/ 6534 h 21503" name="TY43"/>
              <a:gd fmla="*/ 20854 w 21471" name="TX44"/>
              <a:gd fmla="*/ 6384 h 21503" name="TY44"/>
              <a:gd fmla="*/ 17247 w 21471" name="TX45"/>
              <a:gd fmla="*/ 3990 h 21503" name="TY45"/>
              <a:gd fmla="*/ 13376 w 21471" name="TX46"/>
              <a:gd fmla="*/ 3381 h 21503" name="TY46"/>
              <a:gd fmla="*/ 13029 w 21471" name="TX47"/>
              <a:gd fmla="*/ 3247 h 21503" name="TY47"/>
              <a:gd fmla="*/ 12960 w 21471" name="TX48"/>
              <a:gd fmla="*/ 3183 h 21503" name="TY48"/>
              <a:gd fmla="*/ 12392 w 21471" name="TX49"/>
              <a:gd fmla="*/ 2989 h 21503" name="TY49"/>
              <a:gd fmla="*/ 12444 w 21471" name="TX50"/>
              <a:gd fmla="*/ 2628 h 21503" name="TY50"/>
              <a:gd fmla="*/ 12847 w 21471" name="TX51"/>
              <a:gd fmla="*/ 2219 h 21503" name="TY51"/>
              <a:gd fmla="*/ 13376 w 21471" name="TX52"/>
              <a:gd fmla="*/ 1933 h 21503" name="TY52"/>
              <a:gd fmla="*/ 13276 w 21471" name="TX53"/>
              <a:gd fmla="*/ 1471 h 21503" name="TY53"/>
              <a:gd fmla="*/ 12500 w 21471" name="TX54"/>
              <a:gd fmla="*/ 272 h 21503" name="TY54"/>
              <a:gd fmla="*/ 11989 w 21471" name="TX55"/>
              <a:gd fmla="*/ 126 h 21503" name="TY55"/>
              <a:gd fmla="*/ 10246 w 21471" name="TX56"/>
              <a:gd fmla="*/ 10 h 21503" name="TY56"/>
              <a:gd fmla="*/ 16042 w 21471" name="TX58"/>
              <a:gd fmla="*/ 6038 h 21503" name="TY58"/>
              <a:gd fmla="*/ 16371 w 21471" name="TX59"/>
              <a:gd fmla="*/ 6147 h 21503" name="TY59"/>
              <a:gd fmla="*/ 18201 w 21471" name="TX60"/>
              <a:gd fmla="*/ 6955 h 21503" name="TY60"/>
              <a:gd fmla="*/ 18326 w 21471" name="TX61"/>
              <a:gd fmla="*/ 7449 h 21503" name="TY61"/>
              <a:gd fmla="*/ 17052 w 21471" name="TX62"/>
              <a:gd fmla="*/ 9124 h 21503" name="TY62"/>
              <a:gd fmla="*/ 15236 w 21471" name="TX63"/>
              <a:gd fmla="*/ 8972 h 21503" name="TY63"/>
              <a:gd fmla="*/ 15305 w 21471" name="TX64"/>
              <a:gd fmla="*/ 7950 h 21503" name="TY64"/>
              <a:gd fmla="*/ 15747 w 21471" name="TX65"/>
              <a:gd fmla="*/ 6174 h 21503" name="TY65"/>
              <a:gd fmla="*/ 16042 w 21471" name="TX66"/>
              <a:gd fmla="*/ 6038 h 21503" name="TY66"/>
              <a:gd fmla="*/ 5001 w 21471" name="TX68"/>
              <a:gd fmla="*/ 6053 h 21503" name="TY68"/>
              <a:gd fmla="*/ 5317 w 21471" name="TX69"/>
              <a:gd fmla="*/ 6131 h 21503" name="TY69"/>
              <a:gd fmla="*/ 5551 w 21471" name="TX70"/>
              <a:gd fmla="*/ 7133 h 21503" name="TY70"/>
              <a:gd fmla="*/ 5898 w 21471" name="TX71"/>
              <a:gd fmla="*/ 8735 h 21503" name="TY71"/>
              <a:gd fmla="*/ 5898 w 21471" name="TX72"/>
              <a:gd fmla="*/ 9107 h 21503" name="TY72"/>
              <a:gd fmla="*/ 5205 w 21471" name="TX73"/>
              <a:gd fmla="*/ 9322 h 21503" name="TY73"/>
              <a:gd fmla="*/ 4537 w 21471" name="TX74"/>
              <a:gd fmla="*/ 9430 h 21503" name="TY74"/>
              <a:gd fmla="*/ 3042 w 21471" name="TX75"/>
              <a:gd fmla="*/ 7385 h 21503" name="TY75"/>
              <a:gd fmla="*/ 3167 w 21471" name="TX76"/>
              <a:gd fmla="*/ 6965 h 21503" name="TY76"/>
              <a:gd fmla="*/ 3276 w 21471" name="TX77"/>
              <a:gd fmla="*/ 6852 h 21503" name="TY77"/>
              <a:gd fmla="*/ 4871 w 21471" name="TX78"/>
              <a:gd fmla="*/ 6077 h 21503" name="TY78"/>
              <a:gd fmla="*/ 5001 w 21471" name="TX79"/>
              <a:gd fmla="*/ 6053 h 21503" name="TY7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  <a:cxn ang="0">
                <a:pos x="TX10" y="TY10"/>
              </a:cxn>
              <a:cxn ang="0">
                <a:pos x="TX11" y="TY11"/>
              </a:cxn>
              <a:cxn ang="0">
                <a:pos x="TX12" y="TY12"/>
              </a:cxn>
              <a:cxn ang="0">
                <a:pos x="TX13" y="TY13"/>
              </a:cxn>
              <a:cxn ang="0">
                <a:pos x="TX14" y="TY14"/>
              </a:cxn>
              <a:cxn ang="0">
                <a:pos x="TX15" y="TY15"/>
              </a:cxn>
              <a:cxn ang="0">
                <a:pos x="TX16" y="TY16"/>
              </a:cxn>
              <a:cxn ang="0">
                <a:pos x="TX17" y="TY17"/>
              </a:cxn>
              <a:cxn ang="0">
                <a:pos x="TX18" y="TY18"/>
              </a:cxn>
              <a:cxn ang="0">
                <a:pos x="TX19" y="TY19"/>
              </a:cxn>
              <a:cxn ang="0">
                <a:pos x="TX20" y="TY20"/>
              </a:cxn>
              <a:cxn ang="0">
                <a:pos x="TX21" y="TY21"/>
              </a:cxn>
              <a:cxn ang="0">
                <a:pos x="TX22" y="TY22"/>
              </a:cxn>
              <a:cxn ang="0">
                <a:pos x="TX23" y="TY23"/>
              </a:cxn>
              <a:cxn ang="0">
                <a:pos x="TX24" y="TY24"/>
              </a:cxn>
              <a:cxn ang="0">
                <a:pos x="TX25" y="TY25"/>
              </a:cxn>
              <a:cxn ang="0">
                <a:pos x="TX26" y="TY26"/>
              </a:cxn>
              <a:cxn ang="0">
                <a:pos x="TX27" y="TY27"/>
              </a:cxn>
              <a:cxn ang="0">
                <a:pos x="TX28" y="TY28"/>
              </a:cxn>
              <a:cxn ang="0">
                <a:pos x="TX29" y="TY29"/>
              </a:cxn>
              <a:cxn ang="0">
                <a:pos x="TX30" y="TY30"/>
              </a:cxn>
              <a:cxn ang="0">
                <a:pos x="TX31" y="TY31"/>
              </a:cxn>
              <a:cxn ang="0">
                <a:pos x="TX32" y="TY32"/>
              </a:cxn>
              <a:cxn ang="0">
                <a:pos x="TX33" y="TY33"/>
              </a:cxn>
              <a:cxn ang="0">
                <a:pos x="TX34" y="TY34"/>
              </a:cxn>
              <a:cxn ang="0">
                <a:pos x="TX35" y="TY35"/>
              </a:cxn>
              <a:cxn ang="0">
                <a:pos x="TX36" y="TY36"/>
              </a:cxn>
              <a:cxn ang="0">
                <a:pos x="TX37" y="TY37"/>
              </a:cxn>
              <a:cxn ang="0">
                <a:pos x="TX38" y="TY38"/>
              </a:cxn>
              <a:cxn ang="0">
                <a:pos x="TX39" y="TY39"/>
              </a:cxn>
              <a:cxn ang="0">
                <a:pos x="TX40" y="TY40"/>
              </a:cxn>
              <a:cxn ang="0">
                <a:pos x="TX41" y="TY41"/>
              </a:cxn>
              <a:cxn ang="0">
                <a:pos x="TX42" y="TY42"/>
              </a:cxn>
              <a:cxn ang="0">
                <a:pos x="TX43" y="TY43"/>
              </a:cxn>
              <a:cxn ang="0">
                <a:pos x="TX44" y="TY44"/>
              </a:cxn>
              <a:cxn ang="0">
                <a:pos x="TX45" y="TY45"/>
              </a:cxn>
              <a:cxn ang="0">
                <a:pos x="TX46" y="TY46"/>
              </a:cxn>
              <a:cxn ang="0">
                <a:pos x="TX47" y="TY47"/>
              </a:cxn>
              <a:cxn ang="0">
                <a:pos x="TX48" y="TY48"/>
              </a:cxn>
              <a:cxn ang="0">
                <a:pos x="TX49" y="TY49"/>
              </a:cxn>
              <a:cxn ang="0">
                <a:pos x="TX50" y="TY50"/>
              </a:cxn>
              <a:cxn ang="0">
                <a:pos x="TX51" y="TY51"/>
              </a:cxn>
              <a:cxn ang="0">
                <a:pos x="TX52" y="TY52"/>
              </a:cxn>
              <a:cxn ang="0">
                <a:pos x="TX53" y="TY53"/>
              </a:cxn>
              <a:cxn ang="0">
                <a:pos x="TX54" y="TY54"/>
              </a:cxn>
              <a:cxn ang="0">
                <a:pos x="TX55" y="TY55"/>
              </a:cxn>
              <a:cxn ang="0">
                <a:pos x="TX56" y="TY56"/>
              </a:cxn>
              <a:cxn ang="0">
                <a:pos x="TX58" y="TY58"/>
              </a:cxn>
              <a:cxn ang="0">
                <a:pos x="TX59" y="TY59"/>
              </a:cxn>
              <a:cxn ang="0">
                <a:pos x="TX60" y="TY60"/>
              </a:cxn>
              <a:cxn ang="0">
                <a:pos x="TX61" y="TY61"/>
              </a:cxn>
              <a:cxn ang="0">
                <a:pos x="TX62" y="TY62"/>
              </a:cxn>
              <a:cxn ang="0">
                <a:pos x="TX63" y="TY63"/>
              </a:cxn>
              <a:cxn ang="0">
                <a:pos x="TX64" y="TY64"/>
              </a:cxn>
              <a:cxn ang="0">
                <a:pos x="TX65" y="TY65"/>
              </a:cxn>
              <a:cxn ang="0">
                <a:pos x="TX66" y="TY66"/>
              </a:cxn>
              <a:cxn ang="0">
                <a:pos x="TX68" y="TY68"/>
              </a:cxn>
              <a:cxn ang="0">
                <a:pos x="TX69" y="TY69"/>
              </a:cxn>
              <a:cxn ang="0">
                <a:pos x="TX70" y="TY70"/>
              </a:cxn>
              <a:cxn ang="0">
                <a:pos x="TX71" y="TY71"/>
              </a:cxn>
              <a:cxn ang="0">
                <a:pos x="TX72" y="TY72"/>
              </a:cxn>
              <a:cxn ang="0">
                <a:pos x="TX73" y="TY73"/>
              </a:cxn>
              <a:cxn ang="0">
                <a:pos x="TX74" y="TY74"/>
              </a:cxn>
              <a:cxn ang="0">
                <a:pos x="TX75" y="TY75"/>
              </a:cxn>
              <a:cxn ang="0">
                <a:pos x="TX76" y="TY76"/>
              </a:cxn>
              <a:cxn ang="0">
                <a:pos x="TX77" y="TY77"/>
              </a:cxn>
              <a:cxn ang="0">
                <a:pos x="TX78" y="TY78"/>
              </a:cxn>
              <a:cxn ang="0">
                <a:pos x="TX79" y="TY79"/>
              </a:cxn>
            </a:cxnLst>
            <a:rect l="l" t="t" r="r" b="b"/>
            <a:pathLst>
              <a:path w="21471" h="21503">
                <a:moveTo>
                  <a:pt x="10246" y="10"/>
                </a:moveTo>
                <a:cubicBezTo>
                  <a:pt x="9651" y="39"/>
                  <a:pt x="9052" y="142"/>
                  <a:pt x="8490" y="331"/>
                </a:cubicBezTo>
                <a:cubicBezTo>
                  <a:pt x="7409" y="697"/>
                  <a:pt x="7827" y="1471"/>
                  <a:pt x="7827" y="1471"/>
                </a:cubicBezTo>
                <a:cubicBezTo>
                  <a:pt x="7827" y="1471"/>
                  <a:pt x="7467" y="1472"/>
                  <a:pt x="7689" y="1837"/>
                </a:cubicBezTo>
                <a:cubicBezTo>
                  <a:pt x="7827" y="2069"/>
                  <a:pt x="7730" y="2122"/>
                  <a:pt x="8174" y="2197"/>
                </a:cubicBezTo>
                <a:cubicBezTo>
                  <a:pt x="8285" y="2477"/>
                  <a:pt x="8629" y="2493"/>
                  <a:pt x="8629" y="2983"/>
                </a:cubicBezTo>
                <a:cubicBezTo>
                  <a:pt x="8629" y="2988"/>
                  <a:pt x="8355" y="2978"/>
                  <a:pt x="8161" y="3134"/>
                </a:cubicBezTo>
                <a:cubicBezTo>
                  <a:pt x="8106" y="3177"/>
                  <a:pt x="8049" y="3322"/>
                  <a:pt x="7827" y="3359"/>
                </a:cubicBezTo>
                <a:cubicBezTo>
                  <a:pt x="6842" y="3542"/>
                  <a:pt x="4636" y="3731"/>
                  <a:pt x="4095" y="3941"/>
                </a:cubicBezTo>
                <a:cubicBezTo>
                  <a:pt x="3332" y="4237"/>
                  <a:pt x="185" y="6557"/>
                  <a:pt x="185" y="6783"/>
                </a:cubicBezTo>
                <a:cubicBezTo>
                  <a:pt x="185" y="7133"/>
                  <a:pt x="112" y="7369"/>
                  <a:pt x="306" y="7546"/>
                </a:cubicBezTo>
                <a:cubicBezTo>
                  <a:pt x="1138" y="8300"/>
                  <a:pt x="2140" y="9548"/>
                  <a:pt x="3388" y="10139"/>
                </a:cubicBezTo>
                <a:cubicBezTo>
                  <a:pt x="3555" y="10220"/>
                  <a:pt x="3874" y="10313"/>
                  <a:pt x="4290" y="10366"/>
                </a:cubicBezTo>
                <a:cubicBezTo>
                  <a:pt x="4706" y="10420"/>
                  <a:pt x="5414" y="10539"/>
                  <a:pt x="5400" y="10636"/>
                </a:cubicBezTo>
                <a:cubicBezTo>
                  <a:pt x="5261" y="11507"/>
                  <a:pt x="4984" y="13595"/>
                  <a:pt x="4775" y="14591"/>
                </a:cubicBezTo>
                <a:cubicBezTo>
                  <a:pt x="4637" y="15242"/>
                  <a:pt x="4526" y="15984"/>
                  <a:pt x="4429" y="16447"/>
                </a:cubicBezTo>
                <a:cubicBezTo>
                  <a:pt x="4262" y="17244"/>
                  <a:pt x="4221" y="18180"/>
                  <a:pt x="3666" y="19165"/>
                </a:cubicBezTo>
                <a:cubicBezTo>
                  <a:pt x="3416" y="19617"/>
                  <a:pt x="2972" y="20214"/>
                  <a:pt x="3250" y="20214"/>
                </a:cubicBezTo>
                <a:cubicBezTo>
                  <a:pt x="2833" y="20612"/>
                  <a:pt x="1236" y="20827"/>
                  <a:pt x="432" y="20913"/>
                </a:cubicBezTo>
                <a:cubicBezTo>
                  <a:pt x="154" y="20940"/>
                  <a:pt x="-25" y="21043"/>
                  <a:pt x="3" y="21156"/>
                </a:cubicBezTo>
                <a:lnTo>
                  <a:pt x="29" y="21225"/>
                </a:lnTo>
                <a:cubicBezTo>
                  <a:pt x="43" y="21311"/>
                  <a:pt x="324" y="21344"/>
                  <a:pt x="393" y="21344"/>
                </a:cubicBezTo>
                <a:cubicBezTo>
                  <a:pt x="837" y="21376"/>
                  <a:pt x="2207" y="21461"/>
                  <a:pt x="3206" y="21305"/>
                </a:cubicBezTo>
                <a:cubicBezTo>
                  <a:pt x="4371" y="21128"/>
                  <a:pt x="5857" y="21247"/>
                  <a:pt x="7008" y="21188"/>
                </a:cubicBezTo>
                <a:cubicBezTo>
                  <a:pt x="7355" y="21171"/>
                  <a:pt x="7398" y="20692"/>
                  <a:pt x="7259" y="20471"/>
                </a:cubicBezTo>
                <a:cubicBezTo>
                  <a:pt x="7218" y="20407"/>
                  <a:pt x="7134" y="20375"/>
                  <a:pt x="7134" y="20375"/>
                </a:cubicBezTo>
                <a:lnTo>
                  <a:pt x="7190" y="20412"/>
                </a:lnTo>
                <a:cubicBezTo>
                  <a:pt x="7773" y="20434"/>
                  <a:pt x="8367" y="17905"/>
                  <a:pt x="8742" y="15860"/>
                </a:cubicBezTo>
                <a:cubicBezTo>
                  <a:pt x="8908" y="14999"/>
                  <a:pt x="10033" y="13116"/>
                  <a:pt x="10394" y="12497"/>
                </a:cubicBezTo>
                <a:cubicBezTo>
                  <a:pt x="10421" y="12443"/>
                  <a:pt x="10630" y="12443"/>
                  <a:pt x="10658" y="12497"/>
                </a:cubicBezTo>
                <a:cubicBezTo>
                  <a:pt x="10880" y="12987"/>
                  <a:pt x="11168" y="14031"/>
                  <a:pt x="11473" y="14757"/>
                </a:cubicBezTo>
                <a:cubicBezTo>
                  <a:pt x="11542" y="14924"/>
                  <a:pt x="11753" y="15564"/>
                  <a:pt x="11781" y="15968"/>
                </a:cubicBezTo>
                <a:cubicBezTo>
                  <a:pt x="11892" y="17206"/>
                  <a:pt x="11572" y="19842"/>
                  <a:pt x="12002" y="20175"/>
                </a:cubicBezTo>
                <a:cubicBezTo>
                  <a:pt x="12002" y="20175"/>
                  <a:pt x="11906" y="20682"/>
                  <a:pt x="11490" y="21053"/>
                </a:cubicBezTo>
                <a:cubicBezTo>
                  <a:pt x="10908" y="21575"/>
                  <a:pt x="13763" y="21580"/>
                  <a:pt x="14568" y="21381"/>
                </a:cubicBezTo>
                <a:cubicBezTo>
                  <a:pt x="15608" y="21128"/>
                  <a:pt x="14986" y="20682"/>
                  <a:pt x="15028" y="20488"/>
                </a:cubicBezTo>
                <a:cubicBezTo>
                  <a:pt x="15125" y="20316"/>
                  <a:pt x="15333" y="20316"/>
                  <a:pt x="15444" y="19950"/>
                </a:cubicBezTo>
                <a:cubicBezTo>
                  <a:pt x="15763" y="18841"/>
                  <a:pt x="15485" y="17442"/>
                  <a:pt x="15513" y="16318"/>
                </a:cubicBezTo>
                <a:cubicBezTo>
                  <a:pt x="15527" y="15946"/>
                  <a:pt x="15886" y="15230"/>
                  <a:pt x="15886" y="14229"/>
                </a:cubicBezTo>
                <a:cubicBezTo>
                  <a:pt x="15886" y="13223"/>
                  <a:pt x="15888" y="12330"/>
                  <a:pt x="15721" y="11431"/>
                </a:cubicBezTo>
                <a:cubicBezTo>
                  <a:pt x="15610" y="10839"/>
                  <a:pt x="16110" y="10802"/>
                  <a:pt x="15652" y="10044"/>
                </a:cubicBezTo>
                <a:cubicBezTo>
                  <a:pt x="17247" y="10108"/>
                  <a:pt x="17453" y="10054"/>
                  <a:pt x="17967" y="9801"/>
                </a:cubicBezTo>
                <a:cubicBezTo>
                  <a:pt x="19312" y="9123"/>
                  <a:pt x="20798" y="7585"/>
                  <a:pt x="21062" y="7321"/>
                </a:cubicBezTo>
                <a:cubicBezTo>
                  <a:pt x="21575" y="7278"/>
                  <a:pt x="21546" y="6846"/>
                  <a:pt x="21296" y="6534"/>
                </a:cubicBezTo>
                <a:cubicBezTo>
                  <a:pt x="21226" y="6453"/>
                  <a:pt x="20909" y="6465"/>
                  <a:pt x="20854" y="6384"/>
                </a:cubicBezTo>
                <a:cubicBezTo>
                  <a:pt x="20424" y="5755"/>
                  <a:pt x="17691" y="4302"/>
                  <a:pt x="17247" y="3990"/>
                </a:cubicBezTo>
                <a:cubicBezTo>
                  <a:pt x="16859" y="3715"/>
                  <a:pt x="14264" y="3516"/>
                  <a:pt x="13376" y="3381"/>
                </a:cubicBezTo>
                <a:cubicBezTo>
                  <a:pt x="13237" y="3360"/>
                  <a:pt x="13085" y="3300"/>
                  <a:pt x="13029" y="3247"/>
                </a:cubicBezTo>
                <a:cubicBezTo>
                  <a:pt x="13001" y="3225"/>
                  <a:pt x="12988" y="3204"/>
                  <a:pt x="12960" y="3183"/>
                </a:cubicBezTo>
                <a:cubicBezTo>
                  <a:pt x="12724" y="2984"/>
                  <a:pt x="12392" y="2989"/>
                  <a:pt x="12392" y="2989"/>
                </a:cubicBezTo>
                <a:cubicBezTo>
                  <a:pt x="12350" y="2839"/>
                  <a:pt x="12319" y="2714"/>
                  <a:pt x="12444" y="2628"/>
                </a:cubicBezTo>
                <a:cubicBezTo>
                  <a:pt x="12610" y="2504"/>
                  <a:pt x="12750" y="2364"/>
                  <a:pt x="12847" y="2219"/>
                </a:cubicBezTo>
                <a:cubicBezTo>
                  <a:pt x="13041" y="2203"/>
                  <a:pt x="13196" y="2213"/>
                  <a:pt x="13376" y="1933"/>
                </a:cubicBezTo>
                <a:cubicBezTo>
                  <a:pt x="13445" y="1810"/>
                  <a:pt x="13748" y="1482"/>
                  <a:pt x="13276" y="1471"/>
                </a:cubicBezTo>
                <a:cubicBezTo>
                  <a:pt x="13373" y="1245"/>
                  <a:pt x="13679" y="444"/>
                  <a:pt x="12500" y="272"/>
                </a:cubicBezTo>
                <a:cubicBezTo>
                  <a:pt x="12154" y="223"/>
                  <a:pt x="12141" y="153"/>
                  <a:pt x="11989" y="126"/>
                </a:cubicBezTo>
                <a:cubicBezTo>
                  <a:pt x="11434" y="23"/>
                  <a:pt x="10841" y="-20"/>
                  <a:pt x="10246" y="10"/>
                </a:cubicBezTo>
                <a:close/>
                <a:moveTo>
                  <a:pt x="16042" y="6038"/>
                </a:moveTo>
                <a:cubicBezTo>
                  <a:pt x="16175" y="6060"/>
                  <a:pt x="16316" y="6123"/>
                  <a:pt x="16371" y="6147"/>
                </a:cubicBezTo>
                <a:cubicBezTo>
                  <a:pt x="17342" y="6567"/>
                  <a:pt x="18104" y="6825"/>
                  <a:pt x="18201" y="6955"/>
                </a:cubicBezTo>
                <a:cubicBezTo>
                  <a:pt x="18270" y="7186"/>
                  <a:pt x="18326" y="7449"/>
                  <a:pt x="18326" y="7449"/>
                </a:cubicBezTo>
                <a:cubicBezTo>
                  <a:pt x="18326" y="7449"/>
                  <a:pt x="17454" y="9005"/>
                  <a:pt x="17052" y="9124"/>
                </a:cubicBezTo>
                <a:cubicBezTo>
                  <a:pt x="16802" y="9205"/>
                  <a:pt x="15790" y="8946"/>
                  <a:pt x="15236" y="8972"/>
                </a:cubicBezTo>
                <a:cubicBezTo>
                  <a:pt x="15236" y="8703"/>
                  <a:pt x="15249" y="8450"/>
                  <a:pt x="15305" y="7950"/>
                </a:cubicBezTo>
                <a:cubicBezTo>
                  <a:pt x="15374" y="7347"/>
                  <a:pt x="15692" y="6443"/>
                  <a:pt x="15747" y="6174"/>
                </a:cubicBezTo>
                <a:cubicBezTo>
                  <a:pt x="15782" y="6034"/>
                  <a:pt x="15908" y="6016"/>
                  <a:pt x="16042" y="6038"/>
                </a:cubicBezTo>
                <a:close/>
                <a:moveTo>
                  <a:pt x="5001" y="6053"/>
                </a:moveTo>
                <a:cubicBezTo>
                  <a:pt x="5137" y="6043"/>
                  <a:pt x="5286" y="6074"/>
                  <a:pt x="5317" y="6131"/>
                </a:cubicBezTo>
                <a:cubicBezTo>
                  <a:pt x="5456" y="6389"/>
                  <a:pt x="5454" y="6740"/>
                  <a:pt x="5551" y="7133"/>
                </a:cubicBezTo>
                <a:cubicBezTo>
                  <a:pt x="5704" y="7752"/>
                  <a:pt x="5968" y="8369"/>
                  <a:pt x="5898" y="8735"/>
                </a:cubicBezTo>
                <a:cubicBezTo>
                  <a:pt x="5870" y="8918"/>
                  <a:pt x="5912" y="9091"/>
                  <a:pt x="5898" y="9107"/>
                </a:cubicBezTo>
                <a:cubicBezTo>
                  <a:pt x="5898" y="9107"/>
                  <a:pt x="5413" y="9295"/>
                  <a:pt x="5205" y="9322"/>
                </a:cubicBezTo>
                <a:cubicBezTo>
                  <a:pt x="4899" y="9355"/>
                  <a:pt x="4593" y="9462"/>
                  <a:pt x="4537" y="9430"/>
                </a:cubicBezTo>
                <a:cubicBezTo>
                  <a:pt x="4149" y="9150"/>
                  <a:pt x="3152" y="7622"/>
                  <a:pt x="3042" y="7385"/>
                </a:cubicBezTo>
                <a:cubicBezTo>
                  <a:pt x="3097" y="7251"/>
                  <a:pt x="3139" y="7062"/>
                  <a:pt x="3167" y="6965"/>
                </a:cubicBezTo>
                <a:cubicBezTo>
                  <a:pt x="3181" y="6922"/>
                  <a:pt x="3206" y="6884"/>
                  <a:pt x="3276" y="6852"/>
                </a:cubicBezTo>
                <a:cubicBezTo>
                  <a:pt x="3539" y="6701"/>
                  <a:pt x="4330" y="6260"/>
                  <a:pt x="4871" y="6077"/>
                </a:cubicBezTo>
                <a:cubicBezTo>
                  <a:pt x="4909" y="6063"/>
                  <a:pt x="4955" y="6057"/>
                  <a:pt x="5001" y="6053"/>
                </a:cubicBezTo>
                <a:close/>
              </a:path>
            </a:pathLst>
          </a:custGeom>
          <a:solidFill>
            <a:schemeClr val="accent3"/>
          </a:solidFill>
          <a:ln w="19050" cap="flat" cmpd="sng">
            <a:solidFill>
              <a:srgbClr val="FFFFFF">
                <a:alpha val="100000"/>
              </a:srgbClr>
            </a:solidFill>
            <a:prstDash val="solid"/>
            <a:miter lim="800000"/>
          </a:ln>
        </p:spPr>
        <p:txBody>
          <a:bodyPr wrap="square" lIns="45720" tIns="45720" rIns="45720" bIns="45720" numCol="1" vert="horz" anchor="ctr">
            <a:noAutofit/>
          </a:bodyPr>
          <a:lstStyle/>
          <a:p>
            <a:pPr marL="0" indent="0" latinLnBrk="0">
              <a:buFontTx/>
              <a:buNone/>
              <a:defRPr>
                <a:solidFill>
                  <a:srgbClr val="FFFFFF"/>
                </a:solidFill>
              </a:defRPr>
            </a:pPr>
            <a:endParaRPr lang="ko-KR" altLang="en-US" sz="1800" cap="none" i="0" b="0" strike="noStrike">
              <a:ln w="9525" cap="flat" cmpd="sng">
                <a:noFill/>
                <a:prstDash/>
              </a:ln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cxnSp>
        <p:nvCxnSpPr>
          <p:cNvPr id="145" name="연결선"/>
          <p:cNvCxnSpPr/>
          <p:nvPr/>
        </p:nvCxnSpPr>
        <p:spPr>
          <a:xfrm rot="0">
            <a:off x="4279265" y="2742565"/>
            <a:ext cx="1979930" cy="739775"/>
          </a:xfrm>
          <a:prstGeom prst="straightConnector1"/>
          <a:ln w="12700" cap="flat" cmpd="sng">
            <a:solidFill>
              <a:schemeClr val="accent3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연결선"/>
          <p:cNvCxnSpPr/>
          <p:nvPr/>
        </p:nvCxnSpPr>
        <p:spPr>
          <a:xfrm rot="0" flipV="1">
            <a:off x="6258560" y="2742565"/>
            <a:ext cx="1974215" cy="739775"/>
          </a:xfrm>
          <a:prstGeom prst="straightConnector1"/>
          <a:ln w="12700" cap="flat" cmpd="sng">
            <a:solidFill>
              <a:schemeClr val="accent3">
                <a:alpha val="100000"/>
              </a:schemeClr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9"/>
          <p:cNvSpPr txBox="1"/>
          <p:nvPr>
            <p:ph type="sldNum" sz="quarter" idx="2"/>
          </p:nvPr>
        </p:nvSpPr>
        <p:spPr>
          <a:xfrm>
            <a:off x="11805285" y="6412230"/>
            <a:ext cx="370840" cy="444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7" name="제목 1"/>
          <p:cNvSpPr txBox="1"/>
          <p:nvPr>
            <p:ph type="title"/>
          </p:nvPr>
        </p:nvSpPr>
        <p:spPr>
          <a:xfrm>
            <a:off x="412115" y="207645"/>
            <a:ext cx="11369040" cy="762635"/>
          </a:xfrm>
          <a:prstGeom prst="rect">
            <a:avLst/>
          </a:prstGeom>
        </p:spPr>
        <p:txBody>
          <a:bodyPr wrap="square" lIns="45720" tIns="45720" rIns="4572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36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Raiden Network</a:t>
            </a:r>
            <a:endParaRPr lang="ko-KR" altLang="en-US" sz="36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8" name="텍스트 개체 틀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wrap="square" lIns="45720" tIns="45720" rIns="45720" bIns="45720" numCol="1" vert="horz" anchor="t">
            <a:normAutofit fontScale="85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2000" i="0" b="0">
                <a:solidFill>
                  <a:srgbClr val="000000"/>
                </a:solidFill>
                <a:latin typeface="Arial" charset="0"/>
                <a:ea typeface="Arial" charset="0"/>
              </a:rPr>
              <a:t>이더리움 블록체인에서 빠른 속도로 거래를 처리하기 위한 오프체인 방식의 네트워크 솔루션</a:t>
            </a:r>
            <a:endParaRPr lang="ko-KR" altLang="en-US" sz="20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Lightning Network와 굉장히 유사</a:t>
            </a:r>
            <a:endParaRPr lang="ko-KR" altLang="en-US" sz="20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0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2000" i="0" b="0">
                <a:solidFill>
                  <a:srgbClr val="000000"/>
                </a:solidFill>
                <a:latin typeface="Arial" charset="0"/>
                <a:ea typeface="Arial" charset="0"/>
              </a:rPr>
              <a:t>상태 채널 기반 1:1 양방향 거래</a:t>
            </a:r>
            <a:endParaRPr lang="ko-KR" altLang="en-US" sz="20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0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0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28600" indent="-228600" latinLnBrk="0">
              <a:buFont typeface="Arial"/>
              <a:buChar char="•"/>
            </a:pPr>
            <a:r>
              <a:rPr sz="2000" i="0" b="0">
                <a:solidFill>
                  <a:srgbClr val="000000"/>
                </a:solidFill>
                <a:latin typeface="Arial" charset="0"/>
                <a:ea typeface="Arial" charset="0"/>
              </a:rPr>
              <a:t>Lightning Network와의 차이점</a:t>
            </a:r>
            <a:endParaRPr lang="ko-KR" altLang="en-US" sz="20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685800" indent="-228600" latinLnBrk="0" lvl="1">
              <a:buFontTx/>
              <a:buNone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 - 글로벌 합의 없이 이용자들 간의 안전한 토큰 거래를 위하여 잔액 증명(balance proofs) 사용</a:t>
            </a:r>
            <a:endParaRPr lang="ko-KR" altLang="en-US" sz="20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54000" indent="254000" latinLnBrk="0">
              <a:buFontTx/>
              <a:buNone/>
            </a:pPr>
            <a:r>
              <a:rPr sz="2000" i="0" b="0">
                <a:solidFill>
                  <a:srgbClr val="000000"/>
                </a:solidFill>
                <a:latin typeface="Arial" charset="0"/>
                <a:ea typeface="Arial" charset="0"/>
              </a:rPr>
              <a:t>- ERC-20 토큰 거래를 위한 이더리움 특화 기술</a:t>
            </a:r>
            <a:endParaRPr lang="ko-KR" altLang="en-US" sz="20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54000" indent="254000" latinLnBrk="0">
              <a:buFontTx/>
              <a:buNone/>
            </a:pPr>
            <a:r>
              <a:rPr sz="2000" i="0" b="0">
                <a:solidFill>
                  <a:srgbClr val="000000"/>
                </a:solidFill>
                <a:latin typeface="Arial" charset="0"/>
                <a:ea typeface="Arial" charset="0"/>
              </a:rPr>
              <a:t>-&gt; 비트코인의 Lightning Network와 비슷한 PLASMA</a:t>
            </a:r>
            <a:endParaRPr lang="ko-KR" altLang="en-US" sz="20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0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0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000" i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228600" indent="-228600" latinLnBrk="0">
              <a:buFont typeface="Arial"/>
              <a:buChar char="•"/>
            </a:pP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텍스트 개체 틀 1"/>
          <p:cNvSpPr txBox="1"/>
          <p:nvPr>
            <p:ph type="body" sz="quarter" idx="1"/>
          </p:nvPr>
        </p:nvSpPr>
        <p:spPr>
          <a:xfrm>
            <a:off x="1060074" y="2616383"/>
            <a:ext cx="10071852" cy="718953"/>
          </a:xfrm>
          <a:prstGeom prst="rect">
            <a:avLst/>
          </a:prstGeom>
        </p:spPr>
        <p:txBody>
          <a:bodyPr/>
          <a:lstStyle/>
          <a:p>
            <a:pPr/>
            <a:r>
              <a:t>Scaling Solution</a:t>
            </a:r>
          </a:p>
        </p:txBody>
      </p:sp>
      <p:sp>
        <p:nvSpPr>
          <p:cNvPr id="62" name="텍스트 개체 틀 2"/>
          <p:cNvSpPr/>
          <p:nvPr>
            <p:ph type="body" idx="21"/>
          </p:nvPr>
        </p:nvSpPr>
        <p:spPr>
          <a:xfrm>
            <a:off x="1060074" y="1698493"/>
            <a:ext cx="10071852" cy="718953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Blockchain Layer</a:t>
            </a:r>
          </a:p>
        </p:txBody>
      </p:sp>
      <p:sp>
        <p:nvSpPr>
          <p:cNvPr id="63" name="텍스트 개체 틀 3"/>
          <p:cNvSpPr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Lightning Network</a:t>
            </a:r>
          </a:p>
        </p:txBody>
      </p:sp>
      <p:sp>
        <p:nvSpPr>
          <p:cNvPr id="64" name="텍스트 개체 틀 4"/>
          <p:cNvSpPr/>
          <p:nvPr>
            <p:ph type="body" idx="23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Raiden Network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9"/>
          <p:cNvSpPr txBox="1"/>
          <p:nvPr>
            <p:ph type="sldNum" sz="quarter" idx="2"/>
          </p:nvPr>
        </p:nvSpPr>
        <p:spPr>
          <a:xfrm>
            <a:off x="11946890" y="6412230"/>
            <a:ext cx="231140" cy="444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7" name="제목 1"/>
          <p:cNvSpPr txBox="1"/>
          <p:nvPr>
            <p:ph type="title"/>
          </p:nvPr>
        </p:nvSpPr>
        <p:spPr>
          <a:xfrm>
            <a:off x="412115" y="207645"/>
            <a:ext cx="11368405" cy="762000"/>
          </a:xfrm>
          <a:prstGeom prst="rect">
            <a:avLst/>
          </a:prstGeom>
        </p:spPr>
        <p:txBody>
          <a:bodyPr/>
          <a:lstStyle/>
          <a:p>
            <a:pPr/>
            <a:r>
              <a:t>Blockchain Layer</a:t>
            </a:r>
          </a:p>
        </p:txBody>
      </p:sp>
      <p:sp>
        <p:nvSpPr>
          <p:cNvPr id="68" name="텍스트 개체 틀 2"/>
          <p:cNvSpPr txBox="1">
            <a:spLocks/>
          </p:cNvSpPr>
          <p:nvPr>
            <p:ph type="body" idx="1"/>
          </p:nvPr>
        </p:nvSpPr>
        <p:spPr>
          <a:xfrm rot="0">
            <a:off x="410845" y="1256665"/>
            <a:ext cx="11370310" cy="5058410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normAutofit fontScale="92500" lnSpcReduction="0"/>
          </a:bodyPr>
          <a:lstStyle/>
          <a:p>
            <a:pPr marL="254000" indent="-254000" latinLnBrk="0">
              <a:buClr>
                <a:srgbClr val="000000"/>
              </a:buClr>
              <a:buFont typeface="Wingdings"/>
              <a:buChar char=""/>
            </a:pPr>
            <a:r>
              <a:rPr sz="2000"/>
              <a:t>블록체인은 탈중앙화, 보안, 확장성</a:t>
            </a:r>
            <a:r>
              <a:rPr sz="2000" cap="none" i="0" b="0" strike="noStrike">
                <a:latin typeface="Arial" charset="0"/>
                <a:ea typeface="Arial" charset="0"/>
                <a:cs typeface="Arial" charset="0"/>
              </a:rPr>
              <a:t>(트랜잭션 처리량)</a:t>
            </a:r>
            <a:r>
              <a:rPr sz="2000"/>
              <a:t>을 고려해야 함.</a:t>
            </a:r>
            <a:endParaRPr lang="ko-KR" altLang="en-US" sz="2000"/>
          </a:p>
          <a:p>
            <a:pPr marL="0" indent="0" latinLnBrk="0">
              <a:buFontTx/>
              <a:buNone/>
            </a:pPr>
            <a:r>
              <a:rPr sz="2000"/>
              <a:t>-&gt; 블록체인의 트릴레마에 의해 세가지를 동시에 최적화하는 것은 불가능</a:t>
            </a:r>
            <a:endParaRPr lang="ko-KR" altLang="en-US" sz="2000"/>
          </a:p>
          <a:p>
            <a:pPr marL="0" indent="0" latinLnBrk="0">
              <a:buFontTx/>
              <a:buNone/>
            </a:pPr>
            <a:endParaRPr lang="ko-KR" altLang="en-US" sz="2000"/>
          </a:p>
          <a:p>
            <a:pPr marL="254000" indent="-254000" latinLnBrk="0">
              <a:buClr>
                <a:srgbClr val="000000"/>
              </a:buClr>
              <a:buFont typeface="Wingdings"/>
              <a:buChar char=""/>
            </a:pPr>
            <a:r>
              <a:rPr sz="2000"/>
              <a:t>확장성 vs 탈중앙화</a:t>
            </a:r>
            <a:endParaRPr lang="ko-KR" altLang="en-US" sz="2000"/>
          </a:p>
          <a:p>
            <a:pPr marL="457200" indent="0" latinLnBrk="0" lvl="1">
              <a:buFontTx/>
              <a:buNone/>
            </a:pPr>
            <a:r>
              <a:rPr sz="2000"/>
              <a:t>트랜잭션을 정산하기 위해서는 네트워크 구성원의 동의가 필요함</a:t>
            </a:r>
            <a:endParaRPr lang="ko-KR" altLang="en-US" sz="2000"/>
          </a:p>
          <a:p>
            <a:pPr marL="457200" indent="0" latinLnBrk="0" lvl="1">
              <a:buFontTx/>
              <a:buNone/>
            </a:pPr>
            <a:r>
              <a:rPr sz="2000"/>
              <a:t>이때, 구성원이 많은 경우 계약에 더 오랜 시간이 걸림</a:t>
            </a:r>
            <a:endParaRPr lang="ko-KR" altLang="en-US" sz="2000"/>
          </a:p>
          <a:p>
            <a:pPr marL="457200" indent="0" latinLnBrk="0" lvl="1">
              <a:buFontTx/>
              <a:buNone/>
            </a:pPr>
            <a:r>
              <a:rPr sz="2000"/>
              <a:t>즉, 확장성과 탈중앙화는 반비례 관계</a:t>
            </a:r>
            <a:endParaRPr lang="ko-KR" altLang="en-US" sz="2000"/>
          </a:p>
          <a:p>
            <a:pPr marL="457200" indent="254000" latinLnBrk="0" lvl="1">
              <a:buFontTx/>
              <a:buNone/>
            </a:pPr>
            <a:r>
              <a:rPr sz="2000"/>
              <a:t>ex) VISA: 24,000 TPS</a:t>
            </a:r>
            <a:endParaRPr lang="ko-KR" altLang="en-US" sz="2000"/>
          </a:p>
          <a:p>
            <a:pPr marL="711200" indent="254000" latinLnBrk="0" lvl="1">
              <a:buFontTx/>
              <a:buNone/>
            </a:pPr>
            <a:r>
              <a:rPr sz="2000"/>
              <a:t> 비트코인: 7 TPS </a:t>
            </a:r>
            <a:endParaRPr lang="ko-KR" altLang="en-US" sz="2000"/>
          </a:p>
          <a:p>
            <a:pPr marL="457200" indent="0" latinLnBrk="0" lvl="1">
              <a:buFontTx/>
              <a:buNone/>
            </a:pPr>
            <a:endParaRPr lang="ko-KR" altLang="en-US" sz="2000"/>
          </a:p>
          <a:p>
            <a:pPr marL="254000" indent="-254000" latinLnBrk="0">
              <a:buClr>
                <a:srgbClr val="000000"/>
              </a:buClr>
              <a:buFont typeface="Wingdings"/>
              <a:buChar char=""/>
            </a:pPr>
            <a:r>
              <a:rPr sz="2000"/>
              <a:t>확장성 vs 보안</a:t>
            </a:r>
            <a:endParaRPr lang="ko-KR" altLang="en-US" sz="2000"/>
          </a:p>
          <a:p>
            <a:pPr marL="457200" indent="0" latinLnBrk="0" lvl="1">
              <a:buFontTx/>
              <a:buNone/>
            </a:pPr>
            <a:r>
              <a:rPr sz="2000"/>
              <a:t>작업 증명에서, 해시레이트에 따라 보안이 비례</a:t>
            </a:r>
            <a:endParaRPr lang="ko-KR" altLang="en-US" sz="2000"/>
          </a:p>
          <a:p>
            <a:pPr marL="457200" indent="0" latinLnBrk="0" lvl="1">
              <a:buFontTx/>
              <a:buNone/>
            </a:pPr>
            <a:r>
              <a:rPr sz="2000"/>
              <a:t>즉, 확장성과 보안은 비례 관계</a:t>
            </a:r>
            <a:endParaRPr lang="ko-KR" altLang="en-US" sz="2000"/>
          </a:p>
        </p:txBody>
      </p:sp>
      <p:pic>
        <p:nvPicPr>
          <p:cNvPr id="69" name="그림 6" descr="/Users/wonwoongkim/Library/Group Containers/L48J367XN4.com.infraware.PolarisOffice/EngineTemp/9904/fImage523531337632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71995" y="3789680"/>
            <a:ext cx="4356735" cy="2045335"/>
          </a:xfrm>
          <a:prstGeom prst="rect"/>
          <a:noFill/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9"/>
          <p:cNvSpPr txBox="1"/>
          <p:nvPr>
            <p:ph type="sldNum" sz="quarter" idx="2"/>
          </p:nvPr>
        </p:nvSpPr>
        <p:spPr>
          <a:xfrm>
            <a:off x="11946890" y="6412230"/>
            <a:ext cx="231140" cy="444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9" name="제목 1"/>
          <p:cNvSpPr txBox="1"/>
          <p:nvPr>
            <p:ph type="title"/>
          </p:nvPr>
        </p:nvSpPr>
        <p:spPr>
          <a:xfrm>
            <a:off x="412115" y="207645"/>
            <a:ext cx="11369040" cy="762635"/>
          </a:xfrm>
          <a:prstGeom prst="rect">
            <a:avLst/>
          </a:prstGeom>
        </p:spPr>
        <p:txBody>
          <a:bodyPr wrap="square" lIns="45720" tIns="45720" rIns="4572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36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Blockchain Layer</a:t>
            </a:r>
            <a:endParaRPr lang="ko-KR" altLang="en-US" sz="36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텍스트 개체 틀 2"/>
          <p:cNvSpPr txBox="1">
            <a:spLocks/>
          </p:cNvSpPr>
          <p:nvPr>
            <p:ph type="body" idx="1"/>
          </p:nvPr>
        </p:nvSpPr>
        <p:spPr>
          <a:xfrm rot="0">
            <a:off x="410845" y="1161415"/>
            <a:ext cx="11370310" cy="5058410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확장성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685800" indent="-228600" latinLnBrk="0" lvl="1">
              <a:buFont typeface="Arial"/>
              <a:buChar char="•"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수평적 확장성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685800" indent="-228600" latinLnBrk="0" lvl="1">
              <a:buFontTx/>
              <a:buNone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	- 암호 자산의 상호 운용성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685800" indent="-228600" latinLnBrk="0" lvl="1">
              <a:buFontTx/>
              <a:buNone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	- 블록체인 간의 암호자산을 교환하는 것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685800" indent="-228600" latinLnBrk="0" lvl="1">
              <a:buFontTx/>
              <a:buNone/>
            </a:pP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685800" indent="-228600" latinLnBrk="0" lvl="1">
              <a:buFont typeface="Arial"/>
              <a:buChar char="•"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수직적 확장성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1143000" indent="-228600" latinLnBrk="0" lvl="2">
              <a:buFontTx/>
              <a:buNone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- 트랜잭션 처리량 (TPS)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1143000" indent="-228600" latinLnBrk="0" lvl="2">
              <a:buFontTx/>
              <a:buNone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- Layer 2를 통해 해결하고자 하는 문제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9"/>
          <p:cNvSpPr txBox="1"/>
          <p:nvPr>
            <p:ph type="sldNum" sz="quarter" idx="2"/>
          </p:nvPr>
        </p:nvSpPr>
        <p:spPr>
          <a:xfrm>
            <a:off x="11946890" y="6412230"/>
            <a:ext cx="231140" cy="444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제목 1"/>
          <p:cNvSpPr txBox="1"/>
          <p:nvPr>
            <p:ph type="title"/>
          </p:nvPr>
        </p:nvSpPr>
        <p:spPr>
          <a:xfrm>
            <a:off x="412115" y="207645"/>
            <a:ext cx="11369040" cy="762635"/>
          </a:xfrm>
          <a:prstGeom prst="rect">
            <a:avLst/>
          </a:prstGeom>
        </p:spPr>
        <p:txBody>
          <a:bodyPr wrap="square" lIns="45720" tIns="45720" rIns="4572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36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Blockchain Layer</a:t>
            </a:r>
            <a:endParaRPr lang="ko-KR" altLang="en-US" sz="36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텍스트 개체 틀 2"/>
          <p:cNvSpPr txBox="1">
            <a:spLocks/>
          </p:cNvSpPr>
          <p:nvPr>
            <p:ph type="body" idx="1"/>
          </p:nvPr>
        </p:nvSpPr>
        <p:spPr>
          <a:xfrm rot="0">
            <a:off x="410845" y="1143635"/>
            <a:ext cx="11370310" cy="5058410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normAutofit fontScale="925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Layer 2</a:t>
            </a: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Tx/>
              <a:buNone/>
            </a:pP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- 기존 블록체인의 확장성을 향상시키기 위한 레이어</a:t>
            </a: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Tx/>
              <a:buNone/>
            </a:pP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- 기존 레이어(Layer 1) 위에 추가적인 레이어(Layer 2)를 쌓아,</a:t>
            </a: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Tx/>
              <a:buNone/>
            </a:pP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기존 레이어의 일부 기능을 추가적인 레이어에서 수행하게 된다.</a:t>
            </a: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254000" latinLnBrk="0">
              <a:buFontTx/>
              <a:buNone/>
            </a:pP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Tx/>
              <a:buNone/>
            </a:pPr>
            <a:endParaRPr lang="ko-KR" altLang="en-US" sz="16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Tx/>
              <a:buNone/>
            </a:pP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Layer 2 Solution (Scaling Solution)</a:t>
            </a: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254000" latinLnBrk="0">
              <a:buFontTx/>
              <a:buNone/>
            </a:pP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- </a:t>
            </a: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Layer 2에서의 수많은 트랜잭션을 묶어서 처리한 후 </a:t>
            </a: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Tx/>
              <a:buNone/>
            </a:pP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Layer 1(블록체인)에 가끔씩만 쿼리하는 방식</a:t>
            </a: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Tx/>
              <a:buNone/>
            </a:pPr>
            <a:r>
              <a:rPr sz="18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- ex) 중첩 블록체인, 상태 채널, 사이드체인, 롤업, etc...</a:t>
            </a: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Tx/>
              <a:buNone/>
            </a:pP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Tx/>
              <a:buNone/>
            </a:pP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Tx/>
              <a:buNone/>
            </a:pPr>
            <a:endParaRPr lang="ko-KR" altLang="en-US" sz="18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3" name="그림 7" descr="/Users/wonwoongkim/Library/Group Containers/L48J367XN4.com.infraware.PolarisOffice/EngineTemp/9904/fImage4989861341975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59905" y="1315085"/>
            <a:ext cx="4538980" cy="2563495"/>
          </a:xfrm>
          <a:prstGeom prst="rect"/>
          <a:noFill/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9"/>
          <p:cNvSpPr txBox="1"/>
          <p:nvPr>
            <p:ph type="sldNum" sz="quarter" idx="2"/>
          </p:nvPr>
        </p:nvSpPr>
        <p:spPr>
          <a:xfrm>
            <a:off x="11946890" y="6412230"/>
            <a:ext cx="231140" cy="444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제목 1"/>
          <p:cNvSpPr txBox="1"/>
          <p:nvPr>
            <p:ph type="title"/>
          </p:nvPr>
        </p:nvSpPr>
        <p:spPr>
          <a:xfrm>
            <a:off x="412115" y="207645"/>
            <a:ext cx="11369040" cy="762635"/>
          </a:xfrm>
          <a:prstGeom prst="rect">
            <a:avLst/>
          </a:prstGeom>
        </p:spPr>
        <p:txBody>
          <a:bodyPr wrap="square" lIns="45720" tIns="45720" rIns="4572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36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Scaling Solution (1)</a:t>
            </a:r>
            <a:endParaRPr lang="ko-KR" altLang="en-US" sz="36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텍스트 개체 틀 2"/>
          <p:cNvSpPr txBox="1">
            <a:spLocks/>
          </p:cNvSpPr>
          <p:nvPr>
            <p:ph type="body" idx="1"/>
          </p:nvPr>
        </p:nvSpPr>
        <p:spPr>
          <a:xfrm rot="0">
            <a:off x="410845" y="1134745"/>
            <a:ext cx="11370310" cy="5058410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Side-chain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Tx/>
              <a:buNone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- 메인넷에 대해 독립적으로 작동하는 분산 원장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254000" latinLnBrk="0">
              <a:buFontTx/>
              <a:buNone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- IBC 프로토콜을 기반으로 한 양방향 연결을 통해 Layer 1 블록체인의 확장성 문제를 해결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Tx/>
              <a:buNone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- 트랜잭션 확인 및 처리, 트랜잭션 작성, 합의 유지, 보안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Tx/>
              <a:buNone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77" name="그림 8" descr="/Users/wonwoongkim/Library/Group Containers/L48J367XN4.com.infraware.PolarisOffice/EngineTemp/9904/fImage1867121355805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3217545" y="2927985"/>
            <a:ext cx="5759450" cy="3267075"/>
          </a:xfrm>
          <a:prstGeom prst="rect"/>
          <a:noFill/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9"/>
          <p:cNvSpPr txBox="1">
            <a:spLocks/>
          </p:cNvSpPr>
          <p:nvPr>
            <p:ph type="sldNum" idx="2"/>
          </p:nvPr>
        </p:nvSpPr>
        <p:spPr>
          <a:xfrm rot="0">
            <a:off x="11946890" y="6412230"/>
            <a:ext cx="231775" cy="445135"/>
          </a:xfrm>
          <a:prstGeom prst="rect"/>
          <a:ln w="12700" cap="flat" cmpd="sng">
            <a:prstDash/>
            <a:miter lim="800000"/>
          </a:ln>
        </p:spPr>
        <p:txBody>
          <a:bodyPr wrap="none" lIns="45720" tIns="45720" rIns="45720" bIns="45720" numCol="1" vert="horz" anchor="t">
            <a:sp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sz="2000" cap="none" i="0" b="0" strike="noStrike">
                <a:latin typeface="맑은 고딕" charset="0"/>
                <a:ea typeface="맑은 고딕" charset="0"/>
                <a:cs typeface="+mn-cs"/>
              </a:rPr>
              <a:t>7</a:t>
            </a:fld>
            <a:endParaRPr lang="ko-KR" altLang="en-US" sz="2000" cap="none" i="0" b="0" strike="noStrike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75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36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Scaling Solution (1)</a:t>
            </a:r>
            <a:endParaRPr lang="ko-KR" altLang="en-US" sz="36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6" name="텍스트 개체 틀 2"/>
          <p:cNvSpPr txBox="1">
            <a:spLocks/>
          </p:cNvSpPr>
          <p:nvPr>
            <p:ph type="body" idx="1"/>
          </p:nvPr>
        </p:nvSpPr>
        <p:spPr>
          <a:xfrm rot="0">
            <a:off x="410845" y="1134745"/>
            <a:ext cx="11370310" cy="5058410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Side-chain 단계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685800" indent="-228600" latinLnBrk="0" lvl="1">
              <a:buFont typeface="Arial"/>
              <a:buChar char="•"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블록 생성, 블록 헤더 전송, 블록 헤더 검증 및 기록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685800" indent="-228600" latinLnBrk="0" lvl="1">
              <a:buFontTx/>
              <a:buNone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1) 블록 생성: 사이드체인 노드 자체 합의 알고리즘에 따라 블록을 생성한다. 그 후, 사이드체인 내에서 거래를 진행한 후 해당 거래를 블록에 기록한다.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685800" indent="-228600" latinLnBrk="0" lvl="1">
              <a:buFontTx/>
              <a:buNone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2) 블록 헤더 전송: 생성된 블록체인의 블록 헤더를 주기적으로 Layer 1 블록체인에 전송 및 검증을 요청한다.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685800" indent="-228600" latinLnBrk="0" lvl="1">
              <a:buFontTx/>
              <a:buNone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3) 블록 헤더 검증 및 기록: Layer 1 블록체인 내 노드는 사이드체인으로부터 전송받은 블록 헤더를 검증하고, Layer 1 블록체인에 이를 기록하여 트랜잭션의 검증을 완료한다.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직사각형 9"/>
          <p:cNvSpPr txBox="1"/>
          <p:nvPr>
            <p:ph type="sldNum" sz="quarter" idx="2"/>
          </p:nvPr>
        </p:nvSpPr>
        <p:spPr>
          <a:xfrm>
            <a:off x="11946890" y="6412230"/>
            <a:ext cx="231140" cy="444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3" name="제목 1"/>
          <p:cNvSpPr txBox="1"/>
          <p:nvPr>
            <p:ph type="title"/>
          </p:nvPr>
        </p:nvSpPr>
        <p:spPr>
          <a:xfrm>
            <a:off x="412115" y="207645"/>
            <a:ext cx="11369040" cy="762635"/>
          </a:xfrm>
          <a:prstGeom prst="rect">
            <a:avLst/>
          </a:prstGeom>
        </p:spPr>
        <p:txBody>
          <a:bodyPr wrap="square" lIns="45720" tIns="45720" rIns="4572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36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Scaling Solution (2)</a:t>
            </a:r>
            <a:endParaRPr lang="ko-KR" altLang="en-US" sz="36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4" name="텍스트 개체 틀 2"/>
          <p:cNvSpPr txBox="1">
            <a:spLocks/>
          </p:cNvSpPr>
          <p:nvPr>
            <p:ph type="body" idx="1"/>
          </p:nvPr>
        </p:nvSpPr>
        <p:spPr>
          <a:xfrm rot="0">
            <a:off x="410845" y="1144270"/>
            <a:ext cx="11370310" cy="5058410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Rollup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Tx/>
              <a:buNone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- 메인 체인 외부에서 트랜잭션을 실행하고 그 결과값만 메인 체인에 기록하는 솔루션.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228600" indent="-228600" latinLnBrk="0">
              <a:buFontTx/>
              <a:buNone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	- 트랜잭션 처리량, 공개 참여, 가스 비용 측면에서 이점을 얻을 수 있다.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5" name="그림 10" descr="/Users/wonwoongkim/Library/Group Containers/L48J367XN4.com.infraware.PolarisOffice/EngineTemp/9904/fImage718431425788.png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709295" y="2751455"/>
            <a:ext cx="10774680" cy="3209290"/>
          </a:xfrm>
          <a:prstGeom prst="rect"/>
          <a:noFill/>
        </p:spPr>
      </p:pic>
    </p:spTree>
  </p:cSld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xmlns:p14="http://schemas.microsoft.com/office/powerpoint/2010/main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9"/>
          <p:cNvSpPr txBox="1"/>
          <p:nvPr>
            <p:ph type="sldNum" sz="quarter" idx="2"/>
          </p:nvPr>
        </p:nvSpPr>
        <p:spPr>
          <a:xfrm>
            <a:off x="11946890" y="6412230"/>
            <a:ext cx="231140" cy="444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제목 1"/>
          <p:cNvSpPr txBox="1"/>
          <p:nvPr>
            <p:ph type="title"/>
          </p:nvPr>
        </p:nvSpPr>
        <p:spPr>
          <a:xfrm>
            <a:off x="412115" y="207645"/>
            <a:ext cx="11369040" cy="762635"/>
          </a:xfrm>
          <a:prstGeom prst="rect">
            <a:avLst/>
          </a:prstGeom>
        </p:spPr>
        <p:txBody>
          <a:bodyPr wrap="square" lIns="45720" tIns="45720" rIns="4572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sz="36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Scaling Solution (2)</a:t>
            </a:r>
            <a:endParaRPr lang="ko-KR" altLang="en-US" sz="36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텍스트 개체 틀 2"/>
          <p:cNvSpPr txBox="1">
            <a:spLocks/>
          </p:cNvSpPr>
          <p:nvPr>
            <p:ph type="body" idx="1"/>
          </p:nvPr>
        </p:nvSpPr>
        <p:spPr>
          <a:xfrm rot="0">
            <a:off x="410845" y="1144270"/>
            <a:ext cx="11370310" cy="5058410"/>
          </a:xfrm>
          <a:prstGeom prst="rect"/>
          <a:ln w="12700" cap="flat" cmpd="sng">
            <a:prstDash/>
            <a:miter lim="800000"/>
          </a:ln>
        </p:spPr>
        <p:txBody>
          <a:bodyPr wrap="square" lIns="45720" tIns="45720" rIns="4572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Rollup 장점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685800" indent="-228600" latinLnBrk="0" lvl="1">
              <a:buFontTx/>
              <a:buNone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- 사이드체인은 반정기적으로 해시값을 전송하기 때문에 확장성은 뛰어나나 메인 네트워크와의 접점이 적기 때문에 보안은 감소한다.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685800" indent="-228600" latinLnBrk="0" lvl="1">
              <a:buFontTx/>
              <a:buNone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- Rollup은 사이드체인에 비해 트랜잭션 처리량은 적으나, 보안성이 우수하다.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  <a:p>
            <a:pPr marL="685800" indent="-228600" latinLnBrk="0" lvl="1">
              <a:buFontTx/>
              <a:buNone/>
            </a:pPr>
            <a:r>
              <a:rPr sz="2000" cap="none" i="0" b="0" strike="noStrike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rPr>
              <a:t>- 이론상, Rollup만으로도 4,807 TPS를 제공할 수 있으며, 데이터 샤딩을 통하여 최대 ~100,000 TPS까지 제공 가능하다.</a:t>
            </a:r>
            <a:endParaRPr lang="ko-KR" altLang="en-US" sz="2000" cap="none" i="0" b="0" strike="noStrike">
              <a:solidFill>
                <a:srgbClr val="00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</p:cSld>
  <mc:AlternateContent xmlns:mc="http://schemas.openxmlformats.org/markup-compatibility/2006">
    <mc:Choice xmlns:p14="http://schemas.microsoft.com/office/powerpoint/2010/main" Requires="p14">
      <p:transition spd="slow" p14:dur="75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yptoCraft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CryptoCraft 테마">
  <a:themeElements>
    <a:clrScheme name="CryptoCraft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CryptoCraft 테마">
      <a:majorFont>
        <a:latin typeface="Helvetica"/>
        <a:ea typeface="Helvetica"/>
        <a:cs typeface="Helvetica"/>
      </a:majorFont>
      <a:minorFont>
        <a:latin typeface="맑은 고딕"/>
        <a:ea typeface="맑은 고딕"/>
        <a:cs typeface="맑은 고딕"/>
      </a:minorFont>
    </a:fontScheme>
    <a:fmtScheme name="CryptoCraft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16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dnjsdndeee</cp:lastModifiedBy>
</cp:coreProperties>
</file>