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81" r:id="rId4"/>
    <p:sldId id="283" r:id="rId5"/>
    <p:sldId id="289" r:id="rId6"/>
    <p:sldId id="284" r:id="rId7"/>
    <p:sldId id="288" r:id="rId8"/>
    <p:sldId id="287" r:id="rId9"/>
    <p:sldId id="290" r:id="rId10"/>
    <p:sldId id="291" r:id="rId11"/>
    <p:sldId id="292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585"/>
    <a:srgbClr val="2E75B6"/>
    <a:srgbClr val="C5E0B4"/>
    <a:srgbClr val="FF5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1294" autoAdjust="0"/>
  </p:normalViewPr>
  <p:slideViewPr>
    <p:cSldViewPr snapToGrid="0">
      <p:cViewPr varScale="1">
        <p:scale>
          <a:sx n="89" d="100"/>
          <a:sy n="89" d="100"/>
        </p:scale>
        <p:origin x="1632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29340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8134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28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524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0172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5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8179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7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067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oZ8qxJwop60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GAN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강예준</a:t>
            </a:r>
            <a:endParaRPr lang="en-US" altLang="ko-KR" dirty="0"/>
          </a:p>
          <a:p>
            <a:r>
              <a:rPr lang="en-US" altLang="ko-KR" dirty="0">
                <a:hlinkClick r:id="rId2"/>
              </a:rPr>
              <a:t>https://youtu.be/oZ8qxJwop60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84814-F68E-4E86-83BC-CE64FDA94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Generator</a:t>
            </a:r>
            <a:r>
              <a:rPr lang="ko-KR" altLang="en-US" dirty="0"/>
              <a:t> </a:t>
            </a:r>
            <a:r>
              <a:rPr lang="en-US" altLang="ko-KR" dirty="0"/>
              <a:t>Training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5242DA-CF7C-4837-BEB1-FAB9ADD21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424" y="3038420"/>
            <a:ext cx="3219899" cy="3905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952FC5-4EF7-44DC-8DD7-1C3E407A52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424" y="3416325"/>
            <a:ext cx="3467584" cy="362001"/>
          </a:xfrm>
          <a:prstGeom prst="rect">
            <a:avLst/>
          </a:prstGeom>
        </p:spPr>
      </p:pic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9E880114-F519-4093-B4E8-38DC45870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9424" y="3763225"/>
            <a:ext cx="3772426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983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FF8EE4EA-382B-4DB3-A9D4-B1A73CD03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783" y="2911201"/>
            <a:ext cx="7100433" cy="2879117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91FC51DA-71FE-4B79-92BF-4F2D6D2DB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GAN</a:t>
            </a:r>
            <a:r>
              <a:rPr lang="ko-KR" altLang="en-US" dirty="0"/>
              <a:t>의 구조</a:t>
            </a:r>
          </a:p>
        </p:txBody>
      </p:sp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56E0562D-FCD7-4EB1-821A-36C3642D6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r>
              <a:rPr lang="en-US" altLang="ko-KR" sz="2000" dirty="0"/>
              <a:t>GAN</a:t>
            </a:r>
            <a:r>
              <a:rPr lang="ko-KR" altLang="en-US" sz="2000" dirty="0"/>
              <a:t> </a:t>
            </a:r>
            <a:r>
              <a:rPr lang="en-US" altLang="ko-KR" sz="2000" dirty="0"/>
              <a:t>(Generative</a:t>
            </a:r>
            <a:r>
              <a:rPr lang="ko-KR" altLang="en-US" sz="2000" dirty="0"/>
              <a:t> </a:t>
            </a:r>
            <a:r>
              <a:rPr lang="en-US" altLang="ko-KR" sz="2000" dirty="0"/>
              <a:t>Adversarial Network)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Discriminator : </a:t>
            </a:r>
            <a:r>
              <a:rPr lang="ko-KR" altLang="en-US" sz="1600" dirty="0"/>
              <a:t>경찰</a:t>
            </a:r>
            <a:endParaRPr lang="en-US" altLang="ko-KR" sz="1600" b="1" dirty="0">
              <a:solidFill>
                <a:srgbClr val="2E75B6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Generator : </a:t>
            </a:r>
            <a:r>
              <a:rPr lang="ko-KR" altLang="en-US" sz="1600" dirty="0"/>
              <a:t>위조지폐범</a:t>
            </a:r>
            <a:endParaRPr lang="en-US" altLang="ko-KR" sz="1600" dirty="0"/>
          </a:p>
          <a:p>
            <a:pPr lvl="2"/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D1528F-A853-4C08-AE31-721E47ED4509}"/>
              </a:ext>
            </a:extLst>
          </p:cNvPr>
          <p:cNvSpPr txBox="1"/>
          <p:nvPr/>
        </p:nvSpPr>
        <p:spPr>
          <a:xfrm>
            <a:off x="2466974" y="4042982"/>
            <a:ext cx="1073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위조지폐범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B7255-AC6B-4A1A-978B-0D6FBE6B0214}"/>
              </a:ext>
            </a:extLst>
          </p:cNvPr>
          <p:cNvSpPr txBox="1"/>
          <p:nvPr/>
        </p:nvSpPr>
        <p:spPr>
          <a:xfrm>
            <a:off x="4695823" y="4042982"/>
            <a:ext cx="9794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위조 지폐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7C01A-F862-4DB7-A446-542BBB4B5CA7}"/>
              </a:ext>
            </a:extLst>
          </p:cNvPr>
          <p:cNvSpPr txBox="1"/>
          <p:nvPr/>
        </p:nvSpPr>
        <p:spPr>
          <a:xfrm>
            <a:off x="4695823" y="5902523"/>
            <a:ext cx="1009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실제 지폐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AE340C-4463-426C-A739-B9AB4C665D64}"/>
              </a:ext>
            </a:extLst>
          </p:cNvPr>
          <p:cNvSpPr txBox="1"/>
          <p:nvPr/>
        </p:nvSpPr>
        <p:spPr>
          <a:xfrm>
            <a:off x="6811968" y="5233607"/>
            <a:ext cx="569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경찰</a:t>
            </a:r>
          </a:p>
        </p:txBody>
      </p:sp>
    </p:spTree>
    <p:extLst>
      <p:ext uri="{BB962C8B-B14F-4D97-AF65-F5344CB8AC3E}">
        <p14:creationId xmlns:p14="http://schemas.microsoft.com/office/powerpoint/2010/main" val="3233654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F18D4-035D-47B7-8D24-9ABFFC093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r>
              <a:rPr lang="ko-KR" altLang="en-US" dirty="0"/>
              <a:t>의 구조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03B5656-98A0-49D3-85F1-489CBED84E20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sz="2000" dirty="0"/>
                  <a:t>GAN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(Generative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Adversarial Network)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600" dirty="0"/>
                  <a:t>Discriminator : </a:t>
                </a:r>
                <a:r>
                  <a:rPr lang="ko-KR" altLang="en-US" sz="1600" dirty="0"/>
                  <a:t>진짜</a:t>
                </a:r>
                <a:r>
                  <a:rPr lang="ko-KR" altLang="en-US" sz="1600" b="1" dirty="0"/>
                  <a:t> </a:t>
                </a:r>
                <a14:m>
                  <m:oMath xmlns:m="http://schemas.openxmlformats.org/officeDocument/2006/math">
                    <m:r>
                      <a:rPr lang="ko-KR" altLang="en-US" sz="1600" b="1" i="1" smtClean="0">
                        <a:latin typeface="Cambria Math" panose="02040503050406030204" pitchFamily="18" charset="0"/>
                      </a:rPr>
                      <m:t>∙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가</m:t>
                    </m:r>
                  </m:oMath>
                </a14:m>
                <a:r>
                  <a:rPr lang="ko-KR" altLang="en-US" sz="1600" dirty="0"/>
                  <a:t>짜 데이터를 </a:t>
                </a:r>
                <a:r>
                  <a:rPr lang="ko-KR" altLang="en-US" sz="1600" b="1" dirty="0">
                    <a:solidFill>
                      <a:srgbClr val="2E75B6"/>
                    </a:solidFill>
                  </a:rPr>
                  <a:t>구별</a:t>
                </a:r>
                <a:endParaRPr lang="en-US" altLang="ko-KR" sz="1600" b="1" dirty="0">
                  <a:solidFill>
                    <a:srgbClr val="2E75B6"/>
                  </a:solidFill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1600" dirty="0"/>
                  <a:t>Generator : </a:t>
                </a:r>
                <a:r>
                  <a:rPr lang="ko-KR" altLang="en-US" sz="1600" dirty="0"/>
                  <a:t>가짜 데이터를 </a:t>
                </a:r>
                <a:r>
                  <a:rPr lang="ko-KR" altLang="en-US" sz="1600" b="1" dirty="0">
                    <a:solidFill>
                      <a:srgbClr val="2E75B6"/>
                    </a:solidFill>
                  </a:rPr>
                  <a:t>생성해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Discriminator</a:t>
                </a:r>
                <a:r>
                  <a:rPr lang="ko-KR" altLang="en-US" sz="1600" dirty="0"/>
                  <a:t>를 </a:t>
                </a:r>
                <a:r>
                  <a:rPr lang="ko-KR" altLang="en-US" sz="1600" b="1" dirty="0">
                    <a:solidFill>
                      <a:srgbClr val="2E75B6"/>
                    </a:solidFill>
                  </a:rPr>
                  <a:t>속임</a:t>
                </a:r>
                <a:endParaRPr lang="en-US" altLang="ko-KR" sz="1600" b="1" dirty="0">
                  <a:solidFill>
                    <a:srgbClr val="2E75B6"/>
                  </a:solidFill>
                </a:endParaRPr>
              </a:p>
              <a:p>
                <a:pPr lvl="1"/>
                <a:endParaRPr lang="en-US" altLang="ko-KR" sz="1600" dirty="0"/>
              </a:p>
              <a:p>
                <a:pPr lvl="2"/>
                <a:endParaRPr lang="ko-KR" altLang="en-US" sz="14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03B5656-98A0-49D3-85F1-489CBED84E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482" t="-10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그림 38">
            <a:extLst>
              <a:ext uri="{FF2B5EF4-FFF2-40B4-BE49-F238E27FC236}">
                <a16:creationId xmlns:a16="http://schemas.microsoft.com/office/drawing/2014/main" id="{5BCDD6B8-BF68-4343-8B41-654CC83AC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206" y="3299927"/>
            <a:ext cx="7596919" cy="21735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0A13AE-725A-4668-B194-78FECE22E4D1}"/>
                  </a:ext>
                </a:extLst>
              </p:cNvPr>
              <p:cNvSpPr txBox="1"/>
              <p:nvPr/>
            </p:nvSpPr>
            <p:spPr>
              <a:xfrm>
                <a:off x="2428875" y="4100774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70A13AE-725A-4668-B194-78FECE22E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875" y="4100774"/>
                <a:ext cx="304800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C1EF20-F14C-4A2C-9C20-C3F5FA7B0505}"/>
                  </a:ext>
                </a:extLst>
              </p:cNvPr>
              <p:cNvSpPr txBox="1"/>
              <p:nvPr/>
            </p:nvSpPr>
            <p:spPr>
              <a:xfrm>
                <a:off x="3861354" y="4100774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0C1EF20-F14C-4A2C-9C20-C3F5FA7B0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354" y="4100774"/>
                <a:ext cx="304800" cy="400110"/>
              </a:xfrm>
              <a:prstGeom prst="rect">
                <a:avLst/>
              </a:prstGeom>
              <a:blipFill>
                <a:blip r:embed="rId6"/>
                <a:stretch>
                  <a:fillRect l="-10000" r="-94000"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95ED3A-3EC0-4D67-B1EA-1BF8A3A8D4AE}"/>
                  </a:ext>
                </a:extLst>
              </p:cNvPr>
              <p:cNvSpPr txBox="1"/>
              <p:nvPr/>
            </p:nvSpPr>
            <p:spPr>
              <a:xfrm>
                <a:off x="5319597" y="4100774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095ED3A-3EC0-4D67-B1EA-1BF8A3A8D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597" y="4100774"/>
                <a:ext cx="304800" cy="400110"/>
              </a:xfrm>
              <a:prstGeom prst="rect">
                <a:avLst/>
              </a:prstGeom>
              <a:blipFill>
                <a:blip r:embed="rId7"/>
                <a:stretch>
                  <a:fillRect r="-136000" b="-184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A4CD95-B34C-4D75-8834-24BF9C7CBE73}"/>
                  </a:ext>
                </a:extLst>
              </p:cNvPr>
              <p:cNvSpPr txBox="1"/>
              <p:nvPr/>
            </p:nvSpPr>
            <p:spPr>
              <a:xfrm>
                <a:off x="7085036" y="4669235"/>
                <a:ext cx="3048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1A4CD95-B34C-4D75-8834-24BF9C7CB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036" y="4669235"/>
                <a:ext cx="304800" cy="400110"/>
              </a:xfrm>
              <a:prstGeom prst="rect">
                <a:avLst/>
              </a:prstGeom>
              <a:blipFill>
                <a:blip r:embed="rId8"/>
                <a:stretch>
                  <a:fillRect l="-10000" r="-98000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8D60571-F873-4F74-A837-70258E66B80C}"/>
                  </a:ext>
                </a:extLst>
              </p:cNvPr>
              <p:cNvSpPr txBox="1"/>
              <p:nvPr/>
            </p:nvSpPr>
            <p:spPr>
              <a:xfrm>
                <a:off x="5362575" y="5359541"/>
                <a:ext cx="52364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8D60571-F873-4F74-A837-70258E66B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2575" y="5359541"/>
                <a:ext cx="523645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DFD6761F-E1F4-428C-9B9F-0C73879932DB}"/>
              </a:ext>
            </a:extLst>
          </p:cNvPr>
          <p:cNvSpPr txBox="1"/>
          <p:nvPr/>
        </p:nvSpPr>
        <p:spPr>
          <a:xfrm>
            <a:off x="8714342" y="4506886"/>
            <a:ext cx="1001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1          0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7032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CE2BB1-9233-478D-8B56-DDA4D77B5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Generator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8A8894-9098-49D8-92CB-397F763E77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Generator</a:t>
            </a:r>
            <a:r>
              <a:rPr lang="ko-KR" altLang="en-US" sz="2000" dirty="0"/>
              <a:t>는 데이터의 분포를 학습해 실제 데이터 분포와 </a:t>
            </a:r>
            <a:r>
              <a:rPr lang="ko-KR" altLang="en-US" sz="2000" dirty="0" err="1"/>
              <a:t>비슷해지도록</a:t>
            </a:r>
            <a:r>
              <a:rPr lang="ko-KR" altLang="en-US" sz="2000" dirty="0"/>
              <a:t> 가짜 데이터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2BE743D-6B4C-4CE7-8AFC-3979236EB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5193" y="2070343"/>
            <a:ext cx="3621324" cy="32002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5ABBC1-BADA-4C4D-84F9-44F3A9D95D88}"/>
                  </a:ext>
                </a:extLst>
              </p:cNvPr>
              <p:cNvSpPr txBox="1"/>
              <p:nvPr/>
            </p:nvSpPr>
            <p:spPr>
              <a:xfrm>
                <a:off x="7003228" y="5085916"/>
                <a:ext cx="3550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5ABBC1-BADA-4C4D-84F9-44F3A9D95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3228" y="5085916"/>
                <a:ext cx="3550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300FF1-D995-48B7-AD14-0114E108500B}"/>
                  </a:ext>
                </a:extLst>
              </p:cNvPr>
              <p:cNvSpPr txBox="1"/>
              <p:nvPr/>
            </p:nvSpPr>
            <p:spPr>
              <a:xfrm>
                <a:off x="3463962" y="2428777"/>
                <a:ext cx="598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altLang="ko-KR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300FF1-D995-48B7-AD14-0114E1085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3962" y="2428777"/>
                <a:ext cx="598731" cy="369332"/>
              </a:xfrm>
              <a:prstGeom prst="rect">
                <a:avLst/>
              </a:prstGeom>
              <a:blipFill>
                <a:blip r:embed="rId5"/>
                <a:stretch>
                  <a:fillRect r="-19388" b="-147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16FB314-CE0B-4717-AC41-4F27BE9975CC}"/>
              </a:ext>
            </a:extLst>
          </p:cNvPr>
          <p:cNvSpPr txBox="1"/>
          <p:nvPr/>
        </p:nvSpPr>
        <p:spPr>
          <a:xfrm>
            <a:off x="7003228" y="3270352"/>
            <a:ext cx="2366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2E75B6"/>
                </a:solidFill>
              </a:rPr>
              <a:t>실제 데이터 분포 </a:t>
            </a:r>
            <a:r>
              <a:rPr lang="en-US" altLang="ko-KR" sz="1400" dirty="0" err="1">
                <a:solidFill>
                  <a:srgbClr val="2E75B6"/>
                </a:solidFill>
              </a:rPr>
              <a:t>Pdata</a:t>
            </a:r>
            <a:r>
              <a:rPr lang="en-US" altLang="ko-KR" sz="1400" dirty="0">
                <a:solidFill>
                  <a:srgbClr val="2E75B6"/>
                </a:solidFill>
              </a:rPr>
              <a:t>(x)</a:t>
            </a:r>
            <a:endParaRPr lang="ko-KR" altLang="en-US" sz="1400" dirty="0">
              <a:solidFill>
                <a:srgbClr val="2E75B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281299-A102-4630-9BBC-59EB3C2929FF}"/>
              </a:ext>
            </a:extLst>
          </p:cNvPr>
          <p:cNvSpPr txBox="1"/>
          <p:nvPr/>
        </p:nvSpPr>
        <p:spPr>
          <a:xfrm>
            <a:off x="7100047" y="4200534"/>
            <a:ext cx="362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C00000"/>
                </a:solidFill>
              </a:rPr>
              <a:t>Generator</a:t>
            </a:r>
            <a:r>
              <a:rPr lang="ko-KR" altLang="en-US" sz="1400" dirty="0">
                <a:solidFill>
                  <a:srgbClr val="C00000"/>
                </a:solidFill>
              </a:rPr>
              <a:t>가 생성한 데이터 분포 </a:t>
            </a:r>
            <a:r>
              <a:rPr lang="en-US" altLang="ko-KR" sz="1400" dirty="0" err="1">
                <a:solidFill>
                  <a:srgbClr val="C00000"/>
                </a:solidFill>
              </a:rPr>
              <a:t>Pmodel</a:t>
            </a:r>
            <a:r>
              <a:rPr lang="en-US" altLang="ko-KR" sz="1400" dirty="0">
                <a:solidFill>
                  <a:srgbClr val="C00000"/>
                </a:solidFill>
              </a:rPr>
              <a:t>(x)</a:t>
            </a:r>
            <a:endParaRPr lang="ko-KR" alt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568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523EA4-5B4E-4DE5-83D8-9EAC1515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r>
              <a:rPr lang="ko-KR" altLang="en-US" dirty="0"/>
              <a:t>의 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B905A-B1AD-4E43-A159-9DB571EDD2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000" dirty="0"/>
              <a:t>학습의 종류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olidFill>
                  <a:srgbClr val="2E75B6"/>
                </a:solidFill>
              </a:rPr>
              <a:t>Supervised Learning </a:t>
            </a:r>
            <a:r>
              <a:rPr lang="en-US" altLang="ko-KR" sz="1600" b="1" dirty="0"/>
              <a:t>:</a:t>
            </a:r>
            <a:r>
              <a:rPr lang="en-US" altLang="ko-KR" sz="1600" dirty="0"/>
              <a:t> </a:t>
            </a:r>
            <a:r>
              <a:rPr lang="ko-KR" altLang="en-US" sz="1600" dirty="0"/>
              <a:t>정답이 있는 데이터를 활용해 데이터를 학습 </a:t>
            </a:r>
            <a:r>
              <a:rPr lang="en-US" altLang="ko-KR" sz="1600" b="1" dirty="0">
                <a:solidFill>
                  <a:srgbClr val="2E75B6"/>
                </a:solidFill>
              </a:rPr>
              <a:t>(Discriminator)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olidFill>
                  <a:srgbClr val="2E75B6"/>
                </a:solidFill>
              </a:rPr>
              <a:t>Unsupervised Learning </a:t>
            </a:r>
            <a:r>
              <a:rPr lang="en-US" altLang="ko-KR" sz="1600" b="1" dirty="0"/>
              <a:t>:</a:t>
            </a:r>
            <a:r>
              <a:rPr lang="en-US" altLang="ko-KR" sz="1600" dirty="0"/>
              <a:t> </a:t>
            </a:r>
            <a:r>
              <a:rPr lang="ko-KR" altLang="en-US" sz="1600" dirty="0"/>
              <a:t>정답을 따로 알려주지 않고</a:t>
            </a:r>
            <a:r>
              <a:rPr lang="en-US" altLang="ko-KR" sz="1600" dirty="0"/>
              <a:t>, </a:t>
            </a:r>
            <a:r>
              <a:rPr lang="ko-KR" altLang="en-US" sz="1600" dirty="0"/>
              <a:t>비슷한 데이터들을 군집화 </a:t>
            </a:r>
            <a:r>
              <a:rPr lang="en-US" altLang="ko-KR" sz="1600" b="1" dirty="0">
                <a:solidFill>
                  <a:srgbClr val="2E75B6"/>
                </a:solidFill>
              </a:rPr>
              <a:t>(Generator)</a:t>
            </a:r>
          </a:p>
          <a:p>
            <a:pPr lvl="1"/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A5F6D9A1-E9D9-4D07-A853-8814D0191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523" y="2958669"/>
            <a:ext cx="4324954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11C8A5-7EE2-48BE-962C-64944CED1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Objective Function of GAN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C13B99-C10C-4C38-92CD-E1C102C9AE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2494317"/>
          </a:xfrm>
        </p:spPr>
        <p:txBody>
          <a:bodyPr/>
          <a:lstStyle/>
          <a:p>
            <a:r>
              <a:rPr lang="en-US" altLang="ko-KR" sz="2000" dirty="0"/>
              <a:t>Objective Function of Discriminator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600" dirty="0"/>
              <a:t>Discriminator</a:t>
            </a:r>
            <a:r>
              <a:rPr lang="ko-KR" altLang="en-US" sz="1600" dirty="0"/>
              <a:t>는 </a:t>
            </a:r>
            <a:r>
              <a:rPr lang="en-US" altLang="ko-KR" sz="1600" dirty="0"/>
              <a:t>Objective Function</a:t>
            </a:r>
            <a:r>
              <a:rPr lang="ko-KR" altLang="en-US" sz="1600" dirty="0"/>
              <a:t>이 최대가 되도록 학습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따라서 </a:t>
            </a:r>
            <a:r>
              <a:rPr lang="en-US" altLang="ko-KR" sz="1600" dirty="0"/>
              <a:t>D(x)</a:t>
            </a:r>
            <a:r>
              <a:rPr lang="ko-KR" altLang="en-US" sz="1600" dirty="0"/>
              <a:t>가 </a:t>
            </a:r>
            <a:r>
              <a:rPr lang="en-US" altLang="ko-KR" sz="1600" dirty="0"/>
              <a:t>1, D(G(z))</a:t>
            </a:r>
            <a:r>
              <a:rPr lang="ko-KR" altLang="en-US" sz="1600" dirty="0"/>
              <a:t>가 </a:t>
            </a:r>
            <a:r>
              <a:rPr lang="en-US" altLang="ko-KR" sz="1600" dirty="0"/>
              <a:t>0</a:t>
            </a:r>
            <a:r>
              <a:rPr lang="ko-KR" altLang="en-US" sz="1600" dirty="0"/>
              <a:t>에 가깝게 됨</a:t>
            </a:r>
            <a:endParaRPr lang="ko-KR" altLang="en-US" sz="1800" dirty="0"/>
          </a:p>
          <a:p>
            <a:pPr lvl="1"/>
            <a:endParaRPr lang="ko-KR" altLang="en-US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052015CF-D655-4DB6-A7C6-576DDD12CA90}"/>
              </a:ext>
            </a:extLst>
          </p:cNvPr>
          <p:cNvSpPr txBox="1">
            <a:spLocks/>
          </p:cNvSpPr>
          <p:nvPr/>
        </p:nvSpPr>
        <p:spPr>
          <a:xfrm>
            <a:off x="411163" y="3829457"/>
            <a:ext cx="11369675" cy="2603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Objective Function of Generator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pPr lvl="1"/>
            <a:r>
              <a:rPr lang="en-US" altLang="ko-KR" sz="1600" dirty="0"/>
              <a:t>Generator</a:t>
            </a:r>
            <a:r>
              <a:rPr lang="ko-KR" altLang="en-US" sz="1600" dirty="0"/>
              <a:t>는 실제 데이터를 고려할 필요 </a:t>
            </a:r>
            <a:r>
              <a:rPr lang="en-US" altLang="ko-KR" sz="1600" dirty="0"/>
              <a:t>X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Objective Function</a:t>
            </a:r>
            <a:r>
              <a:rPr lang="ko-KR" altLang="en-US" sz="1600" dirty="0"/>
              <a:t>이 최소가 되도록 학습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따라서 </a:t>
            </a:r>
            <a:r>
              <a:rPr lang="en-US" altLang="ko-KR" sz="1600" dirty="0"/>
              <a:t>D(G(z))</a:t>
            </a:r>
            <a:r>
              <a:rPr lang="ko-KR" altLang="en-US" sz="1600" dirty="0"/>
              <a:t>가 </a:t>
            </a:r>
            <a:r>
              <a:rPr lang="en-US" altLang="ko-KR" sz="1600" dirty="0"/>
              <a:t>1</a:t>
            </a:r>
            <a:r>
              <a:rPr lang="ko-KR" altLang="en-US" sz="1600" dirty="0"/>
              <a:t>에 가깝게 됨</a:t>
            </a:r>
            <a:endParaRPr lang="ko-KR" altLang="en-US" sz="18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  <a:p>
            <a:pPr lvl="1"/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D9115F9-1E78-4670-BE9C-9E44C29E1998}"/>
                  </a:ext>
                </a:extLst>
              </p:cNvPr>
              <p:cNvSpPr/>
              <p:nvPr/>
            </p:nvSpPr>
            <p:spPr>
              <a:xfrm>
                <a:off x="1043493" y="1699708"/>
                <a:ext cx="7229138" cy="50561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altLang="ko-KR" sz="180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altLang="ko-KR" sz="180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ko-KR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𝑝𝑑𝑎𝑡𝑎</m:t>
                          </m:r>
                          <m:d>
                            <m:dPr>
                              <m:ctrlPr>
                                <a:rPr lang="en-US" altLang="ko-KR" sz="180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𝑝𝑧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)))</m:t>
                          </m:r>
                        </m:e>
                      </m:func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D9115F9-1E78-4670-BE9C-9E44C29E19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93" y="1699708"/>
                <a:ext cx="7229138" cy="505610"/>
              </a:xfrm>
              <a:prstGeom prst="rect">
                <a:avLst/>
              </a:prstGeom>
              <a:blipFill>
                <a:blip r:embed="rId3"/>
                <a:stretch>
                  <a:fillRect l="-8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5A2BFD-A9D8-44A6-9A83-9CAF7F9CD60A}"/>
                  </a:ext>
                </a:extLst>
              </p:cNvPr>
              <p:cNvSpPr/>
              <p:nvPr/>
            </p:nvSpPr>
            <p:spPr>
              <a:xfrm>
                <a:off x="1043492" y="4360988"/>
                <a:ext cx="7229138" cy="50561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altLang="ko-KR" sz="180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altLang="ko-KR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𝑚𝑎𝑥</m:t>
                      </m:r>
                      <m:r>
                        <a:rPr lang="en-US" altLang="ko-KR" sz="180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ko-KR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altLang="ko-KR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𝑝𝑑𝑎𝑡𝑎</m:t>
                          </m:r>
                          <m:d>
                            <m:dPr>
                              <m:ctrlPr>
                                <a:rPr lang="en-US" altLang="ko-KR" sz="1800" i="1" baseline="-250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1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ko-KR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ko-KR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b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~</m:t>
                          </m:r>
                          <m: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𝑝𝑧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altLang="ko-KR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1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ko-KR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)))</m:t>
                          </m:r>
                        </m:e>
                      </m:func>
                      <m:r>
                        <a:rPr lang="en-US" altLang="ko-KR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ko-KR" alt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E5A2BFD-A9D8-44A6-9A83-9CAF7F9CD6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92" y="4360988"/>
                <a:ext cx="7229138" cy="505610"/>
              </a:xfrm>
              <a:prstGeom prst="rect">
                <a:avLst/>
              </a:prstGeom>
              <a:blipFill>
                <a:blip r:embed="rId4"/>
                <a:stretch>
                  <a:fillRect l="-8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곱하기 기호 7">
            <a:extLst>
              <a:ext uri="{FF2B5EF4-FFF2-40B4-BE49-F238E27FC236}">
                <a16:creationId xmlns:a16="http://schemas.microsoft.com/office/drawing/2014/main" id="{938C51BF-BB0E-4C76-841C-75B2EC1DAA00}"/>
              </a:ext>
            </a:extLst>
          </p:cNvPr>
          <p:cNvSpPr/>
          <p:nvPr/>
        </p:nvSpPr>
        <p:spPr>
          <a:xfrm>
            <a:off x="3264947" y="4318223"/>
            <a:ext cx="1839557" cy="548375"/>
          </a:xfrm>
          <a:prstGeom prst="mathMultiply">
            <a:avLst>
              <a:gd name="adj1" fmla="val 978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05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4B3C2-B97A-4211-9B2B-51C501DC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Model </a:t>
            </a:r>
            <a:r>
              <a:rPr lang="ko-KR" altLang="en-US" dirty="0"/>
              <a:t>구성</a:t>
            </a: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FA7EB645-A4CF-4FEB-8D9A-557097738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1" y="1791068"/>
            <a:ext cx="5812807" cy="3415577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643472C1-8A96-4542-8933-ADB68F011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505" y="1791068"/>
            <a:ext cx="5287575" cy="341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457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2EB8F-84F7-4203-9966-95E3BBBF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 </a:t>
            </a:r>
            <a:r>
              <a:rPr lang="ko-KR" altLang="en-US" dirty="0"/>
              <a:t>구성 및 생성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5B448659-454F-42F9-98BF-00AD242B2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93" y="2104721"/>
            <a:ext cx="6925642" cy="2724530"/>
          </a:xfrm>
          <a:prstGeom prst="rect">
            <a:avLst/>
          </a:prstGeom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B7B06DB-7420-44AC-805F-C6B6881B94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805" y="2752478"/>
            <a:ext cx="4788452" cy="1429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681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32CE2-E052-4DBB-A2ED-08A09999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Discriminator Training</a:t>
            </a:r>
            <a:endParaRPr lang="ko-KR" altLang="en-US" dirty="0"/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16BF1C14-9D05-44BD-A7FC-A27EADAD2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898" y="1158983"/>
            <a:ext cx="8125441" cy="527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79492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</TotalTime>
  <Words>236</Words>
  <Application>Microsoft Office PowerPoint</Application>
  <PresentationFormat>와이드스크린</PresentationFormat>
  <Paragraphs>59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Cambria Math</vt:lpstr>
      <vt:lpstr>CryptoCraft 테마</vt:lpstr>
      <vt:lpstr>제목 테마</vt:lpstr>
      <vt:lpstr>GAN</vt:lpstr>
      <vt:lpstr>GAN의 구조</vt:lpstr>
      <vt:lpstr>GAN의 구조</vt:lpstr>
      <vt:lpstr>Generator</vt:lpstr>
      <vt:lpstr>GAN의 구조</vt:lpstr>
      <vt:lpstr>Objective Function of GAN</vt:lpstr>
      <vt:lpstr>Model 구성</vt:lpstr>
      <vt:lpstr>GAN 구성 및 생성</vt:lpstr>
      <vt:lpstr>Discriminator Training</vt:lpstr>
      <vt:lpstr>Generator Training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예준 캉</cp:lastModifiedBy>
  <cp:revision>103</cp:revision>
  <dcterms:created xsi:type="dcterms:W3CDTF">2019-03-05T04:29:07Z</dcterms:created>
  <dcterms:modified xsi:type="dcterms:W3CDTF">2021-08-22T23:37:31Z</dcterms:modified>
</cp:coreProperties>
</file>