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2" r:id="rId1"/>
    <p:sldMasterId id="2147483673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010" autoAdjust="0"/>
    <p:restoredTop sz="84629"/>
  </p:normalViewPr>
  <p:slideViewPr>
    <p:cSldViewPr snapToGrid="0" showGuides="1">
      <p:cViewPr varScale="1">
        <p:scale>
          <a:sx n="100" d="100"/>
          <a:sy n="100" d="100"/>
        </p:scale>
        <p:origin x="1164" y="40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presProps" Target="presProps.xml"  /><Relationship Id="rId2" Type="http://schemas.openxmlformats.org/officeDocument/2006/relationships/slideMaster" Target="slideMasters/slideMaster2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LUvfazypc5w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2.png"  /><Relationship Id="rId4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12.png"  /><Relationship Id="rId7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Toom-Cook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hlinkClick r:id="rId2"/>
              </a:rPr>
              <a:t>https://youtu.be/LUvfazypc5w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ToomCook-3way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</a:t>
            </a:r>
            <a:r>
              <a:rPr lang="ko-KR" altLang="en-US" dirty="0"/>
              <a:t> 보간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1CBE79-E5E2-934D-95AE-27DA00610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2212220"/>
            <a:ext cx="5352671" cy="2938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981FE5-E7AD-E640-BF9D-D54DB4445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75" y="2212220"/>
            <a:ext cx="5352670" cy="2938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2">
                <a:extLst>
                  <a:ext uri="{FF2B5EF4-FFF2-40B4-BE49-F238E27FC236}">
                    <a16:creationId xmlns:a16="http://schemas.microsoft.com/office/drawing/2014/main" id="{04E19F02-1579-334F-8698-493195FC151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400" dirty="0"/>
                  <a:t>에 대한 </a:t>
                </a:r>
                <a:r>
                  <a:rPr lang="ko-KR" altLang="en-US" sz="2400" dirty="0" err="1"/>
                  <a:t>미지계수</a:t>
                </a:r>
                <a:r>
                  <a:rPr lang="ko-KR" altLang="en-US" sz="2400" dirty="0"/>
                  <a:t> 구하기 위한 과정</a:t>
                </a:r>
              </a:p>
            </p:txBody>
          </p:sp>
        </mc:Choice>
        <mc:Fallback xmlns="">
          <p:sp>
            <p:nvSpPr>
              <p:cNvPr id="7" name="텍스트 개체 틀 2">
                <a:extLst>
                  <a:ext uri="{FF2B5EF4-FFF2-40B4-BE49-F238E27FC236}">
                    <a16:creationId xmlns:a16="http://schemas.microsoft.com/office/drawing/2014/main" id="{04E19F02-1579-334F-8698-493195FC1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5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00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ToomCook-3way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</a:t>
            </a:r>
            <a:r>
              <a:rPr lang="ko-KR" altLang="en-US" dirty="0"/>
              <a:t> 보간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2008CC-5B8D-1346-950B-A1F541007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3" y="1478634"/>
            <a:ext cx="6224137" cy="4052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297078-0C0C-D44D-A3DD-C2B59B4EF3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33"/>
          <a:stretch/>
        </p:blipFill>
        <p:spPr>
          <a:xfrm>
            <a:off x="7039756" y="1478634"/>
            <a:ext cx="4384431" cy="2019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932B1CC-48B9-434E-91AB-47286033991C}"/>
              </a:ext>
            </a:extLst>
          </p:cNvPr>
          <p:cNvSpPr/>
          <p:nvPr/>
        </p:nvSpPr>
        <p:spPr>
          <a:xfrm>
            <a:off x="2373923" y="2338753"/>
            <a:ext cx="149469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1AA0D8-7734-3A4F-A4D4-C60B8EDF8E4A}"/>
              </a:ext>
            </a:extLst>
          </p:cNvPr>
          <p:cNvSpPr/>
          <p:nvPr/>
        </p:nvSpPr>
        <p:spPr>
          <a:xfrm>
            <a:off x="2373923" y="3493467"/>
            <a:ext cx="1494692" cy="230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F31E56-BCF7-7B41-AD64-53A725356752}"/>
              </a:ext>
            </a:extLst>
          </p:cNvPr>
          <p:cNvSpPr/>
          <p:nvPr/>
        </p:nvSpPr>
        <p:spPr>
          <a:xfrm>
            <a:off x="2373923" y="4085484"/>
            <a:ext cx="149469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6A8F6-7F33-6947-A75B-63F167958DCE}"/>
              </a:ext>
            </a:extLst>
          </p:cNvPr>
          <p:cNvSpPr/>
          <p:nvPr/>
        </p:nvSpPr>
        <p:spPr>
          <a:xfrm>
            <a:off x="2353859" y="4675701"/>
            <a:ext cx="1494692" cy="230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5E5A91-DF23-4A4D-8BA3-B8097EEA0D62}"/>
              </a:ext>
            </a:extLst>
          </p:cNvPr>
          <p:cNvSpPr/>
          <p:nvPr/>
        </p:nvSpPr>
        <p:spPr>
          <a:xfrm>
            <a:off x="8677191" y="2290608"/>
            <a:ext cx="2427494" cy="3077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458DD7-8A46-DB4C-BFD2-8977ECA6BFF1}"/>
              </a:ext>
            </a:extLst>
          </p:cNvPr>
          <p:cNvSpPr/>
          <p:nvPr/>
        </p:nvSpPr>
        <p:spPr>
          <a:xfrm>
            <a:off x="8748394" y="2642299"/>
            <a:ext cx="1995806" cy="438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FCC8ED4D-9478-5645-AAA2-4A1DDAE90809}"/>
              </a:ext>
            </a:extLst>
          </p:cNvPr>
          <p:cNvCxnSpPr>
            <a:stCxn id="10" idx="3"/>
          </p:cNvCxnSpPr>
          <p:nvPr/>
        </p:nvCxnSpPr>
        <p:spPr>
          <a:xfrm flipV="1">
            <a:off x="3868615" y="3080968"/>
            <a:ext cx="5908431" cy="1118816"/>
          </a:xfrm>
          <a:prstGeom prst="bentConnector3">
            <a:avLst>
              <a:gd name="adj1" fmla="val 1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42DEB3AF-B2F1-DA43-A703-2F743D748F49}"/>
              </a:ext>
            </a:extLst>
          </p:cNvPr>
          <p:cNvCxnSpPr>
            <a:stCxn id="11" idx="3"/>
          </p:cNvCxnSpPr>
          <p:nvPr/>
        </p:nvCxnSpPr>
        <p:spPr>
          <a:xfrm flipV="1">
            <a:off x="3848551" y="2444473"/>
            <a:ext cx="4828640" cy="2346428"/>
          </a:xfrm>
          <a:prstGeom prst="bentConnector3">
            <a:avLst>
              <a:gd name="adj1" fmla="val 7203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0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ToomCook-3way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</a:t>
            </a:r>
            <a:r>
              <a:rPr lang="ko-KR" altLang="en-US" dirty="0"/>
              <a:t> 합성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055257-EFE9-844F-AD9E-85A783AE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2114550"/>
            <a:ext cx="6286500" cy="2628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002186-09A7-B649-A005-9075C650F1AE}"/>
              </a:ext>
            </a:extLst>
          </p:cNvPr>
          <p:cNvSpPr/>
          <p:nvPr/>
        </p:nvSpPr>
        <p:spPr>
          <a:xfrm>
            <a:off x="8203221" y="2114549"/>
            <a:ext cx="1071197" cy="26288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DEED03-BC87-E04A-B563-EC8F3F701F27}"/>
              </a:ext>
            </a:extLst>
          </p:cNvPr>
          <p:cNvSpPr/>
          <p:nvPr/>
        </p:nvSpPr>
        <p:spPr>
          <a:xfrm>
            <a:off x="7007469" y="2114549"/>
            <a:ext cx="1145929" cy="26288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29F273-37D6-4D47-8C7C-665B03541272}"/>
              </a:ext>
            </a:extLst>
          </p:cNvPr>
          <p:cNvSpPr/>
          <p:nvPr/>
        </p:nvSpPr>
        <p:spPr>
          <a:xfrm>
            <a:off x="5836628" y="2107100"/>
            <a:ext cx="1145929" cy="26288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49DBF-0D58-BF4D-9B76-C681A68D9C9A}"/>
              </a:ext>
            </a:extLst>
          </p:cNvPr>
          <p:cNvSpPr/>
          <p:nvPr/>
        </p:nvSpPr>
        <p:spPr>
          <a:xfrm>
            <a:off x="4673115" y="2107100"/>
            <a:ext cx="1145929" cy="26288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D50E73-5781-224B-8DB3-3201FEA2D710}"/>
              </a:ext>
            </a:extLst>
          </p:cNvPr>
          <p:cNvSpPr/>
          <p:nvPr/>
        </p:nvSpPr>
        <p:spPr>
          <a:xfrm>
            <a:off x="3579935" y="2118153"/>
            <a:ext cx="1075596" cy="2628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3A0C3-8952-9341-8342-BB589AE477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717" b="50000"/>
          <a:stretch/>
        </p:blipFill>
        <p:spPr>
          <a:xfrm>
            <a:off x="1140148" y="1928173"/>
            <a:ext cx="1276274" cy="2292133"/>
          </a:xfrm>
          <a:prstGeom prst="rect">
            <a:avLst/>
          </a:prstGeom>
        </p:spPr>
      </p:pic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AB2189CB-7D7A-2442-984E-D39987BA46B1}"/>
              </a:ext>
            </a:extLst>
          </p:cNvPr>
          <p:cNvCxnSpPr/>
          <p:nvPr/>
        </p:nvCxnSpPr>
        <p:spPr>
          <a:xfrm>
            <a:off x="2066192" y="2294792"/>
            <a:ext cx="4916365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DAF4312-0256-1946-BA01-D8C70965B7BB}"/>
              </a:ext>
            </a:extLst>
          </p:cNvPr>
          <p:cNvCxnSpPr/>
          <p:nvPr/>
        </p:nvCxnSpPr>
        <p:spPr>
          <a:xfrm>
            <a:off x="2057398" y="2672864"/>
            <a:ext cx="3736731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66CA8191-70CE-8E49-A62A-C1EC514E4F5C}"/>
              </a:ext>
            </a:extLst>
          </p:cNvPr>
          <p:cNvCxnSpPr/>
          <p:nvPr/>
        </p:nvCxnSpPr>
        <p:spPr>
          <a:xfrm>
            <a:off x="2162908" y="3174023"/>
            <a:ext cx="2510207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EE9437EB-CE35-2F49-8CC6-B99122BA0574}"/>
              </a:ext>
            </a:extLst>
          </p:cNvPr>
          <p:cNvCxnSpPr/>
          <p:nvPr/>
        </p:nvCxnSpPr>
        <p:spPr>
          <a:xfrm>
            <a:off x="2145323" y="3549527"/>
            <a:ext cx="178044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35A7E5A-4F42-C140-92A5-43CF62E23105}"/>
              </a:ext>
            </a:extLst>
          </p:cNvPr>
          <p:cNvCxnSpPr>
            <a:cxnSpLocks/>
          </p:cNvCxnSpPr>
          <p:nvPr/>
        </p:nvCxnSpPr>
        <p:spPr>
          <a:xfrm>
            <a:off x="2066192" y="3982915"/>
            <a:ext cx="969351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0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ToomCook-4way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A0A1E-4DFB-E544-9023-9C2EDEE28A28}"/>
                  </a:ext>
                </a:extLst>
              </p:cNvPr>
              <p:cNvSpPr txBox="1"/>
              <p:nvPr/>
            </p:nvSpPr>
            <p:spPr>
              <a:xfrm>
                <a:off x="411920" y="2180630"/>
                <a:ext cx="4166012" cy="1042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:pPr lvl="1" algn="ctr"/>
                <a:endParaRPr lang="en-US" altLang="ko-KR" sz="2000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A0A1E-4DFB-E544-9023-9C2EDEE28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2180630"/>
                <a:ext cx="4166012" cy="1042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EEE92AD0-88CC-FA46-9224-D6B9E766463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ToomCook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-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way</a:t>
                </a:r>
                <a:r>
                  <a:rPr lang="ko-KR" altLang="en-US" sz="2400" dirty="0"/>
                  <a:t>는 곱을 </a:t>
                </a:r>
                <a14:m>
                  <m:oMath xmlns:m="http://schemas.openxmlformats.org/officeDocument/2006/math">
                    <m:r>
                      <a:rPr lang="en-US" altLang="ko-KR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40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ko-KR" alt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총 </a:t>
                </a:r>
                <a:r>
                  <a:rPr lang="en-US" altLang="ko-KR" sz="2400" dirty="0"/>
                  <a:t>7</a:t>
                </a:r>
                <a:r>
                  <a:rPr lang="ko-KR" altLang="en-US" sz="2400" dirty="0"/>
                  <a:t>개로 줄인 것</a:t>
                </a:r>
                <a:endParaRPr lang="en-US" altLang="ko-KR" sz="2400" dirty="0"/>
              </a:p>
              <a:p>
                <a:r>
                  <a:rPr lang="en-US" altLang="ko-KR" sz="2400" dirty="0"/>
                  <a:t>0, 1, -1, 1/2, -1/2, 2,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2400" dirty="0"/>
                  <a:t>의 값이 </a:t>
                </a:r>
                <a:r>
                  <a:rPr lang="en-US" altLang="ko-KR" sz="2400" dirty="0"/>
                  <a:t>t</a:t>
                </a:r>
                <a:r>
                  <a:rPr lang="ko-KR" altLang="en-US" sz="2400" dirty="0"/>
                  <a:t>값에 들어감</a:t>
                </a:r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EEE92AD0-88CC-FA46-9224-D6B9E7664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4"/>
                <a:stretch>
                  <a:fillRect l="-781" t="-1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85250A52-4E82-1449-9EC7-85873DA9A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05" y="4085822"/>
            <a:ext cx="2921338" cy="19928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713019-4F86-8143-BDAB-F85718342BA8}"/>
              </a:ext>
            </a:extLst>
          </p:cNvPr>
          <p:cNvSpPr/>
          <p:nvPr/>
        </p:nvSpPr>
        <p:spPr>
          <a:xfrm>
            <a:off x="616405" y="1580710"/>
            <a:ext cx="3129118" cy="41730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AF620-2D0E-F043-B367-27EA46BEF660}"/>
              </a:ext>
            </a:extLst>
          </p:cNvPr>
          <p:cNvSpPr txBox="1"/>
          <p:nvPr/>
        </p:nvSpPr>
        <p:spPr>
          <a:xfrm>
            <a:off x="2287681" y="39693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 = 4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3CF5CA-ECB9-3D47-9152-16595932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2272" y="2328254"/>
            <a:ext cx="3770299" cy="1086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54AC99-0DF2-FC4C-A18C-D57EE2EEFE9B}"/>
              </a:ext>
            </a:extLst>
          </p:cNvPr>
          <p:cNvSpPr txBox="1"/>
          <p:nvPr/>
        </p:nvSpPr>
        <p:spPr>
          <a:xfrm>
            <a:off x="6844114" y="1828218"/>
            <a:ext cx="3927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각각에</a:t>
            </a:r>
            <a:r>
              <a:rPr kumimoji="1" lang="ko-KR" altLang="en-US" sz="1400" dirty="0"/>
              <a:t> 대해 </a:t>
            </a:r>
            <a:r>
              <a:rPr kumimoji="1" lang="en-US" altLang="ko-KR" sz="1400" dirty="0"/>
              <a:t>k=3</a:t>
            </a:r>
            <a:r>
              <a:rPr kumimoji="1" lang="ko-KR" altLang="en-US" sz="1400" dirty="0" err="1"/>
              <a:t>일때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계수값을</a:t>
            </a:r>
            <a:r>
              <a:rPr kumimoji="1" lang="ko-KR" altLang="en-US" sz="1400" dirty="0"/>
              <a:t> 수식으로 적음 </a:t>
            </a:r>
            <a:endParaRPr kumimoji="1" lang="ko-Kore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99854-1DF1-4D40-9D60-950FA599DC3B}"/>
              </a:ext>
            </a:extLst>
          </p:cNvPr>
          <p:cNvSpPr txBox="1"/>
          <p:nvPr/>
        </p:nvSpPr>
        <p:spPr>
          <a:xfrm>
            <a:off x="411162" y="3599712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각각에</a:t>
            </a:r>
            <a:r>
              <a:rPr kumimoji="1" lang="ko-KR" altLang="en-US" dirty="0"/>
              <a:t> 대해 </a:t>
            </a:r>
            <a:r>
              <a:rPr kumimoji="1" lang="en-US" altLang="ko-KR" dirty="0"/>
              <a:t>k=4</a:t>
            </a:r>
            <a:r>
              <a:rPr kumimoji="1" lang="ko-KR" altLang="en-US" dirty="0" err="1"/>
              <a:t>일때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계수값을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행렬으로</a:t>
            </a:r>
            <a:r>
              <a:rPr kumimoji="1" lang="ko-KR" altLang="en-US" dirty="0"/>
              <a:t> 적음 </a:t>
            </a:r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9A76DC0-BDDB-C64E-ADC3-7BE7D9E3AAB5}"/>
              </a:ext>
            </a:extLst>
          </p:cNvPr>
          <p:cNvSpPr/>
          <p:nvPr/>
        </p:nvSpPr>
        <p:spPr>
          <a:xfrm>
            <a:off x="6762474" y="1707945"/>
            <a:ext cx="4057926" cy="1721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B46764D-E315-BE47-B2C0-C75117E51B41}"/>
              </a:ext>
            </a:extLst>
          </p:cNvPr>
          <p:cNvSpPr/>
          <p:nvPr/>
        </p:nvSpPr>
        <p:spPr>
          <a:xfrm>
            <a:off x="2077074" y="2180630"/>
            <a:ext cx="288057" cy="421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D97374-430E-8A4C-AE21-A81F9B633413}"/>
              </a:ext>
            </a:extLst>
          </p:cNvPr>
          <p:cNvSpPr/>
          <p:nvPr/>
        </p:nvSpPr>
        <p:spPr>
          <a:xfrm>
            <a:off x="2879145" y="2215254"/>
            <a:ext cx="288057" cy="421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7C1F8DC-25CF-E44A-963B-7931EEDEBEA4}"/>
              </a:ext>
            </a:extLst>
          </p:cNvPr>
          <p:cNvSpPr/>
          <p:nvPr/>
        </p:nvSpPr>
        <p:spPr>
          <a:xfrm>
            <a:off x="3665312" y="2215253"/>
            <a:ext cx="288057" cy="421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80D598-3984-BE44-99F8-9FBB9D8A52B4}"/>
              </a:ext>
            </a:extLst>
          </p:cNvPr>
          <p:cNvSpPr/>
          <p:nvPr/>
        </p:nvSpPr>
        <p:spPr>
          <a:xfrm>
            <a:off x="4394901" y="2215253"/>
            <a:ext cx="288057" cy="421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357892-1933-2543-AD2B-EDADEFBCEA5C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156029" y="2602523"/>
            <a:ext cx="1065074" cy="155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F0675D-CCEC-194E-A0E6-996D5EFAF527}"/>
              </a:ext>
            </a:extLst>
          </p:cNvPr>
          <p:cNvCxnSpPr>
            <a:cxnSpLocks/>
          </p:cNvCxnSpPr>
          <p:nvPr/>
        </p:nvCxnSpPr>
        <p:spPr>
          <a:xfrm flipH="1">
            <a:off x="1371600" y="2602523"/>
            <a:ext cx="1643622" cy="161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9293FF-BC97-EC43-BA2D-A2F0430A839A}"/>
              </a:ext>
            </a:extLst>
          </p:cNvPr>
          <p:cNvCxnSpPr>
            <a:cxnSpLocks/>
          </p:cNvCxnSpPr>
          <p:nvPr/>
        </p:nvCxnSpPr>
        <p:spPr>
          <a:xfrm flipH="1">
            <a:off x="1749145" y="2596095"/>
            <a:ext cx="2095410" cy="162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3768EA3-2F53-8C42-B499-65BF85B34D90}"/>
              </a:ext>
            </a:extLst>
          </p:cNvPr>
          <p:cNvCxnSpPr>
            <a:cxnSpLocks/>
          </p:cNvCxnSpPr>
          <p:nvPr/>
        </p:nvCxnSpPr>
        <p:spPr>
          <a:xfrm flipH="1">
            <a:off x="1947959" y="2650056"/>
            <a:ext cx="2565380" cy="159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2C69D7DA-7372-0049-B5C7-AA308EE9C0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034" y="3498081"/>
            <a:ext cx="5067413" cy="24818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F8CAB5D-FDDE-9042-9A07-49DD86347BEE}"/>
              </a:ext>
            </a:extLst>
          </p:cNvPr>
          <p:cNvSpPr txBox="1"/>
          <p:nvPr/>
        </p:nvSpPr>
        <p:spPr>
          <a:xfrm>
            <a:off x="7675685" y="6090020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보간</a:t>
            </a:r>
            <a:r>
              <a:rPr kumimoji="1" lang="ko-KR" altLang="en-US" sz="1400" dirty="0"/>
              <a:t> 단계에 필요한 행렬</a:t>
            </a:r>
            <a:endParaRPr kumimoji="1" lang="ko-Kore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A7017A-A30E-A94E-889F-DBA82848EADB}"/>
              </a:ext>
            </a:extLst>
          </p:cNvPr>
          <p:cNvSpPr/>
          <p:nvPr/>
        </p:nvSpPr>
        <p:spPr>
          <a:xfrm>
            <a:off x="4818184" y="6465587"/>
            <a:ext cx="7499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https://ir.lib.uwo.ca/cgi/viewcontent.cgi?article=3519&amp;context=etd</a:t>
            </a:r>
          </a:p>
        </p:txBody>
      </p:sp>
    </p:spTree>
    <p:extLst>
      <p:ext uri="{BB962C8B-B14F-4D97-AF65-F5344CB8AC3E}">
        <p14:creationId xmlns:p14="http://schemas.microsoft.com/office/powerpoint/2010/main" val="4255506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Toom-Cook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sz="2400" dirty="0"/>
              </a:p>
              <a:p>
                <a:r>
                  <a:rPr lang="ko-KR" altLang="en-US" sz="2400" dirty="0"/>
                  <a:t>큰 정수에 대한 곱셈 연산을 수행하는 이유</a:t>
                </a:r>
                <a:r>
                  <a:rPr lang="en-US" altLang="ko-KR" sz="2400" dirty="0"/>
                  <a:t>? </a:t>
                </a:r>
                <a:r>
                  <a:rPr lang="ko-KR" altLang="en-US" sz="2400" b="1" dirty="0"/>
                  <a:t>암호화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r>
                  <a:rPr lang="ko-KR" altLang="en-US" sz="2400" dirty="0"/>
                  <a:t>문자열 암호화 방법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문자열을 일련의 긴 정수로 변환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암호화 키는 긴 정수 형태로 변환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 err="1"/>
                  <a:t>암복호화의</a:t>
                </a:r>
                <a:r>
                  <a:rPr lang="ko-KR" altLang="en-US" sz="2000" dirty="0"/>
                  <a:t> 효율성을 위해 수백 자릿수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포함하는 긴 정수에 대한 산술 연산에 의존 </a:t>
                </a:r>
                <a:endParaRPr lang="en-US" altLang="ko-KR" sz="2000" dirty="0"/>
              </a:p>
              <a:p>
                <a:pPr lvl="2"/>
                <a:r>
                  <a:rPr lang="ko-KR" altLang="en-US" sz="1600" dirty="0"/>
                  <a:t>덧셈과 뺄셈의 경우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시간 소모</a:t>
                </a:r>
                <a:endParaRPr lang="en-US" altLang="ko-KR" sz="1600" dirty="0"/>
              </a:p>
              <a:p>
                <a:pPr lvl="2"/>
                <a:r>
                  <a:rPr lang="ko-KR" altLang="en-US" sz="1600" dirty="0"/>
                  <a:t>곱셈의 경우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600" dirty="0"/>
                  <a:t>의 시간 소모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→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많은 숫자를 처리하기 때문에 비용↑</a:t>
                </a:r>
                <a:endParaRPr lang="en-US" altLang="ko-KR" sz="1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이와 같은 이유로 곱셈 </a:t>
                </a:r>
                <a:r>
                  <a:rPr lang="ko-KR" altLang="en-US" sz="2400" dirty="0" err="1"/>
                  <a:t>실행시간에</a:t>
                </a:r>
                <a:r>
                  <a:rPr lang="ko-KR" altLang="en-US" sz="2400" dirty="0"/>
                  <a:t> 대한 연구가 지속적 </a:t>
                </a:r>
                <a:endParaRPr lang="en-US" altLang="ko-KR" sz="2400" dirty="0"/>
              </a:p>
              <a:p>
                <a:pPr lvl="1"/>
                <a:r>
                  <a:rPr lang="ko-KR" altLang="en-US" sz="2000" b="1" dirty="0">
                    <a:solidFill>
                      <a:schemeClr val="accent1"/>
                    </a:solidFill>
                  </a:rPr>
                  <a:t>관련 연구 </a:t>
                </a:r>
                <a:r>
                  <a:rPr lang="en-US" altLang="ko-KR" sz="2000" b="1" dirty="0">
                    <a:solidFill>
                      <a:schemeClr val="accent1"/>
                    </a:solidFill>
                  </a:rPr>
                  <a:t>:</a:t>
                </a:r>
                <a:r>
                  <a:rPr lang="ko-KR" altLang="en-US" sz="2000" b="1" dirty="0">
                    <a:solidFill>
                      <a:schemeClr val="accent1"/>
                    </a:solidFill>
                  </a:rPr>
                  <a:t> </a:t>
                </a:r>
                <a:r>
                  <a:rPr lang="ko-KR" altLang="en-US" sz="2000" b="1" dirty="0" err="1">
                    <a:solidFill>
                      <a:schemeClr val="accent1"/>
                    </a:solidFill>
                  </a:rPr>
                  <a:t>카라츠바</a:t>
                </a:r>
                <a:r>
                  <a:rPr lang="en-US" altLang="ko-KR" sz="2000" b="1" dirty="0">
                    <a:solidFill>
                      <a:schemeClr val="accent1"/>
                    </a:solidFill>
                  </a:rPr>
                  <a:t>,</a:t>
                </a:r>
                <a:r>
                  <a:rPr lang="ko-KR" altLang="en-US" sz="20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sz="2000" b="1" dirty="0">
                    <a:solidFill>
                      <a:schemeClr val="accent1"/>
                    </a:solidFill>
                  </a:rPr>
                  <a:t>Toom-Cook </a:t>
                </a:r>
                <a:r>
                  <a:rPr lang="ko-KR" altLang="en-US" sz="2000" b="1" dirty="0">
                    <a:solidFill>
                      <a:schemeClr val="accent1"/>
                    </a:solidFill>
                  </a:rPr>
                  <a:t>알고리즘  등</a:t>
                </a:r>
                <a:endParaRPr lang="en-US" altLang="ko-KR" sz="2000" b="1" dirty="0">
                  <a:solidFill>
                    <a:schemeClr val="accent1"/>
                  </a:solidFill>
                </a:endParaRPr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DB29278-607D-2D47-85A2-6520B1EAB2AD}"/>
              </a:ext>
            </a:extLst>
          </p:cNvPr>
          <p:cNvSpPr txBox="1"/>
          <p:nvPr/>
        </p:nvSpPr>
        <p:spPr>
          <a:xfrm>
            <a:off x="6438900" y="6392915"/>
            <a:ext cx="511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http://</a:t>
            </a:r>
            <a:r>
              <a:rPr kumimoji="1" lang="en" altLang="ko-Kore-KR" dirty="0" err="1"/>
              <a:t>cs.indstate.edu</a:t>
            </a:r>
            <a:r>
              <a:rPr kumimoji="1" lang="en" altLang="ko-Kore-KR" dirty="0"/>
              <a:t>/~</a:t>
            </a:r>
            <a:r>
              <a:rPr kumimoji="1" lang="en" altLang="ko-Kore-KR" dirty="0" err="1"/>
              <a:t>syedugani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ToomCook.pdf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2582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Toom-Cook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sz="2400" dirty="0"/>
              </a:p>
              <a:p>
                <a:r>
                  <a:rPr lang="ko-KR" altLang="en-US" sz="2400" dirty="0"/>
                  <a:t>안드레이 </a:t>
                </a:r>
                <a:r>
                  <a:rPr lang="ko-KR" altLang="en-US" sz="2400" b="1" dirty="0"/>
                  <a:t>톰</a:t>
                </a:r>
                <a:r>
                  <a:rPr lang="ko-KR" altLang="en-US" sz="2400" dirty="0"/>
                  <a:t>과 </a:t>
                </a:r>
                <a:r>
                  <a:rPr lang="ko-KR" altLang="en-US" sz="2400" dirty="0" err="1"/>
                  <a:t>스테픈</a:t>
                </a:r>
                <a:r>
                  <a:rPr lang="ko-KR" altLang="en-US" sz="2400" dirty="0"/>
                  <a:t> </a:t>
                </a:r>
                <a:r>
                  <a:rPr lang="ko-KR" altLang="en-US" sz="2400" b="1" dirty="0"/>
                  <a:t>쿡</a:t>
                </a:r>
                <a:r>
                  <a:rPr lang="ko-KR" altLang="en-US" sz="2400" dirty="0"/>
                  <a:t>이 제안한</a:t>
                </a:r>
                <a:r>
                  <a:rPr lang="ko-KR" altLang="en-US" sz="2400" b="1" dirty="0"/>
                  <a:t> 곱셈 알고리즘</a:t>
                </a:r>
                <a:endParaRPr lang="en-US" altLang="ko-KR" sz="2400" b="1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큰 정수인 </a:t>
                </a:r>
                <a14:m>
                  <m:oMath xmlns:m="http://schemas.openxmlformats.org/officeDocument/2006/math"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400" dirty="0"/>
                  <a:t>와 </a:t>
                </a:r>
                <a14:m>
                  <m:oMath xmlns:m="http://schemas.openxmlformats.org/officeDocument/2006/math">
                    <m:r>
                      <a:rPr lang="en-US" altLang="ko-Kore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400" dirty="0"/>
                  <a:t>를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곱하기 위해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두 수의 길이가 </a:t>
                </a:r>
                <a14:m>
                  <m:oMath xmlns:m="http://schemas.openxmlformats.org/officeDocument/2006/math"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ko-KR" altLang="en-US" sz="2400" dirty="0"/>
                  <a:t>인 </a:t>
                </a:r>
                <a14:m>
                  <m:oMath xmlns:m="http://schemas.openxmlformats.org/officeDocument/2006/math">
                    <m:r>
                      <a:rPr lang="en-US" altLang="ko-Kore-KR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ore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개의 작은 조각을 나눔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ore-KR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ore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가 커질수록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곱셈의 내부 연산 복잡 → 전체 시간 복잡도 낮아짐</a:t>
                </a:r>
                <a:r>
                  <a:rPr lang="en-US" altLang="ko-KR" sz="2400" dirty="0"/>
                  <a:t>.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각각의 나눠진 조각에 대해서도 다시 적용 가능</a:t>
                </a:r>
                <a:endParaRPr lang="en-US" altLang="ko-KR" sz="2400" dirty="0"/>
              </a:p>
              <a:p>
                <a:pPr lvl="1"/>
                <a:endParaRPr lang="en-US" altLang="ko-KR" sz="2000" dirty="0"/>
              </a:p>
              <a:p>
                <a:pPr lvl="1"/>
                <a:r>
                  <a:rPr lang="ko-KR" altLang="en-US" sz="2000" dirty="0"/>
                  <a:t>조각이 작아질 때까지 재귀적 사용이 가능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19D718A-49E0-0140-9027-D7F1B7F9FF2C}"/>
              </a:ext>
            </a:extLst>
          </p:cNvPr>
          <p:cNvSpPr txBox="1"/>
          <p:nvPr/>
        </p:nvSpPr>
        <p:spPr>
          <a:xfrm>
            <a:off x="4747321" y="6392915"/>
            <a:ext cx="703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en.wikipedia.org</a:t>
            </a:r>
            <a:r>
              <a:rPr kumimoji="1" lang="en" altLang="ko-Kore-KR" dirty="0"/>
              <a:t>/wiki/Toom%E2%80%93Cook_multiplication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Toom-Cook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400" dirty="0"/>
                  <a:t>두 수의 작은 조각인 </a:t>
                </a:r>
                <a14:m>
                  <m:oMath xmlns:m="http://schemas.openxmlformats.org/officeDocument/2006/math">
                    <m:r>
                      <a:rPr lang="en-US" altLang="ko-Kore-KR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ore-KR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b="1" dirty="0"/>
                  <a:t>가 </a:t>
                </a:r>
                <a:r>
                  <a:rPr lang="en-US" altLang="ko-KR" sz="2400" b="1" dirty="0"/>
                  <a:t>2</a:t>
                </a:r>
                <a:r>
                  <a:rPr lang="ko-KR" altLang="en-US" sz="2400" b="1" dirty="0"/>
                  <a:t>인 경우 </a:t>
                </a:r>
                <a:r>
                  <a:rPr lang="en-US" altLang="ko-KR" sz="2400" b="1" dirty="0"/>
                  <a:t>=</a:t>
                </a:r>
                <a:r>
                  <a:rPr lang="ko-KR" altLang="en-US" sz="2400" b="1" dirty="0"/>
                  <a:t> </a:t>
                </a:r>
                <a:r>
                  <a:rPr lang="ko-KR" altLang="en-US" sz="2400" b="1" dirty="0" err="1"/>
                  <a:t>카라츠바</a:t>
                </a:r>
                <a:r>
                  <a:rPr lang="ko-KR" altLang="en-US" sz="2400" b="1" dirty="0"/>
                  <a:t> 알고리즘</a:t>
                </a:r>
                <a:endParaRPr lang="en-US" altLang="ko-KR" sz="2400" b="1" dirty="0"/>
              </a:p>
              <a:p>
                <a:pPr lvl="1"/>
                <a:r>
                  <a:rPr lang="ko-KR" altLang="en-US" sz="2000" dirty="0" err="1"/>
                  <a:t>카라츠바</a:t>
                </a:r>
                <a:r>
                  <a:rPr lang="ko-KR" altLang="en-US" sz="2000" dirty="0"/>
                  <a:t> 알고리즘은 </a:t>
                </a:r>
                <a:r>
                  <a:rPr lang="en-US" altLang="ko-KR" sz="2000" dirty="0" err="1"/>
                  <a:t>ToomCook</a:t>
                </a:r>
                <a:r>
                  <a:rPr lang="ko-KR" altLang="en-US" sz="2000" dirty="0"/>
                  <a:t>을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포함한 다른 곱셈 알고리즘의 디딤돌 역할</a:t>
                </a:r>
                <a:endParaRPr lang="en-US" altLang="ko-KR" sz="2000" dirty="0"/>
              </a:p>
              <a:p>
                <a:pPr lvl="1"/>
                <a:r>
                  <a:rPr lang="en-US" altLang="ko-KR" sz="2000" dirty="0" err="1"/>
                  <a:t>ToomCook</a:t>
                </a:r>
                <a:r>
                  <a:rPr lang="ko-KR" altLang="en-US" sz="2000" dirty="0"/>
                  <a:t>은 실제로 각 숫자를 분할하여 여러 부분으로 곱하는 </a:t>
                </a:r>
                <a:r>
                  <a:rPr lang="ko-KR" altLang="en-US" sz="2000" dirty="0" err="1"/>
                  <a:t>카라츠바</a:t>
                </a:r>
                <a:r>
                  <a:rPr lang="ko-KR" altLang="en-US" sz="2000" dirty="0"/>
                  <a:t> 방법 기반</a:t>
                </a:r>
                <a:endParaRPr lang="en-US" altLang="ko-KR" sz="2000" dirty="0"/>
              </a:p>
              <a:p>
                <a:pPr lvl="1"/>
                <a:r>
                  <a:rPr lang="en-US" altLang="ko-KR" sz="2000" dirty="0" err="1"/>
                  <a:t>ToomCook</a:t>
                </a:r>
                <a:r>
                  <a:rPr lang="ko-KR" altLang="en-US" sz="2000" dirty="0"/>
                  <a:t>은 </a:t>
                </a:r>
                <a:r>
                  <a:rPr lang="ko-KR" altLang="en-US" sz="2000" dirty="0" err="1">
                    <a:solidFill>
                      <a:schemeClr val="accent1"/>
                    </a:solidFill>
                  </a:rPr>
                  <a:t>카라츠바</a:t>
                </a:r>
                <a:r>
                  <a:rPr lang="ko-KR" altLang="en-US" sz="2000" dirty="0">
                    <a:solidFill>
                      <a:schemeClr val="accent1"/>
                    </a:solidFill>
                  </a:rPr>
                  <a:t> 알고리즘의 더 빠른 일반화 방법 → 더 복잡</a:t>
                </a:r>
                <a:endParaRPr lang="en-US" altLang="ko-KR" sz="2000" dirty="0">
                  <a:solidFill>
                    <a:schemeClr val="accent1"/>
                  </a:solidFill>
                </a:endParaRP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“Toom-3”</a:t>
                </a:r>
                <a:r>
                  <a:rPr lang="ko-KR" altLang="en-US" sz="2400" dirty="0"/>
                  <a:t> 과 </a:t>
                </a:r>
                <a:r>
                  <a:rPr lang="en-US" altLang="ko-KR" sz="2400" dirty="0"/>
                  <a:t>Toom-Cook”</a:t>
                </a:r>
                <a:r>
                  <a:rPr lang="ko-KR" altLang="en-US" sz="2400" dirty="0"/>
                  <a:t>이라는 용어와 주로 혼용되어 사용됨</a:t>
                </a:r>
                <a:endParaRPr lang="en-US" altLang="ko-KR" sz="2400" dirty="0"/>
              </a:p>
              <a:p>
                <a:endParaRPr lang="en-US" altLang="ko-Kore-KR" sz="2400" dirty="0"/>
              </a:p>
              <a:p>
                <a:r>
                  <a:rPr lang="en-US" altLang="ko-KR" sz="2400" dirty="0"/>
                  <a:t>Toom-3</a:t>
                </a:r>
                <a:r>
                  <a:rPr lang="ko-KR" altLang="en-US" sz="2400" dirty="0"/>
                  <a:t>는 </a:t>
                </a:r>
                <a14:m>
                  <m:oMath xmlns:m="http://schemas.openxmlformats.org/officeDocument/2006/math">
                    <m:r>
                      <a:rPr lang="en-US" altLang="ko-Kore-KR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400" dirty="0"/>
                  <a:t> = 3</a:t>
                </a:r>
                <a:r>
                  <a:rPr lang="ko-KR" altLang="en-US" sz="2400" dirty="0"/>
                  <a:t>인 </a:t>
                </a:r>
                <a:r>
                  <a:rPr lang="en-US" altLang="ko-KR" sz="2400" dirty="0"/>
                  <a:t>Toom-Cook</a:t>
                </a:r>
                <a:r>
                  <a:rPr lang="ko-KR" altLang="en-US" sz="2400" dirty="0"/>
                  <a:t> 알고리즘을 의미 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정확한 표기 </a:t>
                </a:r>
                <a:r>
                  <a:rPr lang="en-US" altLang="ko-KR" sz="2000" dirty="0"/>
                  <a:t>: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ToomCook-3way </a:t>
                </a:r>
              </a:p>
              <a:p>
                <a:pPr lvl="1"/>
                <a:r>
                  <a:rPr lang="en-US" altLang="ko-KR" sz="2000" dirty="0"/>
                  <a:t>ToomCook-3way : </a:t>
                </a:r>
                <a:r>
                  <a:rPr lang="ko-KR" altLang="en-US" sz="2000" dirty="0"/>
                  <a:t>분할 횟수에 따라 곱셈 횟수 크게 감소</a:t>
                </a:r>
                <a:endParaRPr lang="en-US" altLang="ko-KR" sz="2000" dirty="0"/>
              </a:p>
              <a:p>
                <a:pPr lvl="1"/>
                <a:endParaRPr lang="en-US" altLang="ko-Kore-KR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DB29278-607D-2D47-85A2-6520B1EAB2AD}"/>
              </a:ext>
            </a:extLst>
          </p:cNvPr>
          <p:cNvSpPr txBox="1"/>
          <p:nvPr/>
        </p:nvSpPr>
        <p:spPr>
          <a:xfrm>
            <a:off x="6438900" y="6392915"/>
            <a:ext cx="511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http://</a:t>
            </a:r>
            <a:r>
              <a:rPr kumimoji="1" lang="en" altLang="ko-Kore-KR" dirty="0" err="1"/>
              <a:t>cs.indstate.edu</a:t>
            </a:r>
            <a:r>
              <a:rPr kumimoji="1" lang="en" altLang="ko-Kore-KR" dirty="0"/>
              <a:t>/~</a:t>
            </a:r>
            <a:r>
              <a:rPr kumimoji="1" lang="en" altLang="ko-Kore-KR" dirty="0" err="1"/>
              <a:t>syedugani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ToomCook.pdf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7500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ToomCook-3way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ToomCook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-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way</a:t>
                </a:r>
                <a:r>
                  <a:rPr lang="ko-KR" altLang="en-US" sz="2400" dirty="0"/>
                  <a:t>는 곱을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400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400" dirty="0"/>
                  <a:t>로 줄임</a:t>
                </a:r>
                <a:r>
                  <a:rPr lang="en-US" altLang="ko-KR" sz="24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연산을 진행할 </a:t>
                </a:r>
                <a:r>
                  <a:rPr lang="ko-KR" altLang="en-US" sz="2400" dirty="0" err="1"/>
                  <a:t>피연산자를</a:t>
                </a:r>
                <a:r>
                  <a:rPr lang="ko-KR" altLang="en-US" sz="2400" dirty="0"/>
                  <a:t> 동일한 길이</a:t>
                </a:r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2400" dirty="0"/>
                  <a:t>의 </a:t>
                </a:r>
                <a:r>
                  <a:rPr lang="en-US" altLang="ko-KR" sz="2400" dirty="0"/>
                  <a:t>3</a:t>
                </a:r>
                <a:r>
                  <a:rPr lang="ko-KR" altLang="en-US" sz="2400" dirty="0"/>
                  <a:t>개로 분할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pPr lvl="1"/>
                <a:r>
                  <a:rPr lang="en-US" altLang="ko-Kore-KR" sz="2000" dirty="0"/>
                  <a:t>base </a:t>
                </a:r>
                <a14:m>
                  <m:oMath xmlns:m="http://schemas.openxmlformats.org/officeDocument/2006/math">
                    <m:r>
                      <a:rPr lang="en-US" altLang="ko-Kore-KR" sz="20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ore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선택해주어야 함</a:t>
                </a:r>
                <a:r>
                  <a:rPr lang="en-US" altLang="ko-KR" sz="2000" dirty="0"/>
                  <a:t> </a:t>
                </a:r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978EE1-5D69-064C-9AF2-B2E54A8CB511}"/>
                  </a:ext>
                </a:extLst>
              </p:cNvPr>
              <p:cNvSpPr txBox="1"/>
              <p:nvPr/>
            </p:nvSpPr>
            <p:spPr>
              <a:xfrm>
                <a:off x="4469721" y="2921168"/>
                <a:ext cx="325255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:pPr lvl="1" algn="ctr"/>
                <a:endParaRPr lang="en-US" altLang="ko-KR" sz="2000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978EE1-5D69-064C-9AF2-B2E54A8C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721" y="2921168"/>
                <a:ext cx="3252557" cy="1015663"/>
              </a:xfrm>
              <a:prstGeom prst="rect">
                <a:avLst/>
              </a:prstGeom>
              <a:blipFill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838A8544-BF69-C746-B34F-5EEEAD32D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61" y="4896369"/>
            <a:ext cx="53295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3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ToomCook-3way 1</a:t>
            </a:r>
            <a:r>
              <a:rPr lang="ko-KR" altLang="en-US" dirty="0"/>
              <a:t>단계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분할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으로</a:t>
                </a:r>
                <a:r>
                  <a:rPr lang="ko-KR" altLang="en-US" sz="2000" dirty="0"/>
                  <a:t> 가정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한 자리에는 </a:t>
                </a:r>
                <a:r>
                  <a:rPr lang="en-US" altLang="ko-KR" sz="2000" dirty="0"/>
                  <a:t>4</a:t>
                </a:r>
                <a:r>
                  <a:rPr lang="ko-KR" altLang="en-US" sz="2000" dirty="0"/>
                  <a:t>개의 </a:t>
                </a:r>
                <a:r>
                  <a:rPr lang="en-US" altLang="ko-KR" sz="2000" dirty="0"/>
                  <a:t>10</a:t>
                </a:r>
                <a:r>
                  <a:rPr lang="ko-KR" altLang="en-US" sz="2000" dirty="0"/>
                  <a:t>진 정수가 들어감</a:t>
                </a:r>
                <a:r>
                  <a:rPr lang="en-US" altLang="ko-KR" sz="2000" dirty="0"/>
                  <a:t> </a:t>
                </a:r>
                <a:endParaRPr lang="en-US" altLang="ko-Kore-KR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ko-KR" sz="2000" b="1" dirty="0"/>
              </a:p>
              <a:p>
                <a:pPr lvl="1"/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ko-KR" altLang="en-US" sz="2000" dirty="0"/>
                  <a:t>예</a:t>
                </a:r>
                <a:r>
                  <a:rPr lang="en-US" altLang="ko-KR" sz="2000" dirty="0"/>
                  <a:t>)</a:t>
                </a:r>
              </a:p>
              <a:p>
                <a:pPr lvl="1"/>
                <a:r>
                  <a:rPr lang="en-US" altLang="ko-KR" sz="2000" dirty="0"/>
                  <a:t>1234567890123456789012</a:t>
                </a:r>
                <a:r>
                  <a:rPr lang="ko-KR" altLang="en-US" sz="2000" dirty="0"/>
                  <a:t> → </a:t>
                </a:r>
                <a:r>
                  <a:rPr lang="en-US" altLang="ko-KR" sz="2000" dirty="0"/>
                  <a:t>12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3456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7890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124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5678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9012</a:t>
                </a:r>
              </a:p>
              <a:p>
                <a:pPr lvl="1"/>
                <a:endParaRPr lang="en-US" altLang="ko-KR" sz="2000" dirty="0"/>
              </a:p>
              <a:p>
                <a:pPr lvl="1"/>
                <a:r>
                  <a:rPr lang="en-US" altLang="ko-KR" sz="2000" dirty="0"/>
                  <a:t>987654321987654321098</a:t>
                </a:r>
                <a:r>
                  <a:rPr lang="ko-KR" altLang="en-US" sz="2000" dirty="0"/>
                  <a:t> → </a:t>
                </a:r>
                <a:r>
                  <a:rPr lang="en-US" altLang="ko-KR" sz="2000" dirty="0"/>
                  <a:t>9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8765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4321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9876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5432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1098</a:t>
                </a:r>
                <a:r>
                  <a:rPr lang="ko-KR" altLang="en-US" sz="2000" dirty="0"/>
                  <a:t> </a:t>
                </a:r>
                <a:br>
                  <a:rPr lang="en" altLang="ko-Kore-KR" sz="2400" dirty="0"/>
                </a:br>
                <a:endParaRPr lang="en" altLang="ko-Kore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2E431B8-94D7-8243-B1CA-158579516F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004" b="53636"/>
          <a:stretch/>
        </p:blipFill>
        <p:spPr>
          <a:xfrm>
            <a:off x="4117233" y="4024358"/>
            <a:ext cx="3450013" cy="10598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C7DC04-BEA1-4B4F-92F1-FE7DEA86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950" y="5292725"/>
            <a:ext cx="8166100" cy="8255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2DD776D-46E4-1648-846C-883D18BDF30B}"/>
              </a:ext>
            </a:extLst>
          </p:cNvPr>
          <p:cNvSpPr/>
          <p:nvPr/>
        </p:nvSpPr>
        <p:spPr>
          <a:xfrm>
            <a:off x="7297615" y="5292725"/>
            <a:ext cx="539262" cy="316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D6E0FE4-2AF6-C44A-B1F8-B6D988DA555A}"/>
              </a:ext>
            </a:extLst>
          </p:cNvPr>
          <p:cNvSpPr/>
          <p:nvPr/>
        </p:nvSpPr>
        <p:spPr>
          <a:xfrm>
            <a:off x="8557479" y="5705475"/>
            <a:ext cx="539262" cy="316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782EC63-ADDE-7D46-BB8A-E185E6856BA8}"/>
              </a:ext>
            </a:extLst>
          </p:cNvPr>
          <p:cNvSpPr/>
          <p:nvPr/>
        </p:nvSpPr>
        <p:spPr>
          <a:xfrm>
            <a:off x="8962944" y="5271372"/>
            <a:ext cx="539262" cy="316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DEFEAF9-D242-B240-94A6-42A4A4889A95}"/>
              </a:ext>
            </a:extLst>
          </p:cNvPr>
          <p:cNvSpPr/>
          <p:nvPr/>
        </p:nvSpPr>
        <p:spPr>
          <a:xfrm>
            <a:off x="6863211" y="5705475"/>
            <a:ext cx="539262" cy="316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5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ToomCook-3way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</a:t>
            </a:r>
            <a:r>
              <a:rPr lang="ko-KR" altLang="en-US" dirty="0"/>
              <a:t> 평가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A141B-363C-6942-953E-3D3DD8C2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221" y="3807888"/>
            <a:ext cx="7315200" cy="2108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400" b="1" dirty="0"/>
                  <a:t>                       </a:t>
                </a:r>
                <a:r>
                  <a:rPr lang="ko-KR" altLang="en-US" sz="2400" dirty="0"/>
                  <a:t>에 대한 연산을 하기 위해  아래의 연산 진행</a:t>
                </a:r>
                <a:endParaRPr lang="en-US" altLang="ko-KR" sz="2400" dirty="0"/>
              </a:p>
              <a:p>
                <a:pPr lvl="1"/>
                <a:r>
                  <a:rPr lang="en-US" altLang="ko-KR" sz="2000" dirty="0"/>
                  <a:t>0,1,-1,-2,</a:t>
                </a:r>
                <a:r>
                  <a:rPr lang="ko-KR" altLang="en-US" sz="2000" dirty="0"/>
                  <a:t> 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2000" dirty="0"/>
                  <a:t> 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에 대입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2000" dirty="0"/>
                  <a:t> 대신 </a:t>
                </a:r>
                <a:r>
                  <a:rPr lang="ko-KR" altLang="en-US" sz="2000" dirty="0" err="1"/>
                  <a:t>최고차항인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2</a:t>
                </a: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넣어 사용하기도 함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2400" dirty="0"/>
                  <a:t> 은 </a:t>
                </a:r>
                <a:r>
                  <a:rPr lang="ko-KR" altLang="en-US" sz="2400" dirty="0" err="1"/>
                  <a:t>최고차항을</a:t>
                </a:r>
                <a:r>
                  <a:rPr lang="ko-KR" altLang="en-US" sz="2400" dirty="0"/>
                  <a:t> 의미하여 지금은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/>
                  <a:t>을 의미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6551A5D-3C9B-FD43-B5BC-B75633938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21" y="1135063"/>
            <a:ext cx="1943100" cy="419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9B106C-5F04-FF42-A29F-03DCD9D2E2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004" b="53636"/>
          <a:stretch/>
        </p:blipFill>
        <p:spPr>
          <a:xfrm>
            <a:off x="4150733" y="2545556"/>
            <a:ext cx="3450013" cy="10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ToomCook-3way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</a:t>
            </a:r>
            <a:r>
              <a:rPr lang="ko-KR" altLang="en-US" dirty="0"/>
              <a:t> 평가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D6710AA-DD5B-5E46-97DD-C035A7B9D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50" y="1467419"/>
            <a:ext cx="8166100" cy="43053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8D10AF-9793-FE46-8424-ADA17897DD7C}"/>
              </a:ext>
            </a:extLst>
          </p:cNvPr>
          <p:cNvSpPr/>
          <p:nvPr/>
        </p:nvSpPr>
        <p:spPr>
          <a:xfrm>
            <a:off x="8679976" y="2415654"/>
            <a:ext cx="1241946" cy="300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4CE1CC-029B-D24D-8567-6DD677617D26}"/>
              </a:ext>
            </a:extLst>
          </p:cNvPr>
          <p:cNvSpPr/>
          <p:nvPr/>
        </p:nvSpPr>
        <p:spPr>
          <a:xfrm>
            <a:off x="8679976" y="2858571"/>
            <a:ext cx="1241946" cy="300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796BFC-5F09-A845-BECF-C554C30941C5}"/>
              </a:ext>
            </a:extLst>
          </p:cNvPr>
          <p:cNvSpPr/>
          <p:nvPr/>
        </p:nvSpPr>
        <p:spPr>
          <a:xfrm>
            <a:off x="8625384" y="4997356"/>
            <a:ext cx="1241946" cy="300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29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ToomCook-3way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점별곱셈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51B69A-7BA2-1D48-93CE-9D675DD77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50" y="2374900"/>
            <a:ext cx="7073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9716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</ep:Words>
  <ep:PresentationFormat>와이드스크린</ep:PresentationFormat>
  <ep:Paragraphs>22</ep:Paragraphs>
  <ep:Slides>14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ep:HeadingPairs>
  <ep:TitlesOfParts>
    <vt:vector size="16" baseType="lpstr">
      <vt:lpstr>CryptoCraft 테마</vt:lpstr>
      <vt:lpstr>제목 테마</vt:lpstr>
      <vt:lpstr>Toom-Cook</vt:lpstr>
      <vt:lpstr>Toom-Cook</vt:lpstr>
      <vt:lpstr>Toom-Cook</vt:lpstr>
      <vt:lpstr>Toom-Cook</vt:lpstr>
      <vt:lpstr>ToomCook-3way</vt:lpstr>
      <vt:lpstr>ToomCook-3way 1단계  : 분할</vt:lpstr>
      <vt:lpstr>ToomCook-3way 2단계 : 평가</vt:lpstr>
      <vt:lpstr>ToomCook-3way 2단계 : 평가</vt:lpstr>
      <vt:lpstr>ToomCook-3way 3단계 : 점별곱셈</vt:lpstr>
      <vt:lpstr>ToomCook-3way 4단계 : 보간</vt:lpstr>
      <vt:lpstr>ToomCook-3way 4단계 : 보간</vt:lpstr>
      <vt:lpstr>ToomCook-3way 5단계 : 합성</vt:lpstr>
      <vt:lpstr>ToomCook-4way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2021-08-22T19:01:37.895</dcterms:modified>
  <cp:revision>61</cp:revision>
  <dc:title>PowerPoint 프레젠테이션</dc:title>
  <cp:version/>
</cp:coreProperties>
</file>