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3" r:id="rId6"/>
    <p:sldId id="287" r:id="rId7"/>
    <p:sldId id="281" r:id="rId8"/>
    <p:sldId id="284" r:id="rId9"/>
    <p:sldId id="285" r:id="rId10"/>
    <p:sldId id="28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6676" autoAdjust="0"/>
  </p:normalViewPr>
  <p:slideViewPr>
    <p:cSldViewPr snapToGrid="0">
      <p:cViewPr varScale="1">
        <p:scale>
          <a:sx n="100" d="100"/>
          <a:sy n="100" d="100"/>
        </p:scale>
        <p:origin x="12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8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Layer </a:t>
            </a:r>
            <a:r>
              <a:rPr lang="ko-KR" altLang="en-US" dirty="0" smtClean="0"/>
              <a:t>높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에러율</a:t>
            </a:r>
            <a:r>
              <a:rPr lang="ko-KR" altLang="en-US" dirty="0" smtClean="0"/>
              <a:t> 높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성능 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일반적인 양상 그대로 유지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성능 더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8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Layer </a:t>
            </a:r>
            <a:r>
              <a:rPr lang="ko-KR" altLang="en-US" dirty="0" smtClean="0"/>
              <a:t>높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에러율</a:t>
            </a:r>
            <a:r>
              <a:rPr lang="ko-KR" altLang="en-US" dirty="0" smtClean="0"/>
              <a:t> 높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ym typeface="Wingdings" panose="05000000000000000000" pitchFamily="2" charset="2"/>
              </a:rPr>
              <a:t>성능 떨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일반적인 양상 그대로 유지 </a:t>
            </a:r>
            <a:r>
              <a:rPr lang="en-US" altLang="ko-KR" dirty="0" smtClean="0">
                <a:sym typeface="Wingdings" panose="05000000000000000000" pitchFamily="2" charset="2"/>
              </a:rPr>
              <a:t>+ </a:t>
            </a:r>
            <a:r>
              <a:rPr lang="ko-KR" altLang="en-US" dirty="0" smtClean="0">
                <a:sym typeface="Wingdings" panose="05000000000000000000" pitchFamily="2" charset="2"/>
              </a:rPr>
              <a:t>성능 더 좋아짐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299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기울기가 점차 작아져 가중치 업데이트 제대로 </a:t>
            </a:r>
            <a:r>
              <a:rPr lang="en-US" altLang="ko-KR" dirty="0" smtClean="0"/>
              <a:t>X</a:t>
            </a:r>
          </a:p>
          <a:p>
            <a:r>
              <a:rPr lang="ko-KR" altLang="en-US" dirty="0" smtClean="0"/>
              <a:t>기울기가 점차 커져서 수렴을 안하고 발산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97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논문의 핵심 아이디어</a:t>
            </a:r>
            <a:endParaRPr lang="en-US" altLang="ko-KR" dirty="0" smtClean="0"/>
          </a:p>
          <a:p>
            <a:r>
              <a:rPr lang="en-US" altLang="ko-KR" dirty="0" smtClean="0"/>
              <a:t>Weight</a:t>
            </a:r>
            <a:r>
              <a:rPr lang="en-US" altLang="ko-KR" baseline="0" dirty="0" smtClean="0"/>
              <a:t> layer = </a:t>
            </a:r>
            <a:r>
              <a:rPr lang="en-US" altLang="ko-KR" baseline="0" dirty="0" err="1" smtClean="0"/>
              <a:t>conv</a:t>
            </a:r>
            <a:r>
              <a:rPr lang="en-US" altLang="ko-KR" baseline="0" dirty="0" smtClean="0"/>
              <a:t> layer</a:t>
            </a:r>
          </a:p>
          <a:p>
            <a:r>
              <a:rPr lang="ko-KR" altLang="en-US" baseline="0" dirty="0" smtClean="0"/>
              <a:t>레이어가 깊어질수록 학습 난이도 증가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단순히 </a:t>
            </a:r>
            <a:r>
              <a:rPr lang="ko-KR" altLang="en-US" baseline="0" dirty="0" err="1" smtClean="0"/>
              <a:t>깊어진다고</a:t>
            </a:r>
            <a:r>
              <a:rPr lang="ko-KR" altLang="en-US" baseline="0" dirty="0" smtClean="0"/>
              <a:t> 학습이 잘되는게 아님</a:t>
            </a:r>
            <a:endParaRPr lang="en-US" altLang="ko-KR" baseline="0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는 그대로 가져오고 잔여 정보인 </a:t>
            </a:r>
            <a:r>
              <a:rPr lang="en-US" altLang="ko-KR" dirty="0" smtClean="0"/>
              <a:t>F</a:t>
            </a:r>
            <a:r>
              <a:rPr lang="ko-KR" altLang="en-US" dirty="0" smtClean="0"/>
              <a:t>만 추가 학습</a:t>
            </a:r>
            <a:endParaRPr lang="en-US" altLang="ko-KR" dirty="0" smtClean="0"/>
          </a:p>
          <a:p>
            <a:r>
              <a:rPr lang="en-US" altLang="ko-KR" dirty="0" smtClean="0"/>
              <a:t>F+X</a:t>
            </a:r>
            <a:r>
              <a:rPr lang="ko-KR" altLang="en-US" dirty="0" smtClean="0"/>
              <a:t>를 전체를 다 학습하는 것보다 </a:t>
            </a:r>
            <a:r>
              <a:rPr lang="en-US" altLang="ko-KR" dirty="0" smtClean="0"/>
              <a:t>F</a:t>
            </a:r>
            <a:r>
              <a:rPr lang="ko-KR" altLang="en-US" dirty="0" smtClean="0"/>
              <a:t>만 학습하고 나중에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가져와서 더하는게 </a:t>
            </a:r>
            <a:r>
              <a:rPr lang="ko-KR" altLang="en-US" dirty="0" err="1" smtClean="0"/>
              <a:t>훨</a:t>
            </a:r>
            <a:r>
              <a:rPr lang="ko-KR" altLang="en-US" dirty="0" smtClean="0"/>
              <a:t> 쉬움</a:t>
            </a:r>
            <a:endParaRPr lang="en-US" altLang="ko-KR" dirty="0" smtClean="0"/>
          </a:p>
          <a:p>
            <a:r>
              <a:rPr lang="en-US" altLang="ko-KR" dirty="0" smtClean="0"/>
              <a:t>H</a:t>
            </a:r>
            <a:r>
              <a:rPr lang="ko-KR" altLang="en-US" dirty="0" smtClean="0"/>
              <a:t>의 경우 각각의 </a:t>
            </a:r>
            <a:r>
              <a:rPr lang="en-US" altLang="ko-KR" dirty="0" err="1" smtClean="0"/>
              <a:t>Wl</a:t>
            </a:r>
            <a:r>
              <a:rPr lang="ko-KR" altLang="en-US" dirty="0" smtClean="0"/>
              <a:t>를 학습을 </a:t>
            </a:r>
            <a:r>
              <a:rPr lang="ko-KR" altLang="en-US" dirty="0" err="1" smtClean="0"/>
              <a:t>진행해야함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381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지름길</a:t>
            </a:r>
            <a:endParaRPr lang="en-US" altLang="ko-KR" dirty="0" smtClean="0"/>
          </a:p>
          <a:p>
            <a:r>
              <a:rPr lang="ko-KR" altLang="en-US" dirty="0" smtClean="0"/>
              <a:t>레이어가 </a:t>
            </a:r>
            <a:r>
              <a:rPr lang="ko-KR" altLang="en-US" dirty="0" err="1" smtClean="0"/>
              <a:t>중첩됐을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떄</a:t>
            </a:r>
            <a:r>
              <a:rPr lang="ko-KR" altLang="en-US" dirty="0" smtClean="0"/>
              <a:t> 유의미한 결과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207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같은 레이어에서도 성능 향상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05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t-In2tCeIQ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/>
            </a:r>
            <a:b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2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(Deep Residual Learning for Image Recognition)</a:t>
            </a: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https://youtu.be/Ft-In2tCeIQ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N</a:t>
            </a:r>
            <a:r>
              <a:rPr lang="en-US" altLang="ko-KR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et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개념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동작 원리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9073" y="3522699"/>
            <a:ext cx="10604810" cy="2350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endParaRPr lang="en-US" altLang="ko-KR" sz="24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Deep Residual Learning for Image Recognition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논문을 통해 소개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(MS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에서 개발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CNN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알고리즘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성능이 뛰어나고 아이디어가 간단하여 매우 좋은 기법으로 평가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깊은 네트워크를 학습시키기 위한 방법으로 </a:t>
            </a:r>
            <a:r>
              <a:rPr lang="ko-KR" altLang="en-US" sz="20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잔여 학습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(residual learning)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을 제안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682752" y="3681984"/>
            <a:ext cx="1438656" cy="377952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깊은 네트워크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 ( == Layer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많다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일반적으로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CNN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깊어질수록 채널 수↑ 너비와 높이↓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일반적으로 네트워크 깊이가 깊어질수록 데이터로부터 풍부한 특징 추출 가능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높은 성능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But Layer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너무 깊을 경우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학습도 어렵고 오히려 성능이 떨어짐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426" y="343045"/>
            <a:ext cx="4565315" cy="1843015"/>
          </a:xfrm>
          <a:prstGeom prst="rect">
            <a:avLst/>
          </a:prstGeom>
          <a:ln w="19050" cap="sq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6" name="Picture 2" descr="https://blog.kakaocdn.net/dn/uiYxJ/btqzU9uR8kC/zQi10LVKdbdcwAs1XOhqA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0626" y="3681412"/>
            <a:ext cx="7630747" cy="260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9639300" y="1104900"/>
            <a:ext cx="104775" cy="1428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0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개념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499" y="2318897"/>
            <a:ext cx="8698261" cy="281671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503074" y="5156808"/>
            <a:ext cx="12234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일반적인 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CNN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943894" y="5156808"/>
            <a:ext cx="3025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잔여 학습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14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논문제안기법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을 적용한 </a:t>
            </a:r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CNN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3" name="구부러진 연결선 12"/>
          <p:cNvCxnSpPr/>
          <p:nvPr/>
        </p:nvCxnSpPr>
        <p:spPr>
          <a:xfrm rot="5400000" flipH="1" flipV="1">
            <a:off x="6079279" y="126258"/>
            <a:ext cx="12700" cy="4341708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176035" y="1648048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err="1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ResNet</a:t>
            </a:r>
            <a:r>
              <a:rPr lang="ko-KR" altLang="en-US" sz="1400" dirty="0" smtClean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이용하여 해결</a:t>
            </a:r>
            <a:endParaRPr lang="ko-KR" altLang="en-US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11920" y="3573367"/>
            <a:ext cx="1395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Training error</a:t>
            </a:r>
            <a:endParaRPr lang="ko-KR" altLang="en-US" sz="14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102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문제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Layer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너무 깊을 경우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학습도 어렵고 오히려 성능이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떨어짐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단순히 깊이만 깊다면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(Layer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수만 늘린다면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얕은 모델에 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identity mapping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쌓은 모델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즉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특수한 깊은 모델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얕은 모델보다  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training error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 높을 수는 없다</a:t>
            </a:r>
            <a:r>
              <a:rPr lang="en-US" altLang="ko-KR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!</a:t>
            </a:r>
          </a:p>
        </p:txBody>
      </p:sp>
      <p:grpSp>
        <p:nvGrpSpPr>
          <p:cNvPr id="52" name="그룹 51"/>
          <p:cNvGrpSpPr/>
          <p:nvPr/>
        </p:nvGrpSpPr>
        <p:grpSpPr>
          <a:xfrm>
            <a:off x="962024" y="2385031"/>
            <a:ext cx="6952493" cy="1296381"/>
            <a:chOff x="3352799" y="1766470"/>
            <a:chExt cx="6952493" cy="1296381"/>
          </a:xfrm>
        </p:grpSpPr>
        <p:sp>
          <p:nvSpPr>
            <p:cNvPr id="50" name="직사각형 49"/>
            <p:cNvSpPr/>
            <p:nvPr/>
          </p:nvSpPr>
          <p:spPr>
            <a:xfrm>
              <a:off x="3790192" y="1766470"/>
              <a:ext cx="6515100" cy="12963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Vanishing gradient </a:t>
              </a: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problem (</a:t>
              </a: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기울기 소실</a:t>
              </a: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Exploding </a:t>
              </a:r>
              <a:r>
                <a: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gradient </a:t>
              </a: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problem (</a:t>
              </a: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기울기 소실의 반대 개념</a:t>
              </a: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, </a:t>
              </a:r>
              <a:r>
                <a:rPr lang="ko-KR" altLang="en-US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기울기 폭주</a:t>
              </a: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)</a:t>
              </a:r>
            </a:p>
            <a:p>
              <a:pPr>
                <a:lnSpc>
                  <a:spcPct val="150000"/>
                </a:lnSpc>
              </a:pP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Overfitting (</a:t>
              </a:r>
              <a:r>
                <a:rPr lang="ko-KR" altLang="en-US" dirty="0" err="1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과적합</a:t>
              </a:r>
              <a:r>
                <a:rPr lang="en-US" altLang="ko-KR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)</a:t>
              </a:r>
              <a:endParaRPr lang="ko-KR" altLang="en-US" dirty="0"/>
            </a:p>
          </p:txBody>
        </p:sp>
        <p:sp>
          <p:nvSpPr>
            <p:cNvPr id="51" name="왼쪽 중괄호 50"/>
            <p:cNvSpPr/>
            <p:nvPr/>
          </p:nvSpPr>
          <p:spPr>
            <a:xfrm>
              <a:off x="3352799" y="1883360"/>
              <a:ext cx="371475" cy="1062602"/>
            </a:xfrm>
            <a:prstGeom prst="leftBrace">
              <a:avLst>
                <a:gd name="adj1" fmla="val 27564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4" name="직선 연결선 53"/>
          <p:cNvCxnSpPr/>
          <p:nvPr/>
        </p:nvCxnSpPr>
        <p:spPr>
          <a:xfrm>
            <a:off x="1831975" y="4365625"/>
            <a:ext cx="1714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1147761" y="4484190"/>
            <a:ext cx="33352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단순히 아무것도 하지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않는 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값 </a:t>
            </a:r>
            <a:r>
              <a:rPr lang="ko-KR" altLang="en-US" sz="1400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전달용</a:t>
            </a:r>
            <a:r>
              <a:rPr lang="ko-KR" altLang="en-US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13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잔여 블록 </a:t>
                </a:r>
                <a:r>
                  <a:rPr lang="en-US" altLang="ko-KR" sz="2000" b="1" dirty="0" smtClean="0">
                    <a:solidFill>
                      <a:srgbClr val="FF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(Residual Block)</a:t>
                </a:r>
                <a:endParaRPr lang="en-US" altLang="ko-KR" sz="2000" b="1" dirty="0" smtClean="0">
                  <a:solidFill>
                    <a:srgbClr val="FF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잔여 블록을 이용하여 네트워크의 최적화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(optimization)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난이도를 낮춤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를 바로 학습하긴 어려움 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dirty="0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F</m:t>
                    </m:r>
                    <m:d>
                      <m:dPr>
                        <m:ctrlPr>
                          <a:rPr lang="en-US" altLang="ko-KR" sz="1800" b="0" i="0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dirty="0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x</m:t>
                        </m:r>
                      </m:e>
                    </m:d>
                    <m:r>
                      <a:rPr lang="en-US" altLang="ko-KR" sz="1800" b="0" i="0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= </m:t>
                    </m:r>
                    <m:r>
                      <a:rPr lang="en-US" altLang="ko-KR" sz="1800" i="1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를 학습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동일한 결과 도출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그룹 60"/>
          <p:cNvGrpSpPr/>
          <p:nvPr/>
        </p:nvGrpSpPr>
        <p:grpSpPr>
          <a:xfrm>
            <a:off x="6475233" y="3136584"/>
            <a:ext cx="4200361" cy="3013027"/>
            <a:chOff x="6179958" y="3136584"/>
            <a:chExt cx="4200361" cy="3013027"/>
          </a:xfrm>
        </p:grpSpPr>
        <p:grpSp>
          <p:nvGrpSpPr>
            <p:cNvPr id="32" name="그룹 31"/>
            <p:cNvGrpSpPr/>
            <p:nvPr/>
          </p:nvGrpSpPr>
          <p:grpSpPr>
            <a:xfrm>
              <a:off x="6179958" y="3136584"/>
              <a:ext cx="4038779" cy="2676524"/>
              <a:chOff x="312558" y="3086100"/>
              <a:chExt cx="4038779" cy="267652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504950" y="3867149"/>
                <a:ext cx="1219200" cy="3524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Weight layer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504950" y="4600574"/>
                <a:ext cx="1219200" cy="3524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Weight layer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4" idx="2"/>
                <a:endCxn id="5" idx="0"/>
              </p:cNvCxnSpPr>
              <p:nvPr/>
            </p:nvCxnSpPr>
            <p:spPr>
              <a:xfrm>
                <a:off x="2114550" y="4219574"/>
                <a:ext cx="0" cy="381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2132175" y="4256185"/>
                <a:ext cx="498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endParaRPr lang="ko-KR" altLang="en-US" sz="1400" b="1" dirty="0"/>
              </a:p>
            </p:txBody>
          </p:sp>
          <p:cxnSp>
            <p:nvCxnSpPr>
              <p:cNvPr id="10" name="직선 화살표 연결선 9"/>
              <p:cNvCxnSpPr>
                <a:endCxn id="4" idx="0"/>
              </p:cNvCxnSpPr>
              <p:nvPr/>
            </p:nvCxnSpPr>
            <p:spPr>
              <a:xfrm>
                <a:off x="2114550" y="3438525"/>
                <a:ext cx="0" cy="428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1946553" y="3086100"/>
                    <a:ext cx="335989" cy="369332"/>
                  </a:xfrm>
                  <a:prstGeom prst="rect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553" y="3086100"/>
                    <a:ext cx="33598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19050">
                    <a:solidFill>
                      <a:srgbClr val="FF0000"/>
                    </a:solidFill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꺾인 연결선 14"/>
              <p:cNvCxnSpPr>
                <a:stCxn id="13" idx="3"/>
                <a:endCxn id="16" idx="6"/>
              </p:cNvCxnSpPr>
              <p:nvPr/>
            </p:nvCxnSpPr>
            <p:spPr>
              <a:xfrm flipH="1">
                <a:off x="2252661" y="3270766"/>
                <a:ext cx="29881" cy="2062490"/>
              </a:xfrm>
              <a:prstGeom prst="bentConnector3">
                <a:avLst>
                  <a:gd name="adj1" fmla="val -2135722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순서도: 논리합 15"/>
              <p:cNvSpPr/>
              <p:nvPr/>
            </p:nvSpPr>
            <p:spPr>
              <a:xfrm>
                <a:off x="1976436" y="5190381"/>
                <a:ext cx="276225" cy="28575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>
                <a:stCxn id="5" idx="2"/>
                <a:endCxn id="16" idx="0"/>
              </p:cNvCxnSpPr>
              <p:nvPr/>
            </p:nvCxnSpPr>
            <p:spPr>
              <a:xfrm flipH="1">
                <a:off x="2114549" y="4952999"/>
                <a:ext cx="1" cy="2373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16" idx="4"/>
              </p:cNvCxnSpPr>
              <p:nvPr/>
            </p:nvCxnSpPr>
            <p:spPr>
              <a:xfrm flipH="1">
                <a:off x="2114548" y="5476131"/>
                <a:ext cx="1" cy="219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2132175" y="5454847"/>
                <a:ext cx="498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endParaRPr lang="ko-KR" alt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997761" y="4256185"/>
                    <a:ext cx="135357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</m:oMath>
                    </a14:m>
                    <a:r>
                      <a:rPr lang="ko-KR" altLang="en-US" b="1" dirty="0" smtClean="0"/>
                      <a:t> </a:t>
                    </a:r>
                    <a:r>
                      <a:rPr lang="en-US" altLang="ko-KR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rPr>
                      <a:t>identity</a:t>
                    </a:r>
                    <a:endParaRPr lang="ko-KR" altLang="en-US" b="1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endParaRPr>
                  </a:p>
                </p:txBody>
              </p:sp>
            </mc:Choice>
            <mc:Fallback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61" y="4256185"/>
                    <a:ext cx="135357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왼쪽 중괄호 27"/>
              <p:cNvSpPr/>
              <p:nvPr/>
            </p:nvSpPr>
            <p:spPr>
              <a:xfrm>
                <a:off x="1014413" y="3890397"/>
                <a:ext cx="371475" cy="1062602"/>
              </a:xfrm>
              <a:prstGeom prst="leftBrace">
                <a:avLst>
                  <a:gd name="adj1" fmla="val 27564"/>
                  <a:gd name="adj2" fmla="val 50000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12558" y="4225407"/>
                    <a:ext cx="7209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58" y="4225407"/>
                    <a:ext cx="72090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직사각형 29"/>
                  <p:cNvSpPr/>
                  <p:nvPr/>
                </p:nvSpPr>
                <p:spPr>
                  <a:xfrm>
                    <a:off x="836131" y="5137577"/>
                    <a:ext cx="102124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30" name="직사각형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31" y="5137577"/>
                    <a:ext cx="1021241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직사각형 32"/>
            <p:cNvSpPr/>
            <p:nvPr/>
          </p:nvSpPr>
          <p:spPr>
            <a:xfrm>
              <a:off x="8865161" y="4630689"/>
              <a:ext cx="1515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앞에서 학습된 정보</a:t>
              </a:r>
              <a:endParaRPr lang="ko-KR" altLang="en-US" sz="14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306922" y="5841834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Residual block</a:t>
              </a:r>
              <a:endParaRPr lang="ko-KR" altLang="en-US" sz="1400" dirty="0"/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2984215" y="3141702"/>
            <a:ext cx="1219200" cy="3068598"/>
            <a:chOff x="2232264" y="2871220"/>
            <a:chExt cx="1219200" cy="3068598"/>
          </a:xfrm>
        </p:grpSpPr>
        <p:sp>
          <p:nvSpPr>
            <p:cNvPr id="35" name="직사각형 34"/>
            <p:cNvSpPr/>
            <p:nvPr/>
          </p:nvSpPr>
          <p:spPr>
            <a:xfrm>
              <a:off x="2232264" y="3667125"/>
              <a:ext cx="1219200" cy="35242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Weight layer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2232264" y="2871220"/>
              <a:ext cx="1219200" cy="3068598"/>
              <a:chOff x="2232264" y="2871220"/>
              <a:chExt cx="1219200" cy="3068598"/>
            </a:xfrm>
          </p:grpSpPr>
          <p:sp>
            <p:nvSpPr>
              <p:cNvPr id="36" name="직사각형 35"/>
              <p:cNvSpPr/>
              <p:nvPr/>
            </p:nvSpPr>
            <p:spPr>
              <a:xfrm>
                <a:off x="2232264" y="4400550"/>
                <a:ext cx="1219200" cy="3524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tx1"/>
                    </a:solidFill>
                  </a:rPr>
                  <a:t>Weight layer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직선 화살표 연결선 36"/>
              <p:cNvCxnSpPr>
                <a:stCxn id="35" idx="2"/>
                <a:endCxn id="36" idx="0"/>
              </p:cNvCxnSpPr>
              <p:nvPr/>
            </p:nvCxnSpPr>
            <p:spPr>
              <a:xfrm>
                <a:off x="2841864" y="4019550"/>
                <a:ext cx="0" cy="381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직사각형 37"/>
              <p:cNvSpPr/>
              <p:nvPr/>
            </p:nvSpPr>
            <p:spPr>
              <a:xfrm>
                <a:off x="2859489" y="4056161"/>
                <a:ext cx="498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endParaRPr lang="ko-KR" altLang="en-US" sz="1400" b="1" dirty="0"/>
              </a:p>
            </p:txBody>
          </p:sp>
          <p:cxnSp>
            <p:nvCxnSpPr>
              <p:cNvPr id="39" name="직선 화살표 연결선 38"/>
              <p:cNvCxnSpPr>
                <a:endCxn id="35" idx="0"/>
              </p:cNvCxnSpPr>
              <p:nvPr/>
            </p:nvCxnSpPr>
            <p:spPr>
              <a:xfrm>
                <a:off x="2841864" y="3238501"/>
                <a:ext cx="0" cy="428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직사각형 39"/>
                  <p:cNvSpPr/>
                  <p:nvPr/>
                </p:nvSpPr>
                <p:spPr>
                  <a:xfrm>
                    <a:off x="2673867" y="2871220"/>
                    <a:ext cx="33598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40" name="직사각형 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3867" y="2871220"/>
                    <a:ext cx="33598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직선 화살표 연결선 42"/>
              <p:cNvCxnSpPr>
                <a:stCxn id="36" idx="2"/>
              </p:cNvCxnSpPr>
              <p:nvPr/>
            </p:nvCxnSpPr>
            <p:spPr>
              <a:xfrm flipH="1">
                <a:off x="2841863" y="4752975"/>
                <a:ext cx="1" cy="2373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화살표 연결선 43"/>
              <p:cNvCxnSpPr/>
              <p:nvPr/>
            </p:nvCxnSpPr>
            <p:spPr>
              <a:xfrm flipH="1">
                <a:off x="2841862" y="5342782"/>
                <a:ext cx="1" cy="219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직사각형 44"/>
              <p:cNvSpPr/>
              <p:nvPr/>
            </p:nvSpPr>
            <p:spPr>
              <a:xfrm>
                <a:off x="2824236" y="5321498"/>
                <a:ext cx="533403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1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endParaRPr lang="ko-KR" alt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직사각형 47"/>
                  <p:cNvSpPr/>
                  <p:nvPr/>
                </p:nvSpPr>
                <p:spPr>
                  <a:xfrm>
                    <a:off x="2525384" y="4977884"/>
                    <a:ext cx="7458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48" name="직사각형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5384" y="4977884"/>
                    <a:ext cx="745845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직사각형 52"/>
              <p:cNvSpPr/>
              <p:nvPr/>
            </p:nvSpPr>
            <p:spPr>
              <a:xfrm>
                <a:off x="2286260" y="5632041"/>
                <a:ext cx="111120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 smtClean="0"/>
                  <a:t>Plain layers</a:t>
                </a:r>
                <a:endParaRPr lang="ko-KR" altLang="en-US" sz="1400" dirty="0"/>
              </a:p>
            </p:txBody>
          </p:sp>
        </p:grpSp>
      </p:grpSp>
      <p:sp>
        <p:nvSpPr>
          <p:cNvPr id="59" name="오른쪽 화살표 58"/>
          <p:cNvSpPr/>
          <p:nvPr/>
        </p:nvSpPr>
        <p:spPr>
          <a:xfrm>
            <a:off x="5323538" y="4352495"/>
            <a:ext cx="657225" cy="4320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4633940" y="4883581"/>
            <a:ext cx="2028119" cy="705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학습이</a:t>
            </a:r>
            <a:r>
              <a:rPr lang="en-US" altLang="ko-KR" sz="14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잘되는 형태로 변경</a:t>
            </a:r>
            <a:endParaRPr lang="en-US" altLang="ko-KR" sz="14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</a:t>
            </a:r>
            <a:r>
              <a:rPr lang="ko-KR" altLang="en-US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빠르고 정확하게 학습됨</a:t>
            </a:r>
            <a:r>
              <a:rPr lang="en-US" altLang="ko-KR" sz="1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&gt;</a:t>
            </a:r>
            <a:endParaRPr lang="ko-KR" altLang="en-US" sz="1400" b="1" dirty="0"/>
          </a:p>
        </p:txBody>
      </p:sp>
      <p:sp>
        <p:nvSpPr>
          <p:cNvPr id="62" name="아래쪽 화살표 61"/>
          <p:cNvSpPr/>
          <p:nvPr/>
        </p:nvSpPr>
        <p:spPr>
          <a:xfrm>
            <a:off x="2457490" y="3805223"/>
            <a:ext cx="180975" cy="2044093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1451924" y="4292325"/>
            <a:ext cx="1043876" cy="10287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점진적으로 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복잡한 함수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</a:t>
            </a:r>
            <a:endParaRPr lang="ko-KR" altLang="en-US" sz="1400" dirty="0"/>
          </a:p>
        </p:txBody>
      </p:sp>
      <p:cxnSp>
        <p:nvCxnSpPr>
          <p:cNvPr id="64" name="직선 연결선 63"/>
          <p:cNvCxnSpPr/>
          <p:nvPr/>
        </p:nvCxnSpPr>
        <p:spPr>
          <a:xfrm>
            <a:off x="633932" y="2732560"/>
            <a:ext cx="1086918" cy="169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268505" y="2774100"/>
            <a:ext cx="1967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Input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들어왔을 때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/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이상적으로 동작하는 함수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1695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잔여 블록 </a:t>
            </a:r>
            <a:r>
              <a:rPr lang="en-US" altLang="ko-KR" sz="2000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(Residual Block)</a:t>
            </a:r>
            <a:endParaRPr lang="en-US" altLang="ko-KR" sz="2000" b="1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단순히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output + x (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덧셈연산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추가적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파라미터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복잡도 증가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간단한 구현 가능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더 쉽고 빠른 학습 가능</a:t>
            </a:r>
          </a:p>
        </p:txBody>
      </p:sp>
      <p:grpSp>
        <p:nvGrpSpPr>
          <p:cNvPr id="61" name="그룹 60"/>
          <p:cNvGrpSpPr/>
          <p:nvPr/>
        </p:nvGrpSpPr>
        <p:grpSpPr>
          <a:xfrm>
            <a:off x="1103133" y="2921048"/>
            <a:ext cx="4200361" cy="3013027"/>
            <a:chOff x="6179958" y="3136584"/>
            <a:chExt cx="4200361" cy="3013027"/>
          </a:xfrm>
        </p:grpSpPr>
        <p:grpSp>
          <p:nvGrpSpPr>
            <p:cNvPr id="32" name="그룹 31"/>
            <p:cNvGrpSpPr/>
            <p:nvPr/>
          </p:nvGrpSpPr>
          <p:grpSpPr>
            <a:xfrm>
              <a:off x="6179958" y="3136584"/>
              <a:ext cx="4038779" cy="2676524"/>
              <a:chOff x="312558" y="3086100"/>
              <a:chExt cx="4038779" cy="2676524"/>
            </a:xfrm>
          </p:grpSpPr>
          <p:sp>
            <p:nvSpPr>
              <p:cNvPr id="4" name="직사각형 3"/>
              <p:cNvSpPr/>
              <p:nvPr/>
            </p:nvSpPr>
            <p:spPr>
              <a:xfrm>
                <a:off x="1504950" y="3867149"/>
                <a:ext cx="1219200" cy="3524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accent6"/>
                    </a:solidFill>
                  </a:rPr>
                  <a:t>Weight layer</a:t>
                </a:r>
                <a:endParaRPr lang="ko-KR" altLang="en-US" sz="1400" dirty="0">
                  <a:solidFill>
                    <a:schemeClr val="accent6"/>
                  </a:solidFill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1504950" y="4600574"/>
                <a:ext cx="1219200" cy="3524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chemeClr val="accent2"/>
                    </a:solidFill>
                  </a:rPr>
                  <a:t>Weight layer</a:t>
                </a:r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  <p:cxnSp>
            <p:nvCxnSpPr>
              <p:cNvPr id="7" name="직선 화살표 연결선 6"/>
              <p:cNvCxnSpPr>
                <a:stCxn id="4" idx="2"/>
                <a:endCxn id="5" idx="0"/>
              </p:cNvCxnSpPr>
              <p:nvPr/>
            </p:nvCxnSpPr>
            <p:spPr>
              <a:xfrm>
                <a:off x="2114550" y="4219574"/>
                <a:ext cx="0" cy="381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직사각형 8"/>
              <p:cNvSpPr/>
              <p:nvPr/>
            </p:nvSpPr>
            <p:spPr>
              <a:xfrm>
                <a:off x="2132175" y="4256185"/>
                <a:ext cx="498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endParaRPr lang="ko-KR" altLang="en-US" sz="1400" b="1" dirty="0">
                  <a:solidFill>
                    <a:schemeClr val="accent5"/>
                  </a:solidFill>
                </a:endParaRPr>
              </a:p>
            </p:txBody>
          </p:sp>
          <p:cxnSp>
            <p:nvCxnSpPr>
              <p:cNvPr id="10" name="직선 화살표 연결선 9"/>
              <p:cNvCxnSpPr>
                <a:endCxn id="4" idx="0"/>
              </p:cNvCxnSpPr>
              <p:nvPr/>
            </p:nvCxnSpPr>
            <p:spPr>
              <a:xfrm>
                <a:off x="2114550" y="3438525"/>
                <a:ext cx="0" cy="42862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직사각형 12"/>
                  <p:cNvSpPr/>
                  <p:nvPr/>
                </p:nvSpPr>
                <p:spPr>
                  <a:xfrm>
                    <a:off x="1946553" y="3086100"/>
                    <a:ext cx="335989" cy="369332"/>
                  </a:xfrm>
                  <a:prstGeom prst="rect">
                    <a:avLst/>
                  </a:prstGeom>
                  <a:ln w="19050"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1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𝒙</m:t>
                          </m:r>
                        </m:oMath>
                      </m:oMathPara>
                    </a14:m>
                    <a:endParaRPr lang="ko-KR" altLang="en-US" b="1" dirty="0"/>
                  </a:p>
                </p:txBody>
              </p:sp>
            </mc:Choice>
            <mc:Fallback>
              <p:sp>
                <p:nvSpPr>
                  <p:cNvPr id="13" name="직사각형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6553" y="3086100"/>
                    <a:ext cx="33598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19050"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꺾인 연결선 14"/>
              <p:cNvCxnSpPr>
                <a:stCxn id="13" idx="3"/>
                <a:endCxn id="16" idx="6"/>
              </p:cNvCxnSpPr>
              <p:nvPr/>
            </p:nvCxnSpPr>
            <p:spPr>
              <a:xfrm flipH="1">
                <a:off x="2252661" y="3270766"/>
                <a:ext cx="29881" cy="2062490"/>
              </a:xfrm>
              <a:prstGeom prst="bentConnector3">
                <a:avLst>
                  <a:gd name="adj1" fmla="val -213572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순서도: 논리합 15"/>
              <p:cNvSpPr/>
              <p:nvPr/>
            </p:nvSpPr>
            <p:spPr>
              <a:xfrm>
                <a:off x="1976436" y="5190381"/>
                <a:ext cx="276225" cy="285750"/>
              </a:xfrm>
              <a:prstGeom prst="flowChartOr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7" name="직선 화살표 연결선 16"/>
              <p:cNvCxnSpPr>
                <a:stCxn id="5" idx="2"/>
                <a:endCxn id="16" idx="0"/>
              </p:cNvCxnSpPr>
              <p:nvPr/>
            </p:nvCxnSpPr>
            <p:spPr>
              <a:xfrm flipH="1">
                <a:off x="2114549" y="4952999"/>
                <a:ext cx="1" cy="23738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화살표 연결선 19"/>
              <p:cNvCxnSpPr>
                <a:stCxn id="16" idx="4"/>
              </p:cNvCxnSpPr>
              <p:nvPr/>
            </p:nvCxnSpPr>
            <p:spPr>
              <a:xfrm flipH="1">
                <a:off x="2114548" y="5476131"/>
                <a:ext cx="1" cy="2198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직사각형 23"/>
              <p:cNvSpPr/>
              <p:nvPr/>
            </p:nvSpPr>
            <p:spPr>
              <a:xfrm>
                <a:off x="2132175" y="5454847"/>
                <a:ext cx="498150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relu</a:t>
                </a:r>
                <a:endParaRPr lang="ko-KR" altLang="en-US" sz="1400" b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직사각형 26"/>
                  <p:cNvSpPr/>
                  <p:nvPr/>
                </p:nvSpPr>
                <p:spPr>
                  <a:xfrm>
                    <a:off x="2997761" y="4256185"/>
                    <a:ext cx="135357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altLang="ko-KR" b="1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𝒙</m:t>
                        </m:r>
                      </m:oMath>
                    </a14:m>
                    <a:r>
                      <a:rPr lang="ko-KR" altLang="en-US" b="1" dirty="0" smtClean="0"/>
                      <a:t> </a:t>
                    </a:r>
                    <a:r>
                      <a:rPr lang="en-US" altLang="ko-KR" b="1" dirty="0" smtClean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rPr>
                      <a:t>identity</a:t>
                    </a:r>
                    <a:endParaRPr lang="ko-KR" altLang="en-US" b="1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endParaRPr>
                  </a:p>
                </p:txBody>
              </p:sp>
            </mc:Choice>
            <mc:Fallback>
              <p:sp>
                <p:nvSpPr>
                  <p:cNvPr id="27" name="직사각형 2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97761" y="4256185"/>
                    <a:ext cx="13535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6557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왼쪽 중괄호 27"/>
              <p:cNvSpPr/>
              <p:nvPr/>
            </p:nvSpPr>
            <p:spPr>
              <a:xfrm>
                <a:off x="1014413" y="3890397"/>
                <a:ext cx="371475" cy="1062602"/>
              </a:xfrm>
              <a:prstGeom prst="leftBrace">
                <a:avLst>
                  <a:gd name="adj1" fmla="val 27564"/>
                  <a:gd name="adj2" fmla="val 5000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직사각형 28"/>
                  <p:cNvSpPr/>
                  <p:nvPr/>
                </p:nvSpPr>
                <p:spPr>
                  <a:xfrm>
                    <a:off x="312558" y="4225407"/>
                    <a:ext cx="72090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>
              <p:sp>
                <p:nvSpPr>
                  <p:cNvPr id="29" name="직사각형 2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58" y="4225407"/>
                    <a:ext cx="72090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직사각형 29"/>
                  <p:cNvSpPr/>
                  <p:nvPr/>
                </p:nvSpPr>
                <p:spPr>
                  <a:xfrm>
                    <a:off x="836131" y="5137577"/>
                    <a:ext cx="1021241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+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𝑥</m:t>
                          </m:r>
                        </m:oMath>
                      </m:oMathPara>
                    </a14:m>
                    <a:endParaRPr lang="ko-KR" altLang="en-US" sz="1600" dirty="0"/>
                  </a:p>
                </p:txBody>
              </p:sp>
            </mc:Choice>
            <mc:Fallback>
              <p:sp>
                <p:nvSpPr>
                  <p:cNvPr id="30" name="직사각형 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6131" y="5137577"/>
                    <a:ext cx="1021241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직사각형 32"/>
            <p:cNvSpPr/>
            <p:nvPr/>
          </p:nvSpPr>
          <p:spPr>
            <a:xfrm>
              <a:off x="8865161" y="4630689"/>
              <a:ext cx="151515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앞에서 학습된 정보</a:t>
              </a:r>
              <a:endParaRPr lang="ko-KR" altLang="en-US" sz="1400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7306922" y="5841834"/>
              <a:ext cx="135005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400" dirty="0" smtClean="0"/>
                <a:t>Residual block</a:t>
              </a:r>
              <a:endParaRPr lang="ko-KR" altLang="en-US" sz="1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/>
              <p:cNvSpPr/>
              <p:nvPr/>
            </p:nvSpPr>
            <p:spPr>
              <a:xfrm>
                <a:off x="6253094" y="3343113"/>
                <a:ext cx="296119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m:t>𝐹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2</m:t>
                          </m:r>
                        </m:sub>
                      </m:sSub>
                      <m:r>
                        <a:rPr lang="ko-KR" altLang="en-US" sz="32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m:t>𝜎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  <a:ea typeface="나눔스퀘어_ac" panose="020B0600000101010101" pitchFamily="50" charset="-127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6" name="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094" y="3343113"/>
                <a:ext cx="29611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직사각형 40"/>
              <p:cNvSpPr/>
              <p:nvPr/>
            </p:nvSpPr>
            <p:spPr>
              <a:xfrm>
                <a:off x="5717690" y="4701743"/>
                <a:ext cx="40320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m:t>𝑦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m:t>=</m:t>
                      </m:r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𝐹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𝑥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,{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m:t>})+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  <a:ea typeface="나눔스퀘어_ac" panose="020B0600000101010101" pitchFamily="50" charset="-127"/>
                              <a:sym typeface="Wingdings" panose="05000000000000000000" pitchFamily="2" charset="2"/>
                            </a:rPr>
                            <m:t>𝑠</m:t>
                          </m:r>
                        </m:sub>
                      </m:sSub>
                      <m:r>
                        <a:rPr lang="en-US" altLang="ko-KR" sz="3200" i="1">
                          <a:latin typeface="Cambria Math" panose="02040503050406030204" pitchFamily="18" charset="0"/>
                          <a:ea typeface="나눔스퀘어_ac" panose="020B0600000101010101" pitchFamily="50" charset="-127"/>
                          <a:sym typeface="Wingdings" panose="05000000000000000000" pitchFamily="2" charset="2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>
          <p:sp>
            <p:nvSpPr>
              <p:cNvPr id="41" name="직사각형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90" y="4701743"/>
                <a:ext cx="403200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아래쪽 화살표 7"/>
          <p:cNvSpPr/>
          <p:nvPr/>
        </p:nvSpPr>
        <p:spPr>
          <a:xfrm>
            <a:off x="7596398" y="4143771"/>
            <a:ext cx="274589" cy="4059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7923200" y="4167898"/>
            <a:ext cx="11624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일반적인 형태</a:t>
            </a:r>
            <a:endParaRPr lang="ko-KR" altLang="en-US" sz="1400" dirty="0"/>
          </a:p>
        </p:txBody>
      </p:sp>
      <p:cxnSp>
        <p:nvCxnSpPr>
          <p:cNvPr id="46" name="직선 연결선 45"/>
          <p:cNvCxnSpPr/>
          <p:nvPr/>
        </p:nvCxnSpPr>
        <p:spPr>
          <a:xfrm>
            <a:off x="6607337" y="5299218"/>
            <a:ext cx="17145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8788562" y="5299218"/>
            <a:ext cx="80073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093655" y="5364688"/>
            <a:ext cx="24944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Multiple convolutional layers</a:t>
            </a:r>
          </a:p>
          <a:p>
            <a:pPr algn="ctr"/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&lt;Residual mapping&gt;</a:t>
            </a:r>
            <a:endParaRPr lang="ko-KR" altLang="en-US" sz="1400" dirty="0"/>
          </a:p>
        </p:txBody>
      </p:sp>
      <p:sp>
        <p:nvSpPr>
          <p:cNvPr id="50" name="직사각형 49"/>
          <p:cNvSpPr/>
          <p:nvPr/>
        </p:nvSpPr>
        <p:spPr>
          <a:xfrm>
            <a:off x="8377137" y="5355037"/>
            <a:ext cx="1774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Shortcut</a:t>
            </a:r>
          </a:p>
          <a:p>
            <a:pPr algn="ctr"/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&lt;Identity mapping&gt;</a:t>
            </a:r>
            <a:endParaRPr lang="ko-KR" altLang="en-US" sz="1400" dirty="0"/>
          </a:p>
        </p:txBody>
      </p:sp>
      <p:cxnSp>
        <p:nvCxnSpPr>
          <p:cNvPr id="51" name="구부러진 연결선 50"/>
          <p:cNvCxnSpPr>
            <a:stCxn id="54" idx="0"/>
          </p:cNvCxnSpPr>
          <p:nvPr/>
        </p:nvCxnSpPr>
        <p:spPr>
          <a:xfrm rot="5400000" flipH="1" flipV="1">
            <a:off x="9100022" y="4481194"/>
            <a:ext cx="313578" cy="327508"/>
          </a:xfrm>
          <a:prstGeom prst="curved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/>
          <p:cNvSpPr/>
          <p:nvPr/>
        </p:nvSpPr>
        <p:spPr>
          <a:xfrm>
            <a:off x="8810177" y="4801737"/>
            <a:ext cx="565760" cy="484781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9368578" y="4029183"/>
            <a:ext cx="1856597" cy="705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의 차원이 다를 때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맞춰주는 역할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5191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en-US" altLang="ko-KR" dirty="0" err="1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ResNet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동작 원리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ResNet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은 깊을수록 성능이 좋음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복잡도↓ 정확도↑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특정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dataset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에만 국한되지 않고 다양한 모델에 대해 성능이 향상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다양한 분야 적용 가능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91" y="4111728"/>
            <a:ext cx="4426466" cy="1146341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324224" y="4111728"/>
            <a:ext cx="1123950" cy="1135176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619456" y="3681412"/>
            <a:ext cx="3128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Residual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Block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사용한 모델이 성능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↑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400" dirty="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456" y="3701691"/>
            <a:ext cx="7030624" cy="269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</TotalTime>
  <Words>595</Words>
  <Application>Microsoft Office PowerPoint</Application>
  <PresentationFormat>와이드스크린</PresentationFormat>
  <Paragraphs>111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나눔스퀘어_ac</vt:lpstr>
      <vt:lpstr>나눔스퀘어_ac Bold</vt:lpstr>
      <vt:lpstr>나눔스퀘어_ac ExtraBold</vt:lpstr>
      <vt:lpstr>맑은 고딕</vt:lpstr>
      <vt:lpstr>함초롬돋움</vt:lpstr>
      <vt:lpstr>Arial</vt:lpstr>
      <vt:lpstr>Cambria Math</vt:lpstr>
      <vt:lpstr>Wingdings</vt:lpstr>
      <vt:lpstr>CryptoCraft 테마</vt:lpstr>
      <vt:lpstr>제목 테마</vt:lpstr>
      <vt:lpstr>ResNet  (Deep Residual Learning for Image Recognition)</vt:lpstr>
      <vt:lpstr>PowerPoint 프레젠테이션</vt:lpstr>
      <vt:lpstr>01. ResNet 개념</vt:lpstr>
      <vt:lpstr>01. ResNet 개념</vt:lpstr>
      <vt:lpstr>01. ResNet 개념</vt:lpstr>
      <vt:lpstr>02. ResNet 동작 원리</vt:lpstr>
      <vt:lpstr>02. ResNet 동작 원리</vt:lpstr>
      <vt:lpstr>02. ResNet 동작 원리</vt:lpstr>
      <vt:lpstr>02. ResNet 동작 원리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158</cp:revision>
  <dcterms:created xsi:type="dcterms:W3CDTF">2019-03-05T04:29:07Z</dcterms:created>
  <dcterms:modified xsi:type="dcterms:W3CDTF">2021-08-22T23:13:28Z</dcterms:modified>
</cp:coreProperties>
</file>