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93" r:id="rId4"/>
    <p:sldId id="299" r:id="rId5"/>
    <p:sldId id="302" r:id="rId6"/>
    <p:sldId id="303" r:id="rId7"/>
    <p:sldId id="304" r:id="rId8"/>
    <p:sldId id="300" r:id="rId9"/>
    <p:sldId id="2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3055BD-107D-403B-B925-79421BF2A169}">
          <p14:sldIdLst>
            <p14:sldId id="269"/>
            <p14:sldId id="293"/>
          </p14:sldIdLst>
        </p14:section>
        <p14:section name="NTT" id="{092854F8-C015-4C69-8D1A-1104B124E53A}">
          <p14:sldIdLst>
            <p14:sldId id="299"/>
            <p14:sldId id="302"/>
            <p14:sldId id="303"/>
            <p14:sldId id="304"/>
          </p14:sldIdLst>
        </p14:section>
        <p14:section name="HAWK_NTT" id="{B99BA9AB-1896-4D9F-8267-EC7D895B650D}">
          <p14:sldIdLst>
            <p14:sldId id="30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92" y="192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5546E7E-6CE1-4F62-BC39-1BE7148D0D0D}" type="datetime1">
              <a:rPr lang="ko-KR" altLang="en-US" smtClean="0"/>
              <a:t>2024. 5. 11.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B8A1C54-2D0D-48EB-888A-9786B070F533}" type="datetime1">
              <a:rPr lang="ko-KR" altLang="en-US" smtClean="0"/>
              <a:t>2024. 5. 11.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Implementation of NTT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/7Sjn5FxroWA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HAWK</a:t>
            </a:r>
            <a:r>
              <a:rPr lang="ko-KR" altLang="en-US" dirty="0"/>
              <a:t>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9F3D6B-1197-FAEA-0C6A-98C590B3E4C9}"/>
              </a:ext>
            </a:extLst>
          </p:cNvPr>
          <p:cNvSpPr txBox="1"/>
          <p:nvPr/>
        </p:nvSpPr>
        <p:spPr>
          <a:xfrm>
            <a:off x="3911936" y="265662"/>
            <a:ext cx="5328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HAWK </a:t>
            </a:r>
            <a:r>
              <a:rPr kumimoji="1" lang="ko-KR" altLang="en-US" dirty="0"/>
              <a:t>소개는 세미나</a:t>
            </a:r>
            <a:endParaRPr kumimoji="1" lang="en-US" altLang="ko-KR" dirty="0"/>
          </a:p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/dX0X1oMu7YE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1159" y="1669712"/>
            <a:ext cx="2392828" cy="17123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118" y="3603478"/>
            <a:ext cx="3346911" cy="170520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43167" y="1043176"/>
            <a:ext cx="3950658" cy="497124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45787" y="1811972"/>
            <a:ext cx="3551601" cy="343365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01159" y="3149752"/>
            <a:ext cx="2013425" cy="17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cxnSp>
        <p:nvCxnSpPr>
          <p:cNvPr id="18" name="꺾인 연결선[E] 17"/>
          <p:cNvCxnSpPr>
            <a:stCxn id="17" idx="2"/>
            <a:endCxn id="12" idx="0"/>
          </p:cNvCxnSpPr>
          <p:nvPr/>
        </p:nvCxnSpPr>
        <p:spPr>
          <a:xfrm rot="16200000" flipH="1">
            <a:off x="1664403" y="3370306"/>
            <a:ext cx="276641" cy="1897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6888" y="3960468"/>
            <a:ext cx="2884896" cy="177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R" altLang="en-US"/>
          </a:p>
        </p:txBody>
      </p:sp>
      <p:cxnSp>
        <p:nvCxnSpPr>
          <p:cNvPr id="20" name="꺾인 연결선[E] 19"/>
          <p:cNvCxnSpPr>
            <a:stCxn id="19" idx="3"/>
            <a:endCxn id="15" idx="1"/>
          </p:cNvCxnSpPr>
          <p:nvPr/>
        </p:nvCxnSpPr>
        <p:spPr>
          <a:xfrm flipV="1">
            <a:off x="3171784" y="3528799"/>
            <a:ext cx="771383" cy="52021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C02351-16E8-D280-B5F1-43B5FF53BDA4}"/>
              </a:ext>
            </a:extLst>
          </p:cNvPr>
          <p:cNvSpPr txBox="1"/>
          <p:nvPr/>
        </p:nvSpPr>
        <p:spPr>
          <a:xfrm>
            <a:off x="1017346" y="6145604"/>
            <a:ext cx="10302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키 생성 과정 중에 </a:t>
            </a:r>
            <a:r>
              <a:rPr kumimoji="1" lang="en-US" altLang="ko-KR" dirty="0" err="1"/>
              <a:t>solve_NTRU</a:t>
            </a:r>
            <a:r>
              <a:rPr kumimoji="1" lang="ko-KR" altLang="en-US" dirty="0"/>
              <a:t>에서 많은 시간이 소요되는 것을 확인하고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해당 연산을 확인했을 때</a:t>
            </a:r>
            <a:r>
              <a:rPr kumimoji="1" lang="en-US" altLang="ko-KR" dirty="0"/>
              <a:t>,</a:t>
            </a:r>
            <a:br>
              <a:rPr kumimoji="1" lang="en-US" altLang="ko-KR" dirty="0"/>
            </a:br>
            <a:r>
              <a:rPr kumimoji="1" lang="en-US" altLang="ko-KR" dirty="0"/>
              <a:t>NTT</a:t>
            </a:r>
            <a:r>
              <a:rPr kumimoji="1" lang="ko-KR" altLang="en-US" dirty="0"/>
              <a:t>가 많이 사용되었고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2E75B6"/>
                </a:solidFill>
              </a:rPr>
              <a:t>NTT</a:t>
            </a:r>
            <a:r>
              <a:rPr kumimoji="1" lang="ko-KR" altLang="en-US" b="1" dirty="0" err="1">
                <a:solidFill>
                  <a:srgbClr val="2E75B6"/>
                </a:solidFill>
              </a:rPr>
              <a:t>를</a:t>
            </a:r>
            <a:r>
              <a:rPr kumimoji="1" lang="ko-KR" altLang="en-US" b="1" dirty="0">
                <a:solidFill>
                  <a:srgbClr val="2E75B6"/>
                </a:solidFill>
              </a:rPr>
              <a:t> 병렬 구현함으로써 최적화 구현</a:t>
            </a:r>
          </a:p>
        </p:txBody>
      </p:sp>
    </p:spTree>
    <p:extLst>
      <p:ext uri="{BB962C8B-B14F-4D97-AF65-F5344CB8AC3E}">
        <p14:creationId xmlns:p14="http://schemas.microsoft.com/office/powerpoint/2010/main" val="4830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NTT</a:t>
            </a:r>
            <a:r>
              <a:rPr lang="ko-KR" altLang="en-US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lvl="0">
                  <a:defRPr/>
                </a:pPr>
                <a:r>
                  <a:rPr kumimoji="1" lang="en-US" altLang="ko-KR" dirty="0"/>
                  <a:t>Number Theoretic Transform</a:t>
                </a:r>
                <a:r>
                  <a:rPr kumimoji="1" lang="ko-KR" altLang="en-US" dirty="0"/>
                  <a:t>은 </a:t>
                </a:r>
                <a:r>
                  <a:rPr kumimoji="1" lang="en-US" altLang="ko-KR" dirty="0"/>
                  <a:t>DFT</a:t>
                </a:r>
                <a:r>
                  <a:rPr kumimoji="1" lang="ko-KR" altLang="en-US" dirty="0"/>
                  <a:t>의 일종으로 정수 연산을 수행하기 위해 설계됨</a:t>
                </a:r>
                <a:r>
                  <a:rPr kumimoji="1" lang="en-US" altLang="ko-KR" dirty="0"/>
                  <a:t>.</a:t>
                </a:r>
              </a:p>
              <a:p>
                <a:pPr lvl="1">
                  <a:defRPr/>
                </a:pPr>
                <a:r>
                  <a:rPr kumimoji="1" lang="ko-KR" altLang="en-US" dirty="0"/>
                  <a:t>복소수 대신 정수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연산을 사용</a:t>
                </a:r>
              </a:p>
              <a:p>
                <a:pPr lvl="1">
                  <a:defRPr/>
                </a:pPr>
                <a:r>
                  <a:rPr kumimoji="1" lang="ko-KR" altLang="en-US" dirty="0"/>
                  <a:t>원시 </a:t>
                </a:r>
                <a:r>
                  <a:rPr kumimoji="1" lang="ko-KR" altLang="en-US" dirty="0" err="1"/>
                  <a:t>단위근</a:t>
                </a:r>
                <a:r>
                  <a:rPr kumimoji="1" lang="ko-KR" altLang="en-US" dirty="0"/>
                  <a:t> ⍵</a:t>
                </a:r>
                <a:r>
                  <a:rPr kumimoji="1" lang="en-US" altLang="ko-KR" baseline="-24000" dirty="0">
                    <a:solidFill>
                      <a:schemeClr val="tx1"/>
                    </a:solidFill>
                  </a:rPr>
                  <a:t>n </a:t>
                </a:r>
                <a:r>
                  <a:rPr kumimoji="1"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-</a:t>
                </a:r>
                <a:r>
                  <a:rPr kumimoji="1" lang="ko-KR" altLang="en-US" dirty="0">
                    <a:solidFill>
                      <a:schemeClr val="tx1"/>
                    </a:solidFill>
                  </a:rPr>
                  <a:t> 차수가 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n</a:t>
                </a:r>
                <a:r>
                  <a:rPr kumimoji="1" lang="ko-KR" altLang="en-US" dirty="0">
                    <a:solidFill>
                      <a:schemeClr val="tx1"/>
                    </a:solidFill>
                  </a:rPr>
                  <a:t>만큼의 주기성을 가지는 원소</a:t>
                </a:r>
              </a:p>
              <a:p>
                <a:pPr lvl="2">
                  <a:defRPr/>
                </a:pPr>
                <a:r>
                  <a:rPr kumimoji="1" lang="ko-KR" altLang="en-US" dirty="0">
                    <a:solidFill>
                      <a:schemeClr val="tx1"/>
                    </a:solidFill>
                  </a:rPr>
                  <a:t>원시 단위근이 되려면 아래 조건을 </a:t>
                </a:r>
                <a:r>
                  <a:rPr kumimoji="1" lang="ko-KR" altLang="en-US" dirty="0" err="1">
                    <a:solidFill>
                      <a:schemeClr val="tx1"/>
                    </a:solidFill>
                  </a:rPr>
                  <a:t>만족해야함</a:t>
                </a:r>
                <a:r>
                  <a:rPr kumimoji="1" lang="en-US" altLang="ko-K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모든 값은 서로 다른 값을 가져야함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이걸 만족하며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이때 </a:t>
                </a:r>
                <a:r>
                  <a:rPr kumimoji="1" lang="en-US" altLang="ko-KR" dirty="0"/>
                  <a:t>p-1</a:t>
                </a:r>
                <a:r>
                  <a:rPr kumimoji="1" lang="ko-KR" altLang="en-US" dirty="0"/>
                  <a:t>은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오일러</a:t>
                </a:r>
                <a:r>
                  <a:rPr kumimoji="1" lang="ko-KR" altLang="en-US" dirty="0"/>
                  <a:t> 피 함수의 값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차수 </a:t>
                </a:r>
                <a:r>
                  <a:rPr kumimoji="1" lang="en-US" altLang="ko-KR" dirty="0"/>
                  <a:t>n</a:t>
                </a:r>
                <a:r>
                  <a:rPr kumimoji="1" lang="ko-KR" altLang="en-US" dirty="0"/>
                  <a:t>에 대한 원시 </a:t>
                </a:r>
                <a:r>
                  <a:rPr kumimoji="1" lang="ko-KR" altLang="en-US" dirty="0" err="1"/>
                  <a:t>단위근</a:t>
                </a:r>
                <a:endParaRPr kumimoji="1" lang="ko-KR" altLang="en-US" dirty="0"/>
              </a:p>
              <a:p>
                <a:pPr lvl="2">
                  <a:defRPr/>
                </a:pPr>
                <a:endParaRPr kumimoji="1" lang="ko-KR" altLang="en-US" dirty="0"/>
              </a:p>
              <a:p>
                <a:pPr lvl="1">
                  <a:defRPr/>
                </a:pPr>
                <a:r>
                  <a:rPr kumimoji="1" lang="en-US" altLang="ko-KR" dirty="0"/>
                  <a:t>DFT</a:t>
                </a:r>
                <a:r>
                  <a:rPr kumimoji="1" lang="ko-KR" altLang="en-US" dirty="0"/>
                  <a:t> 대신 </a:t>
                </a:r>
                <a:r>
                  <a:rPr kumimoji="1" lang="en-US" altLang="ko-KR" dirty="0"/>
                  <a:t>NTT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사용하는 이유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틀릴 수도 있음</a:t>
                </a:r>
                <a:r>
                  <a:rPr kumimoji="1" lang="en-US" altLang="ko-KR" dirty="0"/>
                  <a:t>)</a:t>
                </a:r>
              </a:p>
              <a:p>
                <a:pPr lvl="2">
                  <a:defRPr/>
                </a:pPr>
                <a:r>
                  <a:rPr kumimoji="1" lang="en-US" altLang="ko-KR" dirty="0"/>
                  <a:t>DFT</a:t>
                </a:r>
                <a:r>
                  <a:rPr kumimoji="1" lang="ko-KR" altLang="en-US" dirty="0"/>
                  <a:t>는 복소수를 사용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실수랑</a:t>
                </a:r>
                <a:r>
                  <a:rPr kumimoji="1" lang="ko-KR" altLang="en-US" dirty="0"/>
                  <a:t> 허수를 나누어서 </a:t>
                </a:r>
                <a:r>
                  <a:rPr kumimoji="1" lang="ko-KR" altLang="en-US" dirty="0" err="1"/>
                  <a:t>연산해야함</a:t>
                </a:r>
                <a:endParaRPr kumimoji="1" lang="ko-KR" altLang="en-US" dirty="0"/>
              </a:p>
              <a:p>
                <a:pPr lvl="2">
                  <a:defRPr/>
                </a:pPr>
                <a:r>
                  <a:rPr kumimoji="1" lang="ko-KR" altLang="en-US" dirty="0"/>
                  <a:t>컴퓨터에서 부동소수점 연산은 오차가 있을 수 있음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누적되면 정확도가 떨어짐</a:t>
                </a:r>
              </a:p>
              <a:p>
                <a:pPr lvl="1">
                  <a:defRPr/>
                </a:pPr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893" t="-1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71514" y="2100294"/>
            <a:ext cx="3543794" cy="36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46956" y="1720301"/>
            <a:ext cx="905001" cy="362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42065" y="1560057"/>
            <a:ext cx="1838581" cy="69542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6645" y="4179984"/>
            <a:ext cx="838317" cy="3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1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NTT</a:t>
            </a:r>
            <a:r>
              <a:rPr lang="ko-KR" altLang="en-US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pPr lvl="0">
              <a:defRPr/>
            </a:pPr>
            <a:r>
              <a:rPr kumimoji="1" lang="ko-KR" altLang="en-US" dirty="0"/>
              <a:t>원시 </a:t>
            </a:r>
            <a:r>
              <a:rPr kumimoji="1" lang="ko-KR" altLang="en-US" dirty="0" err="1"/>
              <a:t>단위근</a:t>
            </a:r>
            <a:r>
              <a:rPr kumimoji="1" lang="ko-KR" altLang="en-US" dirty="0"/>
              <a:t> 원시 </a:t>
            </a:r>
            <a:r>
              <a:rPr kumimoji="1" lang="ko-KR" altLang="en-US" dirty="0" err="1"/>
              <a:t>단위근</a:t>
            </a:r>
            <a:r>
              <a:rPr kumimoji="1" lang="ko-KR" altLang="en-US" dirty="0"/>
              <a:t> ⍵</a:t>
            </a:r>
            <a:r>
              <a:rPr kumimoji="1" lang="en-US" altLang="ko-KR" baseline="-24000" dirty="0">
                <a:solidFill>
                  <a:schemeClr val="tx1"/>
                </a:solidFill>
              </a:rPr>
              <a:t>n </a:t>
            </a:r>
            <a:r>
              <a:rPr kumimoji="1" lang="ko-KR" altLang="en-US" dirty="0">
                <a:solidFill>
                  <a:schemeClr val="tx1"/>
                </a:solidFill>
              </a:rPr>
              <a:t> 예</a:t>
            </a:r>
          </a:p>
          <a:p>
            <a:pPr lvl="1">
              <a:defRPr/>
            </a:pPr>
            <a:r>
              <a:rPr kumimoji="1" lang="en-US" altLang="ko-KR" dirty="0">
                <a:solidFill>
                  <a:schemeClr val="tx1"/>
                </a:solidFill>
              </a:rPr>
              <a:t>p=7  g=3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자유형 5"/>
              <p:cNvSpPr/>
              <p:nvPr/>
            </p:nvSpPr>
            <p:spPr>
              <a:xfrm>
                <a:off x="4047534" y="2427938"/>
                <a:ext cx="5227095" cy="381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 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𝑘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= 1, 2, ... ,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−1)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자유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534" y="2427938"/>
                <a:ext cx="5227095" cy="381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자유형 6"/>
              <p:cNvSpPr/>
              <p:nvPr/>
            </p:nvSpPr>
            <p:spPr>
              <a:xfrm>
                <a:off x="3371850" y="3710059"/>
                <a:ext cx="6181074" cy="19216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3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3 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9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(7∗1)+2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2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27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(7∗3) + 6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6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81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(7∗11) + 4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4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243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(7∗34) + 5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5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6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729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(7∗104) +1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7 = 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자유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3710059"/>
                <a:ext cx="6181074" cy="192164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자유형 7"/>
              <p:cNvSpPr/>
              <p:nvPr/>
            </p:nvSpPr>
            <p:spPr>
              <a:xfrm>
                <a:off x="4044294" y="2779513"/>
                <a:ext cx="1933575" cy="381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−1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 ≡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1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𝑚𝑜𝑑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 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𝑝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8" name=""/>
              <p:cNvSpPr txBox="1"/>
              <p:nvPr/>
            </p:nvSpPr>
            <p:spPr>
              <a:xfrm>
                <a:off x="4044294" y="2779513"/>
                <a:ext cx="1933575" cy="3810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70224" y="5835963"/>
            <a:ext cx="838317" cy="390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자유형 9"/>
              <p:cNvSpPr/>
              <p:nvPr/>
            </p:nvSpPr>
            <p:spPr>
              <a:xfrm>
                <a:off x="243507" y="5814315"/>
                <a:ext cx="4544314" cy="381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 =  6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+ 5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+2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자유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07" y="5814315"/>
                <a:ext cx="4544314" cy="3810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가로 글상자 10"/>
          <p:cNvSpPr txBox="1"/>
          <p:nvPr/>
        </p:nvSpPr>
        <p:spPr>
          <a:xfrm>
            <a:off x="4766484" y="5822582"/>
            <a:ext cx="729615" cy="364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/>
              <a:t>n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자유형 11"/>
              <p:cNvSpPr/>
              <p:nvPr/>
            </p:nvSpPr>
            <p:spPr>
              <a:xfrm>
                <a:off x="7156790" y="5736373"/>
                <a:ext cx="1543050" cy="6000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6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 = 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e>
                        <m:sup>
                          <m:f>
                            <m:fPr>
                              <m:ctrlPr>
                                <a:rPr sz="18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=3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12" name=""/>
              <p:cNvSpPr txBox="1"/>
              <p:nvPr/>
            </p:nvSpPr>
            <p:spPr>
              <a:xfrm>
                <a:off x="7156790" y="5736373"/>
                <a:ext cx="1543050" cy="6000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365672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NTT</a:t>
            </a:r>
            <a:r>
              <a:rPr lang="ko-KR" altLang="en-US"/>
              <a:t>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7590" y="1217339"/>
            <a:ext cx="1838581" cy="69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자유형 4"/>
              <p:cNvSpPr/>
              <p:nvPr/>
            </p:nvSpPr>
            <p:spPr>
              <a:xfrm>
                <a:off x="7183755" y="2010527"/>
                <a:ext cx="4286250" cy="1212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𝑓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6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∙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자유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55" y="2010527"/>
                <a:ext cx="4286250" cy="1212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 l="-29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자유형 5"/>
              <p:cNvSpPr/>
              <p:nvPr/>
            </p:nvSpPr>
            <p:spPr>
              <a:xfrm>
                <a:off x="1945829" y="1439184"/>
                <a:ext cx="3372492" cy="6477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=5 ,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=2</m:t>
                      </m:r>
                    </m:oMath>
                  </m:oMathPara>
                </a14:m>
                <a:endParaRPr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 =  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p>
                        <m:sSupPr>
                          <m:ctrlPr>
                            <a:rPr sz="18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+2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+1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자유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29" y="1439184"/>
                <a:ext cx="3372492" cy="6477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EF5E0-A24E-2855-E16F-987EBF74B1AB}"/>
                  </a:ext>
                </a:extLst>
              </p:cNvPr>
              <p:cNvSpPr txBox="1"/>
              <p:nvPr/>
            </p:nvSpPr>
            <p:spPr>
              <a:xfrm>
                <a:off x="2258333" y="2361334"/>
                <a:ext cx="2747483" cy="113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5=1</m:t>
                      </m:r>
                    </m:oMath>
                  </m:oMathPara>
                </a14:m>
                <a:endParaRPr lang="en-US" altLang="ko-KR" b="0" dirty="0">
                  <a:sym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5=2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5=4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ko-KR" altLang="en-US" i="1" smtClean="0">
                              <a:latin typeface="Cambria Math"/>
                              <a:sym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lang="ko-KR" altLang="en-US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sym typeface="Cambria Math"/>
                        </a:rPr>
                        <m:t> 5=3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9EF5E0-A24E-2855-E16F-987EBF74B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3" y="2361334"/>
                <a:ext cx="2747483" cy="1131656"/>
              </a:xfrm>
              <a:prstGeom prst="rect">
                <a:avLst/>
              </a:prstGeom>
              <a:blipFill>
                <a:blip r:embed="rId5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자유형 6">
                <a:extLst>
                  <a:ext uri="{FF2B5EF4-FFF2-40B4-BE49-F238E27FC236}">
                    <a16:creationId xmlns:a16="http://schemas.microsoft.com/office/drawing/2014/main" id="{000AA218-431F-B72F-2FFC-9A7BE4EE516B}"/>
                  </a:ext>
                </a:extLst>
              </p:cNvPr>
              <p:cNvSpPr/>
              <p:nvPr/>
            </p:nvSpPr>
            <p:spPr>
              <a:xfrm>
                <a:off x="1209902" y="3941563"/>
                <a:ext cx="4844343" cy="1212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sym typeface="Cambria Math"/>
                        </a:rPr>
                        <m:t>a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  <a:sym typeface="Cambria Math"/>
                            </a:rPr>
                            <m:t>0</m:t>
                          </m:r>
                        </m:e>
                      </m:d>
                      <m:r>
                        <a:rPr lang="en-US" sz="18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  <m:r>
                            <a:rPr lang="ar-AE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  <m:r>
                            <a:rPr lang="ar-AE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5=0</m:t>
                      </m:r>
                    </m:oMath>
                  </m:oMathPara>
                </a14:m>
                <a:endParaRPr lang="en-US" sz="1800" b="0" dirty="0">
                  <a:sym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sym typeface="Cambria Math"/>
                        </a:rPr>
                        <m:t>a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</m:e>
                      </m:d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  <m:r>
                            <a:rPr lang="ar-AE" altLang="ko-KR" sz="1800" i="1" smtClean="0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</m:e>
                      </m:d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5=4</m:t>
                      </m:r>
                    </m:oMath>
                  </m:oMathPara>
                </a14:m>
                <a:endParaRPr lang="ar-AE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sym typeface="Cambria Math"/>
                        </a:rPr>
                        <m:t>a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</m:d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</m:e>
                      </m:d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5=3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  <a:sym typeface="Cambria Math"/>
                        </a:rPr>
                        <m:t>a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</m:e>
                      </m:d>
                      <m:r>
                        <a:rPr lang="ar-AE" altLang="ko-KR" sz="1800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ctrlP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dPr>
                        <m:e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1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3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lang="ar-AE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4</m:t>
                          </m:r>
                          <m:r>
                            <a:rPr lang="ar-AE" altLang="ko-KR" sz="1800" i="1">
                              <a:latin typeface="Cambria Math"/>
                              <a:sym typeface="Cambria Math"/>
                            </a:rPr>
                            <m:t>∙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sym typeface="Cambria Math"/>
                            </a:rPr>
                            <m:t>2</m:t>
                          </m:r>
                        </m:e>
                      </m:d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𝑚𝑜𝑑</m:t>
                      </m:r>
                      <m:r>
                        <a:rPr lang="ar-AE" altLang="ko-KR" sz="1800" b="0" i="1" smtClean="0">
                          <a:latin typeface="Cambria Math" panose="02040503050406030204" pitchFamily="18" charset="0"/>
                          <a:sym typeface="Cambria Math"/>
                        </a:rPr>
                        <m:t> 5=2</m:t>
                      </m:r>
                    </m:oMath>
                  </m:oMathPara>
                </a14:m>
                <a:endParaRPr lang="ar-AE" altLang="ko-KR" dirty="0"/>
              </a:p>
            </p:txBody>
          </p:sp>
        </mc:Choice>
        <mc:Fallback xmlns="">
          <p:sp>
            <p:nvSpPr>
              <p:cNvPr id="7" name="자유형 6">
                <a:extLst>
                  <a:ext uri="{FF2B5EF4-FFF2-40B4-BE49-F238E27FC236}">
                    <a16:creationId xmlns:a16="http://schemas.microsoft.com/office/drawing/2014/main" id="{000AA218-431F-B72F-2FFC-9A7BE4EE5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02" y="3941563"/>
                <a:ext cx="4844343" cy="121216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1913CA-903B-18F2-D815-E1091FD31B47}"/>
              </a:ext>
            </a:extLst>
          </p:cNvPr>
          <p:cNvSpPr txBox="1"/>
          <p:nvPr/>
        </p:nvSpPr>
        <p:spPr>
          <a:xfrm>
            <a:off x="6356893" y="4409147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dirty="0"/>
              <a:t>[0, 4, 3, 2]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CA131-9180-81BD-9670-027E16D4AAC7}"/>
                  </a:ext>
                </a:extLst>
              </p:cNvPr>
              <p:cNvSpPr txBox="1"/>
              <p:nvPr/>
            </p:nvSpPr>
            <p:spPr>
              <a:xfrm>
                <a:off x="1581510" y="5602305"/>
                <a:ext cx="3480696" cy="902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 &gt;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0,4,3,2</m:t>
                          </m:r>
                        </m:e>
                      </m:d>
                    </m:oMath>
                  </m:oMathPara>
                </a14:m>
                <a:endParaRPr kumimoji="1"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− &gt;[0,4,3,2]</m:t>
                      </m:r>
                    </m:oMath>
                  </m:oMathPara>
                </a14:m>
                <a:endParaRPr kumimoji="1"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𝐼𝑁𝑇𝑇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CA131-9180-81BD-9670-027E16D4A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510" y="5602305"/>
                <a:ext cx="3480696" cy="902298"/>
              </a:xfrm>
              <a:prstGeom prst="rect">
                <a:avLst/>
              </a:prstGeom>
              <a:blipFill>
                <a:blip r:embed="rId7"/>
                <a:stretch>
                  <a:fillRect l="-364" r="-1818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325EC-4D0D-8C2E-8987-2B0C5795D0A0}"/>
                  </a:ext>
                </a:extLst>
              </p:cNvPr>
              <p:cNvSpPr txBox="1"/>
              <p:nvPr/>
            </p:nvSpPr>
            <p:spPr>
              <a:xfrm>
                <a:off x="7804750" y="4833938"/>
                <a:ext cx="3975330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R" dirty="0"/>
                  <a:t>[0, 4, 3, 2]</a:t>
                </a:r>
              </a:p>
              <a:p>
                <a:r>
                  <a:rPr kumimoji="1" lang="en-US" altLang="ko-KR" dirty="0"/>
                  <a:t>[0, 4, 3, 2] </a:t>
                </a:r>
                <a:r>
                  <a:rPr kumimoji="1" lang="ko-KR" altLang="en-US" dirty="0"/>
                  <a:t>각 행끼리 곱</a:t>
                </a:r>
                <a:endParaRPr kumimoji="1" lang="en-US" altLang="ko-KR" dirty="0"/>
              </a:p>
              <a:p>
                <a:r>
                  <a:rPr kumimoji="1" lang="en-US" altLang="ko-KR" dirty="0"/>
                  <a:t>[0,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16,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9,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4]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mod 5 -&gt; [0, 1, 4, 4]</a:t>
                </a:r>
              </a:p>
              <a:p>
                <a:r>
                  <a:rPr kumimoji="1" lang="en-US" altLang="ko-KR" dirty="0"/>
                  <a:t>[0, 1, 4, 4]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INTT </a:t>
                </a:r>
                <a:r>
                  <a:rPr kumimoji="1" lang="ko-KR" altLang="en-US" dirty="0"/>
                  <a:t>하면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최종 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ko-KR" altLang="en-US" dirty="0"/>
                  <a:t> 결과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1325EC-4D0D-8C2E-8987-2B0C5795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750" y="4833938"/>
                <a:ext cx="3975330" cy="1384995"/>
              </a:xfrm>
              <a:prstGeom prst="rect">
                <a:avLst/>
              </a:prstGeom>
              <a:blipFill>
                <a:blip r:embed="rId8"/>
                <a:stretch>
                  <a:fillRect l="-3503" t="-5455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A7BA019-84EB-1490-17D8-4AAC0528FC12}"/>
              </a:ext>
            </a:extLst>
          </p:cNvPr>
          <p:cNvSpPr txBox="1"/>
          <p:nvPr/>
        </p:nvSpPr>
        <p:spPr>
          <a:xfrm>
            <a:off x="7382815" y="6436692"/>
            <a:ext cx="3975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ko-KR" altLang="en-US" dirty="0"/>
              <a:t>예시이기 때문에 위 값은 틀림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NTT</a:t>
            </a:r>
            <a:r>
              <a:rPr lang="ko-KR" altLang="en-US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pPr lvl="0">
              <a:defRPr/>
            </a:pPr>
            <a:r>
              <a:rPr kumimoji="1" lang="en-US" altLang="ko-KR" dirty="0"/>
              <a:t>Cooley–Tukey </a:t>
            </a:r>
            <a:r>
              <a:rPr kumimoji="1" lang="ko-KR" altLang="en-US" dirty="0"/>
              <a:t>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A7F786-2BFB-200E-8E2E-34FE55C8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03" y="1679695"/>
            <a:ext cx="5521454" cy="4077538"/>
          </a:xfrm>
          <a:prstGeom prst="rect">
            <a:avLst/>
          </a:prstGeom>
        </p:spPr>
      </p:pic>
      <p:pic>
        <p:nvPicPr>
          <p:cNvPr id="1028" name="Picture 4" descr="Modifications to the basic cooley-tukey fft By OpenStax (Page 2/8) |  Jobilize">
            <a:extLst>
              <a:ext uri="{FF2B5EF4-FFF2-40B4-BE49-F238E27FC236}">
                <a16:creationId xmlns:a16="http://schemas.microsoft.com/office/drawing/2014/main" id="{413143B7-2969-093D-7E4E-063A99FA0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71" y="4071483"/>
            <a:ext cx="2727525" cy="191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2F21DE-1528-6D17-172A-FF41C2B76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08" y="2058064"/>
            <a:ext cx="1854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5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17EF0-6CC5-B096-0EC0-FAEE6B76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HAWK</a:t>
            </a:r>
            <a:r>
              <a:rPr lang="ko-KR" altLang="en-US" dirty="0"/>
              <a:t> </a:t>
            </a:r>
            <a:r>
              <a:rPr lang="en-US" altLang="ko-KR" dirty="0"/>
              <a:t>NTT </a:t>
            </a:r>
            <a:r>
              <a:rPr lang="ko-KR" altLang="en-US" dirty="0"/>
              <a:t>최적화 구현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C8F21-0AC6-9EDC-4209-C1859E882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2C41D6-3D7E-D9F1-DAAC-6B1B0591B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05" y="2013604"/>
            <a:ext cx="4709164" cy="37755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CD0683-93C3-6ABE-40AE-8CC9CDE7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7" y="2679941"/>
            <a:ext cx="3870642" cy="28584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989C70-621B-B6B4-CFE1-C278B1E87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069" y="3004256"/>
            <a:ext cx="901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1138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603</Words>
  <Application>Microsoft Macintosh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AppleGothic</vt:lpstr>
      <vt:lpstr>Arial</vt:lpstr>
      <vt:lpstr>Cambria Math</vt:lpstr>
      <vt:lpstr>CryptoCraft 테마</vt:lpstr>
      <vt:lpstr>제목 테마</vt:lpstr>
      <vt:lpstr>Implementation of NTT </vt:lpstr>
      <vt:lpstr>1. HAWK 소개</vt:lpstr>
      <vt:lpstr>2. NTT </vt:lpstr>
      <vt:lpstr>2. NTT </vt:lpstr>
      <vt:lpstr>2. NTT </vt:lpstr>
      <vt:lpstr>2. NTT </vt:lpstr>
      <vt:lpstr>3. HAWK NTT 최적화 구현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99</cp:revision>
  <dcterms:created xsi:type="dcterms:W3CDTF">2019-03-05T04:29:07Z</dcterms:created>
  <dcterms:modified xsi:type="dcterms:W3CDTF">2024-05-11T02:48:48Z</dcterms:modified>
  <cp:version/>
</cp:coreProperties>
</file>