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25"/>
  </p:notesMasterIdLst>
  <p:sldIdLst>
    <p:sldId id="256" r:id="rId2"/>
    <p:sldId id="258" r:id="rId3"/>
    <p:sldId id="339" r:id="rId4"/>
    <p:sldId id="282" r:id="rId5"/>
    <p:sldId id="340" r:id="rId6"/>
    <p:sldId id="341" r:id="rId7"/>
    <p:sldId id="338" r:id="rId8"/>
    <p:sldId id="344" r:id="rId9"/>
    <p:sldId id="342" r:id="rId10"/>
    <p:sldId id="345" r:id="rId11"/>
    <p:sldId id="343" r:id="rId12"/>
    <p:sldId id="352" r:id="rId13"/>
    <p:sldId id="346" r:id="rId14"/>
    <p:sldId id="347" r:id="rId15"/>
    <p:sldId id="283" r:id="rId16"/>
    <p:sldId id="353" r:id="rId17"/>
    <p:sldId id="348" r:id="rId18"/>
    <p:sldId id="337" r:id="rId19"/>
    <p:sldId id="349" r:id="rId20"/>
    <p:sldId id="350" r:id="rId21"/>
    <p:sldId id="351" r:id="rId22"/>
    <p:sldId id="336" r:id="rId23"/>
    <p:sldId id="25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1312" autoAdjust="0"/>
  </p:normalViewPr>
  <p:slideViewPr>
    <p:cSldViewPr snapToGrid="0">
      <p:cViewPr varScale="1">
        <p:scale>
          <a:sx n="101" d="100"/>
          <a:sy n="101" d="100"/>
        </p:scale>
        <p:origin x="1548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A503F0B-150F-4589-886B-B52F9633ED19}" type="datetime1">
              <a:rPr lang="ko-KR" altLang="en-US"/>
              <a:pPr lvl="0">
                <a:defRPr/>
              </a:pPr>
              <a:t>2024-05-11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92A0A06-DC33-4CB3-8EF0-F182E22E710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82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781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96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733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05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18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659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106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43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979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6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7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57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72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17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3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07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60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87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14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003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050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86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FE5F-86D6-E212-FF19-5274A95A5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674FB-A412-EF6B-E2F2-1280308D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B9177-A074-5B89-9316-A6AC9DCE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CFB7-7261-41BB-A8B5-A742EAD5B05C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88558-8DE8-EF14-4046-0F43E343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7C6BD-38A2-7D42-ABB8-C7F26726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8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C64AD-F499-FA22-E185-9CEC1732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8812A-9D95-12F9-12A5-4D9D1ECC1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13310-9BB4-7ABA-B2EA-324BE948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9869-5453-4FBD-B113-29D4F9E09357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611D8-DEFC-3393-FFCD-D0268632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20CA7-DB76-2E66-8AB4-13CF31ED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2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2BCA51-52ED-DCE1-4BDC-D24F94062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A0586-D376-4488-D86B-2F3ADF142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ED4EA-6EF3-82B1-0B84-7D8CA911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FFD-B3C2-4E7D-9422-C670BFC35016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E6EB4-DBF8-66FA-0C00-9EEA5D7C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7525D-7E96-1ED8-531E-DF4A7452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9E17-0835-C205-9465-7E4A28DE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4997A-57B1-D333-5ED1-E2E39724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9A01B-64AE-FCF5-7D45-BCC632D4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7D5B-4055-4736-B476-3D016FD2CE3F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76536-507B-CDA3-3753-3792C3C4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7110E-99F1-961A-02D9-BBCBDD9B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6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0CFD2-A35C-48F8-5968-22D46B48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AA2A1-1BFC-0A7B-91A6-71231B02B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08267-F08E-48CF-ABEC-C0988CF6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722B-A2BA-402A-AAEA-F017B5BA0000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75440-6515-A4B6-7953-BB72DFCC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BFDD7-8E58-E5EA-D7CF-CCD6AEDF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9DEE-54A9-F3F6-22E3-292A7F5C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17BBF-74D0-6C01-225C-1B8E297DB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ADA6B8-F2A1-E327-619E-01AABFC0F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BB828-E14A-ACBA-AEAA-D2CC2DBE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6CC4-75B5-4582-AA9E-837434A274DF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03D71-A05E-D8B6-DD6A-89EB0BAD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FBC3B-15B1-E38D-F868-6D66AD6B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4BDD-0CD0-1DFF-7925-4C26E304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D97FA-6149-BB28-C574-12EFA747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E4C90A-309D-9B93-BCAF-4FF4F4DB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789A3C-EE3F-BE1B-408E-5D4F4620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BD332D-0FE3-A128-8B9B-10D784684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C5AFF3-9EA9-68FB-ACA8-B89E32FD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5463-AC1A-410E-A0EE-9D8ECB86349F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95C609-1EA1-EB90-CBC0-61B47B72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4BA72-0D46-A17A-CAC6-34F2759C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AA77E-F4FE-6A74-1B44-ECBEF9AE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B34AEA-DA53-CB05-AA77-841BC932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0677-9B46-42DC-9913-FD9277AC7E6A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D36C3-DA44-0DC2-C7FC-A2C2F28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49A08-BF8F-7773-7E7B-848AEC18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B0783B-6728-F953-CAB1-C37AE2A4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B99D-B911-4A56-B49D-C1C2BC6D15E5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96E70-0CA0-8CB1-F76A-49458B8A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173D7-448A-508D-0A96-7269EEDB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D6282-5CD7-E5C9-C68E-0A55AD5E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7EDB2-131F-9444-25BE-55831574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EA6DF-EE65-7532-9CA7-EAE503010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B49EB-4151-CD2D-9F6D-411AC3F2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3274-1CC1-4CC9-AB48-E8FCD378546C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5E066-617A-D575-37BD-03B3F6B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55D3E-CE00-7735-68B8-F5C36EA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9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B55D-DE00-9F75-5960-20399EBA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24BCF9-C8C7-9768-F3F6-1E6CFFCC4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07782-A674-66C2-77B4-29B37A86E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990B0-DBE8-E707-206C-CC433B47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CDD-7BD1-418E-A410-1C562DEE11F4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A54CA-9B76-6493-C18D-FE83D56E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50C1D-0C54-7A28-FF42-20868B4A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777FA8-2D1A-53B0-FF33-AAB388E2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A5498-FE0D-BA4A-13ED-C3FEB6AB9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49F44-A989-33EB-86B4-BCED94609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AD95-8205-4FF4-9D07-45E8A35B31DC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203BC-33E8-765F-0578-2FCBB9F98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5B54-3626-C368-57E2-2D50A40D6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5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_g31cM_Qn4w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shcat.net/hashcat/" TargetMode="Externa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wall.com/joh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54741" y="1268505"/>
            <a:ext cx="10282517" cy="17794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 b="1" dirty="0">
                <a:solidFill>
                  <a:srgbClr val="002060"/>
                </a:solidFill>
                <a:latin typeface="+mn-ea"/>
              </a:rPr>
              <a:t>암호화된 파일의 </a:t>
            </a:r>
            <a:r>
              <a:rPr lang="ko-KR" altLang="en-US" sz="3600" b="1" dirty="0">
                <a:solidFill>
                  <a:srgbClr val="002060"/>
                </a:solidFill>
                <a:effectLst/>
                <a:latin typeface="+mn-ea"/>
              </a:rPr>
              <a:t>비밀번호 복구 연구 동향</a:t>
            </a:r>
            <a:endParaRPr lang="ko-KR" altLang="en-US" sz="36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4741" y="3541062"/>
            <a:ext cx="8389284" cy="878538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한성대학교 융합보안학과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석사과정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윤세영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유투브 주소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: 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hlinkClick r:id="rId4"/>
              </a:rPr>
              <a:t>https://youtu.be/_g31cM_Qn4w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749671-EE7D-9011-8BDE-C08685BA6D46}"/>
              </a:ext>
            </a:extLst>
          </p:cNvPr>
          <p:cNvSpPr/>
          <p:nvPr/>
        </p:nvSpPr>
        <p:spPr>
          <a:xfrm>
            <a:off x="838200" y="635875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2.3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비밀번호 복구 관련 도구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B22428-E024-52E0-0527-8FF0A73E9D24}"/>
              </a:ext>
            </a:extLst>
          </p:cNvPr>
          <p:cNvGrpSpPr/>
          <p:nvPr/>
        </p:nvGrpSpPr>
        <p:grpSpPr>
          <a:xfrm>
            <a:off x="838200" y="2664203"/>
            <a:ext cx="10515601" cy="2095029"/>
            <a:chOff x="838197" y="2035029"/>
            <a:chExt cx="10515601" cy="209502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8B67886-900D-01F4-5710-E395FC4E125F}"/>
                </a:ext>
              </a:extLst>
            </p:cNvPr>
            <p:cNvSpPr/>
            <p:nvPr/>
          </p:nvSpPr>
          <p:spPr>
            <a:xfrm>
              <a:off x="838199" y="2035029"/>
              <a:ext cx="10515599" cy="770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3200" dirty="0">
                  <a:solidFill>
                    <a:srgbClr val="002060"/>
                  </a:solidFill>
                  <a:latin typeface="+mn-ea"/>
                </a:rPr>
                <a:t>2.3.1</a:t>
              </a:r>
              <a:r>
                <a:rPr lang="ko-KR" altLang="en-US" sz="3200" dirty="0">
                  <a:solidFill>
                    <a:srgbClr val="002060"/>
                  </a:solidFill>
                  <a:latin typeface="+mn-ea"/>
                </a:rPr>
                <a:t> </a:t>
              </a:r>
              <a:r>
                <a:rPr lang="en-US" altLang="ko-KR" sz="3200" dirty="0" err="1">
                  <a:solidFill>
                    <a:srgbClr val="002060"/>
                  </a:solidFill>
                  <a:latin typeface="+mn-ea"/>
                </a:rPr>
                <a:t>hashcat</a:t>
              </a:r>
              <a:endParaRPr lang="en-US" altLang="ko-KR" sz="320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A13615D-E7E8-D0C8-F774-2D45663BC3D9}"/>
                </a:ext>
              </a:extLst>
            </p:cNvPr>
            <p:cNvSpPr/>
            <p:nvPr/>
          </p:nvSpPr>
          <p:spPr>
            <a:xfrm>
              <a:off x="838197" y="3359093"/>
              <a:ext cx="10515599" cy="770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3200" dirty="0">
                  <a:solidFill>
                    <a:srgbClr val="002060"/>
                  </a:solidFill>
                  <a:latin typeface="+mn-ea"/>
                </a:rPr>
                <a:t>2.3.2</a:t>
              </a:r>
              <a:r>
                <a:rPr lang="ko-KR" altLang="en-US" sz="3200" dirty="0">
                  <a:solidFill>
                    <a:srgbClr val="002060"/>
                  </a:solidFill>
                  <a:latin typeface="+mn-ea"/>
                </a:rPr>
                <a:t> </a:t>
              </a:r>
              <a:r>
                <a:rPr lang="en-US" altLang="ko-KR" sz="3200" dirty="0">
                  <a:solidFill>
                    <a:srgbClr val="002060"/>
                  </a:solidFill>
                  <a:latin typeface="+mn-ea"/>
                </a:rPr>
                <a:t>John The Ripper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065481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" altLang="ko-KR" sz="1600" dirty="0">
                <a:latin typeface="+mn-ea"/>
              </a:rPr>
              <a:t>MIT </a:t>
            </a:r>
            <a:r>
              <a:rPr lang="ko-KR" altLang="en-US" sz="1600" dirty="0">
                <a:latin typeface="+mn-ea"/>
              </a:rPr>
              <a:t>라이센스에 따라 오픈소스로 공개되어 있는 비밀번호 복구 도구이다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" altLang="ko-KR" sz="1600" dirty="0">
                <a:latin typeface="+mn-ea"/>
              </a:rPr>
              <a:t>MD5, SHA512 </a:t>
            </a:r>
            <a:r>
              <a:rPr lang="ko-KR" altLang="en-US" sz="1600" dirty="0">
                <a:latin typeface="+mn-ea"/>
              </a:rPr>
              <a:t>등 </a:t>
            </a:r>
            <a:r>
              <a:rPr lang="en-US" altLang="ko-KR" sz="1600" dirty="0">
                <a:latin typeface="+mn-ea"/>
              </a:rPr>
              <a:t>350</a:t>
            </a:r>
            <a:r>
              <a:rPr lang="ko-KR" altLang="en-US" sz="1600" dirty="0">
                <a:latin typeface="+mn-ea"/>
              </a:rPr>
              <a:t>개 이상의 다양한 해시 알고리즘을 이용하여 암호화된 파일 및 시스템의 비밀번호를 복구하는 데 사용된다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공식 웹에서 다운로드할 수 있는 최신 버전은 </a:t>
            </a:r>
            <a:r>
              <a:rPr lang="en" altLang="ko-KR" sz="1600" dirty="0">
                <a:latin typeface="+mn-ea"/>
              </a:rPr>
              <a:t>v6.2.6</a:t>
            </a:r>
            <a:r>
              <a:rPr lang="ko-KR" altLang="en-US" sz="1600" dirty="0">
                <a:latin typeface="+mn-ea"/>
              </a:rPr>
              <a:t>이며</a:t>
            </a:r>
            <a:r>
              <a:rPr lang="en-US" altLang="ko-KR" sz="1600" dirty="0">
                <a:latin typeface="+mn-ea"/>
              </a:rPr>
              <a:t>, 2022</a:t>
            </a:r>
            <a:r>
              <a:rPr lang="ko-KR" altLang="en-US" sz="1600" dirty="0">
                <a:latin typeface="+mn-ea"/>
              </a:rPr>
              <a:t>년 </a:t>
            </a:r>
            <a:r>
              <a:rPr lang="en-US" altLang="ko-KR" sz="1600" dirty="0">
                <a:latin typeface="+mn-ea"/>
              </a:rPr>
              <a:t>9</a:t>
            </a:r>
            <a:r>
              <a:rPr lang="ko-KR" altLang="en-US" sz="1600" dirty="0">
                <a:latin typeface="+mn-ea"/>
              </a:rPr>
              <a:t>월에 업데이트되었다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2.3.1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비밀번호 복구 관련 도구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 - </a:t>
            </a:r>
            <a:r>
              <a:rPr lang="en-US" altLang="ko-KR" sz="2000" dirty="0" err="1">
                <a:solidFill>
                  <a:schemeClr val="bg1"/>
                </a:solidFill>
                <a:latin typeface="+mn-ea"/>
              </a:rPr>
              <a:t>hashcat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11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9DC844-975A-E379-5359-A3389906A7B3}"/>
              </a:ext>
            </a:extLst>
          </p:cNvPr>
          <p:cNvGrpSpPr/>
          <p:nvPr/>
        </p:nvGrpSpPr>
        <p:grpSpPr>
          <a:xfrm>
            <a:off x="1446275" y="3429000"/>
            <a:ext cx="9299448" cy="3079750"/>
            <a:chOff x="1405128" y="3429000"/>
            <a:chExt cx="9299448" cy="30797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B833A4D-34C4-0F8B-486C-E9148241C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5128" y="3472449"/>
              <a:ext cx="5944299" cy="2992851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240D672-9690-6EA6-9261-66F8F5A5B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31176" y="3429000"/>
              <a:ext cx="3073400" cy="307975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B17C361-B9AA-0BE3-5281-A38C0AF14B9B}"/>
              </a:ext>
            </a:extLst>
          </p:cNvPr>
          <p:cNvSpPr txBox="1"/>
          <p:nvPr/>
        </p:nvSpPr>
        <p:spPr>
          <a:xfrm>
            <a:off x="8128232" y="230186"/>
            <a:ext cx="3225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https://hashcat.net/hashcat/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634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" altLang="ko-KR" sz="1600" dirty="0">
                <a:latin typeface="+mn-ea"/>
              </a:rPr>
              <a:t>Unix </a:t>
            </a:r>
            <a:r>
              <a:rPr lang="ko-KR" altLang="en-US" sz="1600" dirty="0">
                <a:latin typeface="+mn-ea"/>
              </a:rPr>
              <a:t>버전</a:t>
            </a:r>
            <a:r>
              <a:rPr lang="en-US" altLang="ko-KR" sz="1600" dirty="0">
                <a:latin typeface="+mn-ea"/>
              </a:rPr>
              <a:t>(</a:t>
            </a:r>
            <a:r>
              <a:rPr lang="en" altLang="ko-KR" sz="1600" dirty="0">
                <a:latin typeface="+mn-ea"/>
              </a:rPr>
              <a:t>Linux, AIX, QNX, Solaris, BSD)</a:t>
            </a:r>
            <a:r>
              <a:rPr lang="ko-KR" altLang="en-US" sz="1600" dirty="0">
                <a:latin typeface="+mn-ea"/>
              </a:rPr>
              <a:t>과 </a:t>
            </a:r>
            <a:r>
              <a:rPr lang="en" altLang="ko-KR" sz="1600" dirty="0">
                <a:latin typeface="+mn-ea"/>
              </a:rPr>
              <a:t>MacOS, Windows</a:t>
            </a:r>
            <a:r>
              <a:rPr lang="ko-KR" altLang="en-US" sz="1600" dirty="0">
                <a:latin typeface="+mn-ea"/>
              </a:rPr>
              <a:t>의 운영 체제에서 사용할 수 있는 오픈 소스 비밀번호 복구 도구이다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기존의 </a:t>
            </a:r>
            <a:r>
              <a:rPr lang="en" altLang="ko-KR" sz="1600" dirty="0">
                <a:latin typeface="+mn-ea"/>
              </a:rPr>
              <a:t>John the Ripper</a:t>
            </a:r>
            <a:r>
              <a:rPr lang="ko-KR" altLang="en-US" sz="1600" dirty="0">
                <a:latin typeface="+mn-ea"/>
              </a:rPr>
              <a:t>는 </a:t>
            </a:r>
            <a:r>
              <a:rPr lang="en" altLang="ko-KR" sz="1600" dirty="0">
                <a:latin typeface="+mn-ea"/>
              </a:rPr>
              <a:t>CPU </a:t>
            </a:r>
            <a:r>
              <a:rPr lang="ko-KR" altLang="en-US" sz="1600" dirty="0">
                <a:latin typeface="+mn-ea"/>
              </a:rPr>
              <a:t>플랫폼에서만 이용할 수 있었지만</a:t>
            </a:r>
            <a:r>
              <a:rPr lang="en-US" altLang="ko-KR" sz="1600" dirty="0">
                <a:latin typeface="+mn-ea"/>
              </a:rPr>
              <a:t>, 2023</a:t>
            </a:r>
            <a:r>
              <a:rPr lang="ko-KR" altLang="en-US" sz="1600" dirty="0">
                <a:latin typeface="+mn-ea"/>
              </a:rPr>
              <a:t>년 </a:t>
            </a:r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월 </a:t>
            </a:r>
            <a:r>
              <a:rPr lang="en" altLang="ko-KR" sz="1600" dirty="0">
                <a:latin typeface="+mn-ea"/>
              </a:rPr>
              <a:t>NVIDIA GPU </a:t>
            </a:r>
            <a:r>
              <a:rPr lang="ko-KR" altLang="en-US" sz="1600" dirty="0">
                <a:latin typeface="+mn-ea"/>
              </a:rPr>
              <a:t>드라이버와 함께 </a:t>
            </a:r>
            <a:r>
              <a:rPr lang="en" altLang="ko-KR" sz="1600" dirty="0">
                <a:latin typeface="+mn-ea"/>
              </a:rPr>
              <a:t>Amazon Linux 2</a:t>
            </a:r>
            <a:r>
              <a:rPr lang="ko-KR" altLang="en-US" sz="1600" dirty="0">
                <a:latin typeface="+mn-ea"/>
              </a:rPr>
              <a:t>에서도 사용할 수 있도록 업데이트되었다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현재 </a:t>
            </a:r>
            <a:r>
              <a:rPr lang="en" altLang="ko-KR" sz="1600" dirty="0">
                <a:latin typeface="+mn-ea"/>
              </a:rPr>
              <a:t>John the Ripper</a:t>
            </a:r>
            <a:r>
              <a:rPr lang="ko-KR" altLang="en-US" sz="1600" dirty="0">
                <a:latin typeface="+mn-ea"/>
              </a:rPr>
              <a:t>에서는 </a:t>
            </a:r>
            <a:r>
              <a:rPr lang="en" altLang="ko-KR" sz="1600" dirty="0">
                <a:latin typeface="+mn-ea"/>
              </a:rPr>
              <a:t>RAR, ZIP, 7-Zip</a:t>
            </a:r>
            <a:r>
              <a:rPr lang="ko-KR" altLang="en-US" sz="1600" dirty="0">
                <a:latin typeface="+mn-ea"/>
              </a:rPr>
              <a:t>에 대한 포맷을 지원하고 있으며</a:t>
            </a:r>
            <a:r>
              <a:rPr lang="en-US" altLang="ko-KR" sz="1600" dirty="0">
                <a:latin typeface="+mn-ea"/>
              </a:rPr>
              <a:t>, </a:t>
            </a:r>
            <a:r>
              <a:rPr lang="en" altLang="ko-KR" sz="1600" dirty="0">
                <a:latin typeface="+mn-ea"/>
              </a:rPr>
              <a:t>AES</a:t>
            </a:r>
            <a:r>
              <a:rPr lang="ko-KR" altLang="en-US" sz="1600" dirty="0">
                <a:latin typeface="+mn-ea"/>
              </a:rPr>
              <a:t>로 암호화된 </a:t>
            </a:r>
            <a:r>
              <a:rPr lang="en" altLang="ko-KR" sz="1600" dirty="0">
                <a:latin typeface="+mn-ea"/>
              </a:rPr>
              <a:t>WinZip</a:t>
            </a:r>
            <a:r>
              <a:rPr lang="ko-KR" altLang="en-US" sz="1600" dirty="0">
                <a:latin typeface="+mn-ea"/>
              </a:rPr>
              <a:t>은 </a:t>
            </a:r>
            <a:r>
              <a:rPr lang="en" altLang="ko-KR" sz="1600" dirty="0" err="1">
                <a:latin typeface="+mn-ea"/>
              </a:rPr>
              <a:t>JtR</a:t>
            </a:r>
            <a:r>
              <a:rPr lang="en" altLang="ko-KR" sz="1600" dirty="0">
                <a:latin typeface="+mn-ea"/>
              </a:rPr>
              <a:t> 1.7.8-jumbo-2 </a:t>
            </a:r>
            <a:r>
              <a:rPr lang="ko-KR" altLang="en-US" sz="1600" dirty="0">
                <a:latin typeface="+mn-ea"/>
              </a:rPr>
              <a:t>이상에서 지원하고 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문서 파일로는 </a:t>
            </a:r>
            <a:r>
              <a:rPr lang="en" altLang="ko-KR" sz="1600" dirty="0">
                <a:latin typeface="+mn-ea"/>
              </a:rPr>
              <a:t>PDF, docx, iWork </a:t>
            </a:r>
            <a:r>
              <a:rPr lang="ko-KR" altLang="en-US" sz="1600" dirty="0">
                <a:latin typeface="+mn-ea"/>
              </a:rPr>
              <a:t>포맷을 사용할 수 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2.3.2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비밀번호 복구 관련 도구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 – John The Ripper</a:t>
            </a: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12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3B972-EAF3-E620-96E7-15D355FC7E9D}"/>
              </a:ext>
            </a:extLst>
          </p:cNvPr>
          <p:cNvSpPr txBox="1"/>
          <p:nvPr/>
        </p:nvSpPr>
        <p:spPr>
          <a:xfrm>
            <a:off x="7915013" y="278370"/>
            <a:ext cx="3603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ko-KR" dirty="0">
                <a:effectLst/>
                <a:latin typeface="Helvetica" pitchFamily="2" charset="0"/>
                <a:hlinkClick r:id="rId3"/>
              </a:rPr>
              <a:t>https://www.openwall.com/john/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endParaRPr lang="en" altLang="ko-KR" dirty="0">
              <a:effectLst/>
              <a:latin typeface="Helvetica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9B0772-AFD5-81C9-5F94-0A84DCAC7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251800"/>
            <a:ext cx="7772400" cy="12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0584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749671-EE7D-9011-8BDE-C08685BA6D46}"/>
              </a:ext>
            </a:extLst>
          </p:cNvPr>
          <p:cNvSpPr/>
          <p:nvPr/>
        </p:nvSpPr>
        <p:spPr>
          <a:xfrm>
            <a:off x="838199" y="642422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3.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 암호화된 파일에 대한 비밀번호 복구 연구 동향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62B1EF6-A1EC-98DC-706A-9D65B9F30F8F}"/>
              </a:ext>
            </a:extLst>
          </p:cNvPr>
          <p:cNvGrpSpPr/>
          <p:nvPr/>
        </p:nvGrpSpPr>
        <p:grpSpPr>
          <a:xfrm>
            <a:off x="838198" y="2286699"/>
            <a:ext cx="10515601" cy="3178525"/>
            <a:chOff x="838197" y="2035029"/>
            <a:chExt cx="10515601" cy="317852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7C54A8-0C89-39CE-A13E-1A963EA28DFD}"/>
                </a:ext>
              </a:extLst>
            </p:cNvPr>
            <p:cNvSpPr/>
            <p:nvPr/>
          </p:nvSpPr>
          <p:spPr>
            <a:xfrm>
              <a:off x="838199" y="2035029"/>
              <a:ext cx="10515599" cy="770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3200" dirty="0">
                  <a:solidFill>
                    <a:srgbClr val="002060"/>
                  </a:solidFill>
                  <a:latin typeface="+mn-ea"/>
                </a:rPr>
                <a:t>3.1 WinRAR3(RAR)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B9F1B84-3AB2-9E29-D261-000F5818019C}"/>
                </a:ext>
              </a:extLst>
            </p:cNvPr>
            <p:cNvSpPr/>
            <p:nvPr/>
          </p:nvSpPr>
          <p:spPr>
            <a:xfrm>
              <a:off x="838198" y="3238809"/>
              <a:ext cx="10515599" cy="770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3200" dirty="0">
                  <a:solidFill>
                    <a:srgbClr val="002060"/>
                  </a:solidFill>
                  <a:latin typeface="+mn-ea"/>
                </a:rPr>
                <a:t>3.2 PDF(version 1.4-1.6)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CBBFAC7-5EA9-673B-82EB-34575CDDE784}"/>
                </a:ext>
              </a:extLst>
            </p:cNvPr>
            <p:cNvSpPr/>
            <p:nvPr/>
          </p:nvSpPr>
          <p:spPr>
            <a:xfrm>
              <a:off x="838197" y="4442589"/>
              <a:ext cx="10515599" cy="770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3200" dirty="0">
                  <a:solidFill>
                    <a:srgbClr val="002060"/>
                  </a:solidFill>
                  <a:latin typeface="+mn-ea"/>
                </a:rPr>
                <a:t>3.3 Microsoft Excel(version 2003)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37542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749671-EE7D-9011-8BDE-C08685BA6D46}"/>
              </a:ext>
            </a:extLst>
          </p:cNvPr>
          <p:cNvSpPr/>
          <p:nvPr/>
        </p:nvSpPr>
        <p:spPr>
          <a:xfrm>
            <a:off x="838200" y="3043517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3.1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WinRAR3(RAR)</a:t>
            </a:r>
          </a:p>
        </p:txBody>
      </p:sp>
    </p:spTree>
    <p:extLst>
      <p:ext uri="{BB962C8B-B14F-4D97-AF65-F5344CB8AC3E}">
        <p14:creationId xmlns:p14="http://schemas.microsoft.com/office/powerpoint/2010/main" val="383204139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3.1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WinRAR3(RAR)</a:t>
            </a: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15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9FDD575B-D9C7-546B-3286-878BE0F89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4015"/>
            <a:ext cx="10515600" cy="37629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해당 연구는 </a:t>
            </a:r>
            <a:r>
              <a:rPr lang="en" altLang="ko-KR" sz="1600" dirty="0">
                <a:latin typeface="+mn-ea"/>
              </a:rPr>
              <a:t>WinRAR </a:t>
            </a:r>
            <a:r>
              <a:rPr lang="ko-KR" altLang="en-US" sz="1600" dirty="0">
                <a:latin typeface="+mn-ea"/>
              </a:rPr>
              <a:t>버전 </a:t>
            </a:r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에서 파일 이름이 암호화되지 않은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기본 암호화 모드를 대상으로 연구를 진행했다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" altLang="ko-KR" sz="1600" dirty="0">
                <a:latin typeface="+mn-ea"/>
              </a:rPr>
              <a:t>WinRAR3</a:t>
            </a:r>
            <a:r>
              <a:rPr lang="ko-KR" altLang="en-US" sz="1600" dirty="0">
                <a:latin typeface="+mn-ea"/>
              </a:rPr>
              <a:t>의 암호화 방법으로는 </a:t>
            </a:r>
            <a:r>
              <a:rPr lang="en" altLang="ko-KR" sz="1600" dirty="0">
                <a:latin typeface="+mn-ea"/>
              </a:rPr>
              <a:t>AES </a:t>
            </a:r>
            <a:r>
              <a:rPr lang="ko-KR" altLang="en-US" sz="1600" dirty="0">
                <a:latin typeface="+mn-ea"/>
              </a:rPr>
              <a:t>암호화 알고리즘 및 </a:t>
            </a:r>
            <a:r>
              <a:rPr lang="en" altLang="ko-KR" sz="1600" dirty="0">
                <a:latin typeface="+mn-ea"/>
              </a:rPr>
              <a:t>SHA-1 </a:t>
            </a:r>
            <a:r>
              <a:rPr lang="ko-KR" altLang="en-US" sz="1600" dirty="0">
                <a:latin typeface="+mn-ea"/>
              </a:rPr>
              <a:t>해시 함수가 사용되었다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8323C27A-3325-E244-BD9C-8F082E527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128137"/>
              </p:ext>
            </p:extLst>
          </p:nvPr>
        </p:nvGraphicFramePr>
        <p:xfrm>
          <a:off x="2459734" y="3713023"/>
          <a:ext cx="7272530" cy="1495840"/>
        </p:xfrm>
        <a:graphic>
          <a:graphicData uri="http://schemas.openxmlformats.org/drawingml/2006/table">
            <a:tbl>
              <a:tblPr/>
              <a:tblGrid>
                <a:gridCol w="3636265">
                  <a:extLst>
                    <a:ext uri="{9D8B030D-6E8A-4147-A177-3AD203B41FA5}">
                      <a16:colId xmlns:a16="http://schemas.microsoft.com/office/drawing/2014/main" val="3923835658"/>
                    </a:ext>
                  </a:extLst>
                </a:gridCol>
                <a:gridCol w="3636265">
                  <a:extLst>
                    <a:ext uri="{9D8B030D-6E8A-4147-A177-3AD203B41FA5}">
                      <a16:colId xmlns:a16="http://schemas.microsoft.com/office/drawing/2014/main" val="3359690989"/>
                    </a:ext>
                  </a:extLst>
                </a:gridCol>
              </a:tblGrid>
              <a:tr h="373960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CPU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Xeon(R)E5-2620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76535"/>
                  </a:ext>
                </a:extLst>
              </a:tr>
              <a:tr h="373960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GPU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NVIDIA 1080Ti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402369"/>
                  </a:ext>
                </a:extLst>
              </a:tr>
              <a:tr h="373960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CUDA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effectLst/>
                          <a:latin typeface="Helvetica" pitchFamily="2" charset="0"/>
                        </a:rPr>
                        <a:t>10.2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279198"/>
                  </a:ext>
                </a:extLst>
              </a:tr>
              <a:tr h="373960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operating system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Linux CentOS7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566441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05948ED-F1B1-CC8E-D87E-79FC0DC9423F}"/>
              </a:ext>
            </a:extLst>
          </p:cNvPr>
          <p:cNvSpPr txBox="1"/>
          <p:nvPr/>
        </p:nvSpPr>
        <p:spPr>
          <a:xfrm>
            <a:off x="5387311" y="5298556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&lt;</a:t>
            </a:r>
            <a:r>
              <a:rPr kumimoji="1" lang="ko-KR" altLang="en-US" sz="1200" dirty="0"/>
              <a:t>표 </a:t>
            </a:r>
            <a:r>
              <a:rPr kumimoji="1" lang="en-US" altLang="ko-KR" sz="1200" dirty="0"/>
              <a:t>1&gt;</a:t>
            </a:r>
            <a:r>
              <a:rPr kumimoji="1" lang="ko-KR" altLang="en-US" sz="1200" dirty="0"/>
              <a:t> 실험 환경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DE1A36-AF51-11D9-9B43-745E511FDFDE}"/>
              </a:ext>
            </a:extLst>
          </p:cNvPr>
          <p:cNvSpPr txBox="1"/>
          <p:nvPr/>
        </p:nvSpPr>
        <p:spPr>
          <a:xfrm>
            <a:off x="749809" y="1496396"/>
            <a:ext cx="109331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ko-KR" sz="1000" dirty="0" err="1">
                <a:effectLst/>
              </a:rPr>
              <a:t>Qingbing</a:t>
            </a:r>
            <a:r>
              <a:rPr lang="en" altLang="ko-KR" sz="1000" dirty="0">
                <a:effectLst/>
              </a:rPr>
              <a:t> Ji, Hao Yin, “Speedup and Password Recovery for Encrypted WinRAR3 without Encrypting Filename on GPUs.”, Journal of Physics: Conference Series, Vol.1673, 012047, 2020.</a:t>
            </a:r>
          </a:p>
        </p:txBody>
      </p:sp>
    </p:spTree>
    <p:extLst>
      <p:ext uri="{BB962C8B-B14F-4D97-AF65-F5344CB8AC3E}">
        <p14:creationId xmlns:p14="http://schemas.microsoft.com/office/powerpoint/2010/main" val="80047354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3.1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WinRAR3(RAR)</a:t>
            </a: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16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2D3E864-BF4B-CFD1-1361-EE48356E7ABA}"/>
              </a:ext>
            </a:extLst>
          </p:cNvPr>
          <p:cNvGrpSpPr/>
          <p:nvPr/>
        </p:nvGrpSpPr>
        <p:grpSpPr>
          <a:xfrm>
            <a:off x="1076188" y="1882189"/>
            <a:ext cx="9655229" cy="2002679"/>
            <a:chOff x="105196" y="695916"/>
            <a:chExt cx="9655229" cy="2002679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09927927-C017-962F-91D9-4BDCA182D10E}"/>
                </a:ext>
              </a:extLst>
            </p:cNvPr>
            <p:cNvSpPr/>
            <p:nvPr/>
          </p:nvSpPr>
          <p:spPr>
            <a:xfrm>
              <a:off x="105196" y="695916"/>
              <a:ext cx="2298138" cy="6473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chemeClr val="tx1"/>
                  </a:solidFill>
                </a:rPr>
                <a:t>GPU decryption</a:t>
              </a:r>
              <a:endParaRPr kumimoji="1"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2E6A5E70-96D0-25BB-CD3D-56D5B534AF88}"/>
                </a:ext>
              </a:extLst>
            </p:cNvPr>
            <p:cNvSpPr/>
            <p:nvPr/>
          </p:nvSpPr>
          <p:spPr>
            <a:xfrm>
              <a:off x="2403334" y="695916"/>
              <a:ext cx="2298138" cy="6473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chemeClr val="tx1"/>
                  </a:solidFill>
                </a:rPr>
                <a:t>GPU decryption</a:t>
              </a:r>
              <a:endParaRPr kumimoji="1"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27596C57-AB9E-5E02-4CE0-DAFCCD84DC7E}"/>
                </a:ext>
              </a:extLst>
            </p:cNvPr>
            <p:cNvSpPr/>
            <p:nvPr/>
          </p:nvSpPr>
          <p:spPr>
            <a:xfrm>
              <a:off x="4701472" y="695916"/>
              <a:ext cx="2298138" cy="6473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chemeClr val="tx1"/>
                  </a:solidFill>
                </a:rPr>
                <a:t>GPU decryption</a:t>
              </a:r>
              <a:endParaRPr kumimoji="1"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02CF0D5B-AA34-100B-9BA1-EB61188BD591}"/>
                </a:ext>
              </a:extLst>
            </p:cNvPr>
            <p:cNvSpPr/>
            <p:nvPr/>
          </p:nvSpPr>
          <p:spPr>
            <a:xfrm>
              <a:off x="2866011" y="2051233"/>
              <a:ext cx="2298138" cy="6473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chemeClr val="tx1"/>
                  </a:solidFill>
                </a:rPr>
                <a:t>CPU decryption</a:t>
              </a:r>
              <a:endParaRPr kumimoji="1"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C14F126C-C346-D3A3-C524-BD401C77287B}"/>
                </a:ext>
              </a:extLst>
            </p:cNvPr>
            <p:cNvSpPr/>
            <p:nvPr/>
          </p:nvSpPr>
          <p:spPr>
            <a:xfrm>
              <a:off x="5164149" y="2051233"/>
              <a:ext cx="2298138" cy="6473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chemeClr val="tx1"/>
                  </a:solidFill>
                </a:rPr>
                <a:t>CPU decryption</a:t>
              </a:r>
              <a:endParaRPr kumimoji="1" lang="ko-KR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8FB45E9B-5C46-693C-D401-8FE6DC320349}"/>
                </a:ext>
              </a:extLst>
            </p:cNvPr>
            <p:cNvSpPr/>
            <p:nvPr/>
          </p:nvSpPr>
          <p:spPr>
            <a:xfrm>
              <a:off x="7462287" y="2051233"/>
              <a:ext cx="2298138" cy="64736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000" b="1" dirty="0">
                  <a:solidFill>
                    <a:schemeClr val="tx1"/>
                  </a:solidFill>
                </a:rPr>
                <a:t>CPU decryption</a:t>
              </a:r>
              <a:endParaRPr kumimoji="1" lang="ko-KR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1449BF9-1FA0-F215-1C40-214DFAB416B4}"/>
                </a:ext>
              </a:extLst>
            </p:cNvPr>
            <p:cNvGrpSpPr/>
            <p:nvPr/>
          </p:nvGrpSpPr>
          <p:grpSpPr>
            <a:xfrm>
              <a:off x="1937113" y="1275470"/>
              <a:ext cx="1395119" cy="815930"/>
              <a:chOff x="1937113" y="1275470"/>
              <a:chExt cx="1395119" cy="815930"/>
            </a:xfrm>
          </p:grpSpPr>
          <p:cxnSp>
            <p:nvCxnSpPr>
              <p:cNvPr id="26" name="꺾인 연결선[E] 25">
                <a:extLst>
                  <a:ext uri="{FF2B5EF4-FFF2-40B4-BE49-F238E27FC236}">
                    <a16:creationId xmlns:a16="http://schemas.microsoft.com/office/drawing/2014/main" id="{09109F6A-B73F-110E-BE5B-83900256E91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226708" y="1452095"/>
                <a:ext cx="815930" cy="462679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모서리가 둥근 직사각형 26">
                <a:extLst>
                  <a:ext uri="{FF2B5EF4-FFF2-40B4-BE49-F238E27FC236}">
                    <a16:creationId xmlns:a16="http://schemas.microsoft.com/office/drawing/2014/main" id="{5FF2A63C-63B6-D880-8137-B2738D91DE75}"/>
                  </a:ext>
                </a:extLst>
              </p:cNvPr>
              <p:cNvSpPr/>
              <p:nvPr/>
            </p:nvSpPr>
            <p:spPr>
              <a:xfrm>
                <a:off x="1937113" y="1523414"/>
                <a:ext cx="1395119" cy="32004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Key + </a:t>
                </a:r>
                <a:r>
                  <a:rPr kumimoji="1" lang="en-US" altLang="ko-KR" dirty="0" err="1">
                    <a:solidFill>
                      <a:schemeClr val="tx1"/>
                    </a:solidFill>
                  </a:rPr>
                  <a:t>pwd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BEDA91A-58F3-A46A-BBA5-19AA54875CA2}"/>
                </a:ext>
              </a:extLst>
            </p:cNvPr>
            <p:cNvGrpSpPr/>
            <p:nvPr/>
          </p:nvGrpSpPr>
          <p:grpSpPr>
            <a:xfrm>
              <a:off x="4235252" y="1272817"/>
              <a:ext cx="1395119" cy="815930"/>
              <a:chOff x="1937113" y="1275470"/>
              <a:chExt cx="1395119" cy="815930"/>
            </a:xfrm>
          </p:grpSpPr>
          <p:cxnSp>
            <p:nvCxnSpPr>
              <p:cNvPr id="24" name="꺾인 연결선[E] 23">
                <a:extLst>
                  <a:ext uri="{FF2B5EF4-FFF2-40B4-BE49-F238E27FC236}">
                    <a16:creationId xmlns:a16="http://schemas.microsoft.com/office/drawing/2014/main" id="{673178DA-FEF9-8411-3DB5-564DBD0B3EB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226708" y="1452095"/>
                <a:ext cx="815930" cy="462679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모서리가 둥근 직사각형 24">
                <a:extLst>
                  <a:ext uri="{FF2B5EF4-FFF2-40B4-BE49-F238E27FC236}">
                    <a16:creationId xmlns:a16="http://schemas.microsoft.com/office/drawing/2014/main" id="{3D03141C-F77C-BB9E-5382-BDB74862333F}"/>
                  </a:ext>
                </a:extLst>
              </p:cNvPr>
              <p:cNvSpPr/>
              <p:nvPr/>
            </p:nvSpPr>
            <p:spPr>
              <a:xfrm>
                <a:off x="1937113" y="1523414"/>
                <a:ext cx="1395119" cy="32004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Key + </a:t>
                </a:r>
                <a:r>
                  <a:rPr kumimoji="1" lang="en-US" altLang="ko-KR" dirty="0" err="1">
                    <a:solidFill>
                      <a:schemeClr val="tx1"/>
                    </a:solidFill>
                  </a:rPr>
                  <a:t>pwd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6FF5CBC-8AED-CBD9-673D-CA6DE911A8B2}"/>
                </a:ext>
              </a:extLst>
            </p:cNvPr>
            <p:cNvGrpSpPr/>
            <p:nvPr/>
          </p:nvGrpSpPr>
          <p:grpSpPr>
            <a:xfrm>
              <a:off x="6533388" y="1272816"/>
              <a:ext cx="1395119" cy="815930"/>
              <a:chOff x="1937113" y="1275470"/>
              <a:chExt cx="1395119" cy="815930"/>
            </a:xfrm>
          </p:grpSpPr>
          <p:cxnSp>
            <p:nvCxnSpPr>
              <p:cNvPr id="22" name="꺾인 연결선[E] 21">
                <a:extLst>
                  <a:ext uri="{FF2B5EF4-FFF2-40B4-BE49-F238E27FC236}">
                    <a16:creationId xmlns:a16="http://schemas.microsoft.com/office/drawing/2014/main" id="{150B2142-9A34-4B4C-B04F-43E3AD58F63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226708" y="1452095"/>
                <a:ext cx="815930" cy="462679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모서리가 둥근 직사각형 22">
                <a:extLst>
                  <a:ext uri="{FF2B5EF4-FFF2-40B4-BE49-F238E27FC236}">
                    <a16:creationId xmlns:a16="http://schemas.microsoft.com/office/drawing/2014/main" id="{B6CF79DB-7C42-8411-293E-4468DA6854A9}"/>
                  </a:ext>
                </a:extLst>
              </p:cNvPr>
              <p:cNvSpPr/>
              <p:nvPr/>
            </p:nvSpPr>
            <p:spPr>
              <a:xfrm>
                <a:off x="1937113" y="1523414"/>
                <a:ext cx="1395119" cy="32004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Key + </a:t>
                </a:r>
                <a:r>
                  <a:rPr kumimoji="1" lang="en-US" altLang="ko-KR" dirty="0" err="1">
                    <a:solidFill>
                      <a:schemeClr val="tx1"/>
                    </a:solidFill>
                  </a:rPr>
                  <a:t>pwd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E0CB9ECD-6242-42CF-37F7-048EABF0C016}"/>
              </a:ext>
            </a:extLst>
          </p:cNvPr>
          <p:cNvGraphicFramePr>
            <a:graphicFrameLocks noGrp="1"/>
          </p:cNvGraphicFramePr>
          <p:nvPr/>
        </p:nvGraphicFramePr>
        <p:xfrm>
          <a:off x="1226409" y="4870273"/>
          <a:ext cx="9354789" cy="1097280"/>
        </p:xfrm>
        <a:graphic>
          <a:graphicData uri="http://schemas.openxmlformats.org/drawingml/2006/table">
            <a:tbl>
              <a:tblPr/>
              <a:tblGrid>
                <a:gridCol w="3118263">
                  <a:extLst>
                    <a:ext uri="{9D8B030D-6E8A-4147-A177-3AD203B41FA5}">
                      <a16:colId xmlns:a16="http://schemas.microsoft.com/office/drawing/2014/main" val="4093746947"/>
                    </a:ext>
                  </a:extLst>
                </a:gridCol>
                <a:gridCol w="3118263">
                  <a:extLst>
                    <a:ext uri="{9D8B030D-6E8A-4147-A177-3AD203B41FA5}">
                      <a16:colId xmlns:a16="http://schemas.microsoft.com/office/drawing/2014/main" val="2446405986"/>
                    </a:ext>
                  </a:extLst>
                </a:gridCol>
                <a:gridCol w="3118263">
                  <a:extLst>
                    <a:ext uri="{9D8B030D-6E8A-4147-A177-3AD203B41FA5}">
                      <a16:colId xmlns:a16="http://schemas.microsoft.com/office/drawing/2014/main" val="2282623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Size of compressed file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Speed before optimization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Speed after optimization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667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1K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10981/s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24423/s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078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10M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9738/s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22423/s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159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100M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6235/s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16423/s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20845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581CA8B-397C-EF47-D7EB-BD7C88CBD5DF}"/>
              </a:ext>
            </a:extLst>
          </p:cNvPr>
          <p:cNvSpPr txBox="1"/>
          <p:nvPr/>
        </p:nvSpPr>
        <p:spPr>
          <a:xfrm>
            <a:off x="4314902" y="4043355"/>
            <a:ext cx="3562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&lt;</a:t>
            </a:r>
            <a:r>
              <a:rPr kumimoji="1" lang="ko-KR" altLang="en-US" sz="1200" dirty="0"/>
              <a:t>그림 </a:t>
            </a:r>
            <a:r>
              <a:rPr kumimoji="1" lang="en-US" altLang="ko-KR" sz="1200" dirty="0"/>
              <a:t>1&gt;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GPU</a:t>
            </a:r>
            <a:r>
              <a:rPr kumimoji="1" lang="ko-KR" altLang="en-US" sz="1200" dirty="0"/>
              <a:t>와 </a:t>
            </a:r>
            <a:r>
              <a:rPr kumimoji="1" lang="en-US" altLang="ko-KR" sz="1200" dirty="0"/>
              <a:t>CPU</a:t>
            </a:r>
            <a:r>
              <a:rPr kumimoji="1" lang="ko-KR" altLang="en-US" sz="1200" dirty="0" err="1"/>
              <a:t>를</a:t>
            </a:r>
            <a:r>
              <a:rPr kumimoji="1" lang="ko-KR" altLang="en-US" sz="1200" dirty="0"/>
              <a:t> 이용한 파이프라인 모드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519DC-9703-185F-A845-BD789492F44B}"/>
              </a:ext>
            </a:extLst>
          </p:cNvPr>
          <p:cNvSpPr txBox="1"/>
          <p:nvPr/>
        </p:nvSpPr>
        <p:spPr>
          <a:xfrm>
            <a:off x="4728643" y="6046897"/>
            <a:ext cx="2350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&lt;</a:t>
            </a:r>
            <a:r>
              <a:rPr kumimoji="1" lang="ko-KR" altLang="en-US" sz="1200" dirty="0"/>
              <a:t>표 </a:t>
            </a:r>
            <a:r>
              <a:rPr kumimoji="1" lang="en-US" altLang="ko-KR" sz="1200" dirty="0"/>
              <a:t>2&gt;</a:t>
            </a:r>
            <a:r>
              <a:rPr kumimoji="1" lang="ko-KR" altLang="en-US" sz="1200" dirty="0"/>
              <a:t> 최적화 전 후 속도 비교</a:t>
            </a:r>
          </a:p>
        </p:txBody>
      </p:sp>
    </p:spTree>
    <p:extLst>
      <p:ext uri="{BB962C8B-B14F-4D97-AF65-F5344CB8AC3E}">
        <p14:creationId xmlns:p14="http://schemas.microsoft.com/office/powerpoint/2010/main" val="65249115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749671-EE7D-9011-8BDE-C08685BA6D46}"/>
              </a:ext>
            </a:extLst>
          </p:cNvPr>
          <p:cNvSpPr/>
          <p:nvPr/>
        </p:nvSpPr>
        <p:spPr>
          <a:xfrm>
            <a:off x="838200" y="3043517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3.2 PDF(version 1.4-1.6)</a:t>
            </a:r>
          </a:p>
        </p:txBody>
      </p:sp>
    </p:spTree>
    <p:extLst>
      <p:ext uri="{BB962C8B-B14F-4D97-AF65-F5344CB8AC3E}">
        <p14:creationId xmlns:p14="http://schemas.microsoft.com/office/powerpoint/2010/main" val="420467935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3.2 PDF(version 1.4-1.6)</a:t>
            </a: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18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5708A72-8DBD-6184-F30E-306D68040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42142"/>
              </p:ext>
            </p:extLst>
          </p:nvPr>
        </p:nvGraphicFramePr>
        <p:xfrm>
          <a:off x="838199" y="4351932"/>
          <a:ext cx="10515600" cy="13716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75539386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0221894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170327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Reference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Environment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Speed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57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hashcat 6.2.5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RTX 3060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25,693 kp/s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161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Helvetica" pitchFamily="2" charset="0"/>
                        </a:rPr>
                        <a:t>H Kim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RTX 3060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31,460 kp/s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134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hashcat 6.2.5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RTX 3090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57,601 kp/s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599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>
                          <a:effectLst/>
                          <a:latin typeface="Helvetica" pitchFamily="2" charset="0"/>
                        </a:rPr>
                        <a:t>H Kim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RTX 3090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66,351 </a:t>
                      </a:r>
                      <a:r>
                        <a:rPr lang="en" dirty="0" err="1">
                          <a:effectLst/>
                          <a:latin typeface="Helvetica" pitchFamily="2" charset="0"/>
                        </a:rPr>
                        <a:t>kp</a:t>
                      </a:r>
                      <a:r>
                        <a:rPr lang="en" dirty="0">
                          <a:effectLst/>
                          <a:latin typeface="Helvetica" pitchFamily="2" charset="0"/>
                        </a:rPr>
                        <a:t>/s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10837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7EB0AF9-8BA9-29ED-6CCE-656C5737663A}"/>
              </a:ext>
            </a:extLst>
          </p:cNvPr>
          <p:cNvSpPr txBox="1"/>
          <p:nvPr/>
        </p:nvSpPr>
        <p:spPr>
          <a:xfrm>
            <a:off x="5025032" y="5785793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&lt;</a:t>
            </a:r>
            <a:r>
              <a:rPr kumimoji="1" lang="ko-KR" altLang="en-US" sz="1200" dirty="0"/>
              <a:t>표 </a:t>
            </a:r>
            <a:r>
              <a:rPr kumimoji="1" lang="en-US" altLang="ko-KR" sz="1200" dirty="0"/>
              <a:t>3&gt;</a:t>
            </a:r>
            <a:r>
              <a:rPr kumimoji="1" lang="ko-KR" altLang="en-US" sz="1200" dirty="0"/>
              <a:t> 초당 계산 횟수 비교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C4C874CA-D9E2-637D-1A24-55852EB92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121"/>
            <a:ext cx="10515600" cy="40738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해당 연구는 </a:t>
            </a:r>
            <a:r>
              <a:rPr lang="en" altLang="ko-KR" sz="1600" dirty="0">
                <a:latin typeface="+mn-ea"/>
              </a:rPr>
              <a:t>PDF </a:t>
            </a:r>
            <a:r>
              <a:rPr lang="ko-KR" altLang="en-US" sz="1600" dirty="0">
                <a:latin typeface="+mn-ea"/>
              </a:rPr>
              <a:t>문서 </a:t>
            </a:r>
            <a:r>
              <a:rPr lang="en-US" altLang="ko-KR" sz="1600" dirty="0">
                <a:latin typeface="+mn-ea"/>
              </a:rPr>
              <a:t>1.4-1.6 </a:t>
            </a:r>
            <a:r>
              <a:rPr lang="ko-KR" altLang="en-US" sz="1600" dirty="0">
                <a:latin typeface="+mn-ea"/>
              </a:rPr>
              <a:t>버전의 암호 해독 알고리즘을 </a:t>
            </a:r>
            <a:r>
              <a:rPr lang="en" altLang="ko-KR" sz="1600" dirty="0">
                <a:latin typeface="+mn-ea"/>
              </a:rPr>
              <a:t>CUDA GPU </a:t>
            </a:r>
            <a:r>
              <a:rPr lang="ko-KR" altLang="en-US" sz="1600" dirty="0">
                <a:latin typeface="+mn-ea"/>
              </a:rPr>
              <a:t>상에서 최적화 구현하였다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해당 버전의 </a:t>
            </a:r>
            <a:r>
              <a:rPr lang="en" altLang="ko-KR" sz="1600" dirty="0">
                <a:latin typeface="+mn-ea"/>
              </a:rPr>
              <a:t>PDF </a:t>
            </a:r>
            <a:r>
              <a:rPr lang="ko-KR" altLang="en-US" sz="1600" dirty="0">
                <a:latin typeface="+mn-ea"/>
              </a:rPr>
              <a:t>암호화 알고리즘에서 반복적으로 사용되는 </a:t>
            </a:r>
            <a:r>
              <a:rPr lang="en" altLang="ko-KR" sz="1600" dirty="0">
                <a:latin typeface="+mn-ea"/>
              </a:rPr>
              <a:t>MD5</a:t>
            </a:r>
            <a:r>
              <a:rPr lang="ko-KR" altLang="en-US" sz="1600" dirty="0">
                <a:latin typeface="+mn-ea"/>
              </a:rPr>
              <a:t>와 </a:t>
            </a:r>
            <a:r>
              <a:rPr lang="en" altLang="ko-KR" sz="1600" dirty="0">
                <a:latin typeface="+mn-ea"/>
              </a:rPr>
              <a:t>RC4</a:t>
            </a:r>
            <a:r>
              <a:rPr lang="ko-KR" altLang="en-US" sz="1600" dirty="0">
                <a:latin typeface="+mn-ea"/>
              </a:rPr>
              <a:t>의 최적화를 중심으로 연구를 진행했다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" altLang="ko-KR" sz="1600" dirty="0">
                <a:latin typeface="+mn-ea"/>
              </a:rPr>
              <a:t>MD5 </a:t>
            </a:r>
            <a:r>
              <a:rPr lang="ko-KR" altLang="en-US" sz="1600" dirty="0">
                <a:latin typeface="+mn-ea"/>
              </a:rPr>
              <a:t>알고리즘에서는 변경되지 않는 일부 메시지 워드의 덧셈 연산을 제거했으며</a:t>
            </a:r>
            <a:r>
              <a:rPr lang="en-US" altLang="ko-KR" sz="1600" dirty="0">
                <a:latin typeface="+mn-ea"/>
              </a:rPr>
              <a:t>, </a:t>
            </a:r>
            <a:r>
              <a:rPr lang="en" altLang="ko-KR" sz="1600" dirty="0">
                <a:latin typeface="+mn-ea"/>
              </a:rPr>
              <a:t>RC4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>
                <a:latin typeface="+mn-ea"/>
              </a:rPr>
              <a:t>32</a:t>
            </a:r>
            <a:r>
              <a:rPr lang="ko-KR" altLang="en-US" sz="1600" dirty="0">
                <a:latin typeface="+mn-ea"/>
              </a:rPr>
              <a:t>비트 워드를 통합하여 </a:t>
            </a:r>
            <a:r>
              <a:rPr lang="en-US" altLang="ko-KR" sz="1600" dirty="0">
                <a:latin typeface="+mn-ea"/>
              </a:rPr>
              <a:t>8</a:t>
            </a:r>
            <a:r>
              <a:rPr lang="ko-KR" altLang="en-US" sz="1600" dirty="0">
                <a:latin typeface="+mn-ea"/>
              </a:rPr>
              <a:t>비트 워드로의 변환 과정을 없애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덧셈 및 </a:t>
            </a:r>
            <a:r>
              <a:rPr lang="en" altLang="ko-KR" sz="1600" dirty="0">
                <a:latin typeface="+mn-ea"/>
              </a:rPr>
              <a:t>XOR </a:t>
            </a:r>
            <a:r>
              <a:rPr lang="ko-KR" altLang="en-US" sz="1600" dirty="0">
                <a:latin typeface="+mn-ea"/>
              </a:rPr>
              <a:t>연산 횟수가 줄어듦으로써 알고리즘의 연산 속도가 높아졌다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94C674-73C2-8C48-B436-9460B392B697}"/>
              </a:ext>
            </a:extLst>
          </p:cNvPr>
          <p:cNvSpPr txBox="1"/>
          <p:nvPr/>
        </p:nvSpPr>
        <p:spPr>
          <a:xfrm>
            <a:off x="792479" y="1484959"/>
            <a:ext cx="109331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ko-KR" sz="1000" dirty="0">
                <a:effectLst/>
              </a:rPr>
              <a:t>Hyun Jun Kim, Si Woo </a:t>
            </a:r>
            <a:r>
              <a:rPr lang="en" altLang="ko-KR" sz="1000" dirty="0" err="1">
                <a:effectLst/>
              </a:rPr>
              <a:t>Eum</a:t>
            </a:r>
            <a:r>
              <a:rPr lang="en" altLang="ko-KR" sz="1000" dirty="0">
                <a:effectLst/>
              </a:rPr>
              <a:t>, Hwa </a:t>
            </a:r>
            <a:r>
              <a:rPr lang="en" altLang="ko-KR" sz="1000" dirty="0" err="1">
                <a:effectLst/>
              </a:rPr>
              <a:t>Jeong</a:t>
            </a:r>
            <a:r>
              <a:rPr lang="en" altLang="ko-KR" sz="1000" dirty="0">
                <a:effectLst/>
              </a:rPr>
              <a:t> </a:t>
            </a:r>
            <a:r>
              <a:rPr lang="en" altLang="ko-KR" sz="1000" dirty="0" err="1">
                <a:effectLst/>
              </a:rPr>
              <a:t>Seo</a:t>
            </a:r>
            <a:r>
              <a:rPr lang="en" altLang="ko-KR" sz="1000" dirty="0">
                <a:effectLst/>
              </a:rPr>
              <a:t>, “PDF Version 1.4-1.6 Password Cracking in CUDA GPU Environment.”, KIPS Trans. Comp. and Comm. Sys, Vol.12, No.2, pp.69-76, 2023.</a:t>
            </a:r>
          </a:p>
        </p:txBody>
      </p:sp>
    </p:spTree>
    <p:extLst>
      <p:ext uri="{BB962C8B-B14F-4D97-AF65-F5344CB8AC3E}">
        <p14:creationId xmlns:p14="http://schemas.microsoft.com/office/powerpoint/2010/main" val="181090560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749671-EE7D-9011-8BDE-C08685BA6D46}"/>
              </a:ext>
            </a:extLst>
          </p:cNvPr>
          <p:cNvSpPr/>
          <p:nvPr/>
        </p:nvSpPr>
        <p:spPr>
          <a:xfrm>
            <a:off x="838200" y="3043517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3.3 Microsoft Excel(version 2003)</a:t>
            </a:r>
          </a:p>
        </p:txBody>
      </p:sp>
    </p:spTree>
    <p:extLst>
      <p:ext uri="{BB962C8B-B14F-4D97-AF65-F5344CB8AC3E}">
        <p14:creationId xmlns:p14="http://schemas.microsoft.com/office/powerpoint/2010/main" val="405965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23662" y="587054"/>
            <a:ext cx="1046630" cy="5737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>
                <a:latin typeface="+mn-ea"/>
              </a:rPr>
              <a:t>목차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BB43061-5494-E53F-AC23-FB4A75A1C07D}"/>
              </a:ext>
            </a:extLst>
          </p:cNvPr>
          <p:cNvGrpSpPr/>
          <p:nvPr/>
        </p:nvGrpSpPr>
        <p:grpSpPr>
          <a:xfrm>
            <a:off x="954736" y="1762264"/>
            <a:ext cx="10282519" cy="4224185"/>
            <a:chOff x="954736" y="1762264"/>
            <a:chExt cx="10282519" cy="4224185"/>
          </a:xfrm>
        </p:grpSpPr>
        <p:sp>
          <p:nvSpPr>
            <p:cNvPr id="3" name="직사각형 2"/>
            <p:cNvSpPr/>
            <p:nvPr/>
          </p:nvSpPr>
          <p:spPr>
            <a:xfrm>
              <a:off x="954737" y="4090751"/>
              <a:ext cx="10282517" cy="73416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rgbClr val="002060"/>
                  </a:solidFill>
                  <a:latin typeface="+mn-ea"/>
                </a:rPr>
                <a:t>3.</a:t>
              </a:r>
              <a:r>
                <a:rPr lang="ko-KR" altLang="en-US" sz="2000" b="1" dirty="0">
                  <a:solidFill>
                    <a:srgbClr val="002060"/>
                  </a:solidFill>
                  <a:latin typeface="+mn-ea"/>
                </a:rPr>
                <a:t> 암호화된 파일에 대한 비밀번호 복구 연구 동향</a:t>
              </a:r>
              <a:endParaRPr lang="en-US" altLang="ko-KR" sz="2000" b="1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863666-27A9-765A-D1A1-A27A28F78B24}"/>
                </a:ext>
              </a:extLst>
            </p:cNvPr>
            <p:cNvSpPr/>
            <p:nvPr/>
          </p:nvSpPr>
          <p:spPr>
            <a:xfrm>
              <a:off x="954738" y="2929213"/>
              <a:ext cx="10282517" cy="73416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r>
                <a:rPr lang="en-US" altLang="ko-KR" sz="2000" b="1" dirty="0">
                  <a:solidFill>
                    <a:srgbClr val="002060"/>
                  </a:solidFill>
                  <a:effectLst/>
                  <a:latin typeface="+mn-ea"/>
                </a:rPr>
                <a:t>2.</a:t>
              </a:r>
              <a:r>
                <a:rPr lang="ko-KR" altLang="en-US" sz="2000" b="1" dirty="0">
                  <a:solidFill>
                    <a:srgbClr val="002060"/>
                  </a:solidFill>
                  <a:effectLst/>
                  <a:latin typeface="+mn-ea"/>
                </a:rPr>
                <a:t> 관련 연구</a:t>
              </a:r>
              <a:endParaRPr lang="en" altLang="ko-KR" sz="2000" b="1" dirty="0">
                <a:solidFill>
                  <a:srgbClr val="002060"/>
                </a:solidFill>
                <a:effectLst/>
                <a:latin typeface="+mn-ea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BB1ADAB-C8D8-C880-3F4E-49F6B24701A2}"/>
                </a:ext>
              </a:extLst>
            </p:cNvPr>
            <p:cNvSpPr/>
            <p:nvPr/>
          </p:nvSpPr>
          <p:spPr>
            <a:xfrm>
              <a:off x="954738" y="1762264"/>
              <a:ext cx="10282517" cy="73416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ko-KR" sz="2000" b="1" dirty="0">
                  <a:solidFill>
                    <a:srgbClr val="002060"/>
                  </a:solidFill>
                  <a:effectLst/>
                  <a:latin typeface="+mn-ea"/>
                </a:rPr>
                <a:t>1.</a:t>
              </a:r>
              <a:r>
                <a:rPr lang="ko-KR" altLang="en-US" sz="2000" b="1" dirty="0">
                  <a:solidFill>
                    <a:srgbClr val="002060"/>
                  </a:solidFill>
                  <a:effectLst/>
                  <a:latin typeface="+mn-ea"/>
                </a:rPr>
                <a:t> 서론</a:t>
              </a:r>
              <a:endParaRPr lang="en" altLang="ko-KR" sz="2000" b="1" dirty="0">
                <a:solidFill>
                  <a:srgbClr val="002060"/>
                </a:solidFill>
                <a:effectLst/>
                <a:latin typeface="+mn-ea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2B4CF84-9A4A-E6CE-3A05-2DB8C59D5E39}"/>
                </a:ext>
              </a:extLst>
            </p:cNvPr>
            <p:cNvSpPr/>
            <p:nvPr/>
          </p:nvSpPr>
          <p:spPr>
            <a:xfrm>
              <a:off x="954736" y="5252289"/>
              <a:ext cx="10282517" cy="73416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rgbClr val="002060"/>
                  </a:solidFill>
                  <a:latin typeface="+mn-ea"/>
                </a:rPr>
                <a:t>4. </a:t>
              </a:r>
              <a:r>
                <a:rPr lang="ko-KR" altLang="en-US" sz="2000" b="1" dirty="0">
                  <a:solidFill>
                    <a:srgbClr val="002060"/>
                  </a:solidFill>
                  <a:latin typeface="+mn-ea"/>
                </a:rPr>
                <a:t>결론</a:t>
              </a:r>
              <a:endParaRPr lang="en-US" altLang="ko-KR" sz="2000" b="1" dirty="0">
                <a:solidFill>
                  <a:srgbClr val="002060"/>
                </a:solidFill>
                <a:latin typeface="+mn-ea"/>
              </a:endParaRPr>
            </a:p>
          </p:txBody>
        </p:sp>
      </p:grp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468879"/>
            <a:ext cx="10515600" cy="370808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" altLang="ko-KR" sz="1600" dirty="0">
                <a:latin typeface="+mn-ea"/>
              </a:rPr>
              <a:t>Microsoft</a:t>
            </a:r>
            <a:r>
              <a:rPr lang="ko-KR" altLang="en-US" sz="1600" dirty="0">
                <a:latin typeface="+mn-ea"/>
              </a:rPr>
              <a:t>의 </a:t>
            </a:r>
            <a:r>
              <a:rPr lang="en" altLang="ko-KR" sz="1600" dirty="0">
                <a:latin typeface="+mn-ea"/>
              </a:rPr>
              <a:t>Excel </a:t>
            </a:r>
            <a:r>
              <a:rPr lang="ko-KR" altLang="en-US" sz="1600" dirty="0">
                <a:latin typeface="+mn-ea"/>
              </a:rPr>
              <a:t>문서에 대해 암호화 중간 키</a:t>
            </a:r>
            <a:r>
              <a:rPr lang="en-US" altLang="ko-KR" sz="1600" dirty="0">
                <a:latin typeface="+mn-ea"/>
              </a:rPr>
              <a:t>(</a:t>
            </a:r>
            <a:r>
              <a:rPr lang="en" altLang="ko-KR" sz="1600" dirty="0">
                <a:latin typeface="+mn-ea"/>
              </a:rPr>
              <a:t>The intermediate key)</a:t>
            </a:r>
            <a:r>
              <a:rPr lang="ko-KR" altLang="en-US" sz="1600" dirty="0" err="1">
                <a:latin typeface="+mn-ea"/>
              </a:rPr>
              <a:t>를</a:t>
            </a:r>
            <a:r>
              <a:rPr lang="ko-KR" altLang="en-US" sz="1600" dirty="0">
                <a:latin typeface="+mn-ea"/>
              </a:rPr>
              <a:t> 복구하여 암호화된 문서 자체를 복호화 하는 방법을 제시했다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본 연구는 암호화된 파일의 정보에 접근하기 위해 비밀번호를 크래킹</a:t>
            </a:r>
            <a:r>
              <a:rPr lang="en-US" altLang="ko-KR" sz="1600" dirty="0">
                <a:latin typeface="+mn-ea"/>
              </a:rPr>
              <a:t>(</a:t>
            </a:r>
            <a:r>
              <a:rPr lang="en" altLang="ko-KR" sz="1600" dirty="0">
                <a:latin typeface="+mn-ea"/>
              </a:rPr>
              <a:t>Cracking) </a:t>
            </a:r>
            <a:r>
              <a:rPr lang="ko-KR" altLang="en-US" sz="1600" dirty="0">
                <a:latin typeface="+mn-ea"/>
              </a:rPr>
              <a:t>하는 것이 아니라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레인보우 테이블 공격을 이용하여 암호화 중간 키를 복구하고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해당 키로 문서를 </a:t>
            </a:r>
            <a:r>
              <a:rPr lang="ko-KR" altLang="en-US" sz="1600" dirty="0" err="1">
                <a:latin typeface="+mn-ea"/>
              </a:rPr>
              <a:t>복호화하여</a:t>
            </a:r>
            <a:r>
              <a:rPr lang="ko-KR" altLang="en-US" sz="1600" dirty="0">
                <a:latin typeface="+mn-ea"/>
              </a:rPr>
              <a:t> 정보에 접근하는 방식으로 진행되었다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3.3 Microsoft Excel(version 2003)</a:t>
            </a: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20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471E98-10E2-4685-A259-6EB1E88E1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42217"/>
              </p:ext>
            </p:extLst>
          </p:nvPr>
        </p:nvGraphicFramePr>
        <p:xfrm>
          <a:off x="2174747" y="4431534"/>
          <a:ext cx="7842504" cy="1020033"/>
        </p:xfrm>
        <a:graphic>
          <a:graphicData uri="http://schemas.openxmlformats.org/drawingml/2006/table">
            <a:tbl>
              <a:tblPr/>
              <a:tblGrid>
                <a:gridCol w="2591222">
                  <a:extLst>
                    <a:ext uri="{9D8B030D-6E8A-4147-A177-3AD203B41FA5}">
                      <a16:colId xmlns:a16="http://schemas.microsoft.com/office/drawing/2014/main" val="3575606880"/>
                    </a:ext>
                  </a:extLst>
                </a:gridCol>
                <a:gridCol w="5251282">
                  <a:extLst>
                    <a:ext uri="{9D8B030D-6E8A-4147-A177-3AD203B41FA5}">
                      <a16:colId xmlns:a16="http://schemas.microsoft.com/office/drawing/2014/main" val="1653107459"/>
                    </a:ext>
                  </a:extLst>
                </a:gridCol>
              </a:tblGrid>
              <a:tr h="340011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CPU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Intel core i5-8265U @1.6GHz 1.80GHz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310172"/>
                  </a:ext>
                </a:extLst>
              </a:tr>
              <a:tr h="340011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RAM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8GB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899022"/>
                  </a:ext>
                </a:extLst>
              </a:tr>
              <a:tr h="340011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Operating system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Windows 10, 64 bit.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5305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F99608-C968-5864-E9F8-B098B1C30F52}"/>
              </a:ext>
            </a:extLst>
          </p:cNvPr>
          <p:cNvSpPr txBox="1"/>
          <p:nvPr/>
        </p:nvSpPr>
        <p:spPr>
          <a:xfrm>
            <a:off x="5387311" y="5514405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&lt;</a:t>
            </a:r>
            <a:r>
              <a:rPr kumimoji="1" lang="ko-KR" altLang="en-US" sz="1200" dirty="0"/>
              <a:t>표 </a:t>
            </a:r>
            <a:r>
              <a:rPr kumimoji="1" lang="en-US" altLang="ko-KR" sz="1200" dirty="0"/>
              <a:t>4&gt;</a:t>
            </a:r>
            <a:r>
              <a:rPr kumimoji="1" lang="ko-KR" altLang="en-US" sz="1200" dirty="0"/>
              <a:t> 실험 환경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701F8-D351-A524-A4FE-97BF989BB957}"/>
              </a:ext>
            </a:extLst>
          </p:cNvPr>
          <p:cNvSpPr txBox="1"/>
          <p:nvPr/>
        </p:nvSpPr>
        <p:spPr>
          <a:xfrm>
            <a:off x="792479" y="1484959"/>
            <a:ext cx="10933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ko-KR" sz="1000" dirty="0">
                <a:effectLst/>
              </a:rPr>
              <a:t>Zhang, Lijun, Cheng Tan, and Fei Yu, “Fast Decryption of Excel Document Encrypted by RC4 Algorithm.”, 2020 IEEE 20th International Conference on Communication Technology (ICCT), IEEE, pp.1572-1576, 2020.</a:t>
            </a:r>
          </a:p>
        </p:txBody>
      </p:sp>
    </p:spTree>
    <p:extLst>
      <p:ext uri="{BB962C8B-B14F-4D97-AF65-F5344CB8AC3E}">
        <p14:creationId xmlns:p14="http://schemas.microsoft.com/office/powerpoint/2010/main" val="125678703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749671-EE7D-9011-8BDE-C08685BA6D46}"/>
              </a:ext>
            </a:extLst>
          </p:cNvPr>
          <p:cNvSpPr/>
          <p:nvPr/>
        </p:nvSpPr>
        <p:spPr>
          <a:xfrm>
            <a:off x="838200" y="3043517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242475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암호화된 파일에 접근하기 위해 기존 암호화 알고리즘을 분석하여 최적화 혹은 파일 자체를 복호화 하는 방식을 사용하거나</a:t>
            </a:r>
            <a:r>
              <a:rPr lang="en-US" altLang="ko-KR" sz="1600" dirty="0">
                <a:latin typeface="+mn-ea"/>
              </a:rPr>
              <a:t>, </a:t>
            </a:r>
            <a:r>
              <a:rPr lang="en" altLang="ko-KR" sz="1600" dirty="0">
                <a:latin typeface="+mn-ea"/>
              </a:rPr>
              <a:t>CPU</a:t>
            </a:r>
            <a:r>
              <a:rPr lang="ko-KR" altLang="en-US" sz="1600" dirty="0">
                <a:latin typeface="+mn-ea"/>
              </a:rPr>
              <a:t>나 </a:t>
            </a:r>
            <a:r>
              <a:rPr lang="en" altLang="ko-KR" sz="1600" dirty="0">
                <a:latin typeface="+mn-ea"/>
              </a:rPr>
              <a:t>GPU</a:t>
            </a:r>
            <a:r>
              <a:rPr lang="ko-KR" altLang="en-US" sz="1600" dirty="0">
                <a:latin typeface="+mn-ea"/>
              </a:rPr>
              <a:t>의 아키텍처를 활용하여 비밀번호 복구 성능을 개선하는 연구들이 수행되었다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현대 컴퓨팅 환경에서 무차별 대입 공격을 위한 단순 영문자 및 숫자 조합의 수가 </a:t>
            </a:r>
            <a:r>
              <a:rPr lang="en-US" altLang="ko-KR" sz="1600" dirty="0">
                <a:latin typeface="+mn-ea"/>
              </a:rPr>
              <a:t>11</a:t>
            </a:r>
            <a:r>
              <a:rPr lang="ko-KR" altLang="en-US" sz="1600" dirty="0">
                <a:latin typeface="+mn-ea"/>
              </a:rPr>
              <a:t>자리를 넘어가면</a:t>
            </a:r>
            <a:r>
              <a:rPr lang="en-US" altLang="ko-KR" sz="1600" dirty="0">
                <a:latin typeface="+mn-ea"/>
              </a:rPr>
              <a:t>, 5</a:t>
            </a:r>
            <a:r>
              <a:rPr lang="ko-KR" altLang="en-US" sz="1600" dirty="0">
                <a:latin typeface="+mn-ea"/>
              </a:rPr>
              <a:t>천억 개 이상의 경우의 수가 필요하다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여기에 특수문자까지 섞인다면 다항 시간 내에 비밀번호를 찾아낼 수 없을 것이다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이러한 한계점을 극복하기 위해서는 향상된 성능의 프로세서를 사용하거나 파일 암호화에 사용되는 알고리즘에 대한 고속 구현 등의 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추후 연구가 더 필요할 것</a:t>
            </a:r>
            <a:r>
              <a:rPr lang="ko-KR" altLang="en-US" sz="1600" dirty="0">
                <a:latin typeface="+mn-ea"/>
              </a:rPr>
              <a:t>으로 생각된다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한글 파일은 국내의 기업 및 개인 사용자가 많은 만큼 이에 대한 비밀번호 복구 연구 또한 추가적으로 이루어져야 할 것으로 보인다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4.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결론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22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1999933-E671-BB05-97EE-53565CD67A45}"/>
              </a:ext>
            </a:extLst>
          </p:cNvPr>
          <p:cNvGrpSpPr/>
          <p:nvPr/>
        </p:nvGrpSpPr>
        <p:grpSpPr>
          <a:xfrm>
            <a:off x="3872483" y="4680927"/>
            <a:ext cx="4447032" cy="1585730"/>
            <a:chOff x="1249680" y="4522305"/>
            <a:chExt cx="4447032" cy="158573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6216CA-93F5-96C7-6119-028E5DFED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9680" y="4595300"/>
              <a:ext cx="1320526" cy="143974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543F961-5816-529C-8B4E-7141B1A31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74264" y="4522305"/>
              <a:ext cx="2822448" cy="1585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68359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E97C474-1B00-0663-6A48-2A13A4BF69B6}"/>
              </a:ext>
            </a:extLst>
          </p:cNvPr>
          <p:cNvGrpSpPr/>
          <p:nvPr/>
        </p:nvGrpSpPr>
        <p:grpSpPr>
          <a:xfrm>
            <a:off x="3241474" y="1983441"/>
            <a:ext cx="6519471" cy="2891118"/>
            <a:chOff x="3383959" y="1983441"/>
            <a:chExt cx="6519471" cy="289111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0AB6F-24D7-0266-BEB7-952AA1A84BD8}"/>
                </a:ext>
              </a:extLst>
            </p:cNvPr>
            <p:cNvSpPr/>
            <p:nvPr/>
          </p:nvSpPr>
          <p:spPr>
            <a:xfrm>
              <a:off x="3816723" y="1983441"/>
              <a:ext cx="6086707" cy="2891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0" b="1" dirty="0">
                  <a:solidFill>
                    <a:srgbClr val="002060"/>
                  </a:solidFill>
                  <a:latin typeface="+mn-ea"/>
                </a:rPr>
                <a:t>감사합니다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A58E3E2-30A7-B5C4-49CE-BD0C7E53A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061" t="13373" r="11286" b="13865"/>
            <a:stretch/>
          </p:blipFill>
          <p:spPr>
            <a:xfrm>
              <a:off x="3383959" y="2566468"/>
              <a:ext cx="1561880" cy="1725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64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749671-EE7D-9011-8BDE-C08685BA6D46}"/>
              </a:ext>
            </a:extLst>
          </p:cNvPr>
          <p:cNvSpPr/>
          <p:nvPr/>
        </p:nvSpPr>
        <p:spPr>
          <a:xfrm>
            <a:off x="838200" y="3043517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서론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17582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z="1600" dirty="0">
                <a:latin typeface="+mn-ea"/>
              </a:rPr>
              <a:t>복잡하게 설정된 비밀번호는 복구 과정에서 상당한 시간이 소요되며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경우에 따라 비밀번호를 복구하는 것 자체가 불가능해 정보에 접근하지 못할 수 있다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1600" dirty="0">
                <a:latin typeface="+mn-ea"/>
              </a:rPr>
              <a:t>본 논문은 현재에도 사용되고 있는 주요 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비밀번호 복구 도구</a:t>
            </a:r>
            <a:r>
              <a:rPr lang="ko-KR" altLang="en-US" sz="1600" dirty="0">
                <a:latin typeface="+mn-ea"/>
              </a:rPr>
              <a:t>들과 함께 높은 사용률을 보이는 압축 파일</a:t>
            </a:r>
            <a:r>
              <a:rPr lang="en-US" altLang="ko-KR" sz="1600" dirty="0">
                <a:latin typeface="+mn-ea"/>
              </a:rPr>
              <a:t>, </a:t>
            </a:r>
            <a:r>
              <a:rPr lang="en" altLang="ko-KR" sz="1600" dirty="0">
                <a:latin typeface="+mn-ea"/>
              </a:rPr>
              <a:t>PDF </a:t>
            </a:r>
            <a:r>
              <a:rPr lang="ko-KR" altLang="en-US" sz="1600" dirty="0">
                <a:latin typeface="+mn-ea"/>
              </a:rPr>
              <a:t>및 </a:t>
            </a:r>
            <a:r>
              <a:rPr lang="en" altLang="ko-KR" sz="1600" dirty="0">
                <a:latin typeface="+mn-ea"/>
              </a:rPr>
              <a:t>Excel </a:t>
            </a:r>
            <a:r>
              <a:rPr lang="ko-KR" altLang="en-US" sz="1600" dirty="0">
                <a:latin typeface="+mn-ea"/>
              </a:rPr>
              <a:t>문서를 대상으로 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비밀번호를 복구하는 기존의 연구</a:t>
            </a:r>
            <a:r>
              <a:rPr lang="ko-KR" altLang="en-US" sz="1600" dirty="0">
                <a:latin typeface="+mn-ea"/>
              </a:rPr>
              <a:t>에 대해서 살펴본다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1.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서론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4</a:t>
            </a:fld>
            <a:endParaRPr lang="en-US" altLang="en-US" sz="160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C8E2961-3921-10F3-70F0-900FD4850397}"/>
              </a:ext>
            </a:extLst>
          </p:cNvPr>
          <p:cNvGrpSpPr/>
          <p:nvPr/>
        </p:nvGrpSpPr>
        <p:grpSpPr>
          <a:xfrm>
            <a:off x="2938084" y="3809270"/>
            <a:ext cx="6315829" cy="1938528"/>
            <a:chOff x="3320422" y="4001294"/>
            <a:chExt cx="6315829" cy="193852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866916E-ACC8-931D-956E-7E5643BBD4AA}"/>
                </a:ext>
              </a:extLst>
            </p:cNvPr>
            <p:cNvGrpSpPr/>
            <p:nvPr/>
          </p:nvGrpSpPr>
          <p:grpSpPr>
            <a:xfrm>
              <a:off x="7761731" y="4001294"/>
              <a:ext cx="1874520" cy="1874520"/>
              <a:chOff x="2749296" y="4001294"/>
              <a:chExt cx="1874520" cy="1874520"/>
            </a:xfrm>
          </p:grpSpPr>
          <p:pic>
            <p:nvPicPr>
              <p:cNvPr id="7" name="그래픽 6" descr="남성 프로그래머 단색으로 채워진">
                <a:extLst>
                  <a:ext uri="{FF2B5EF4-FFF2-40B4-BE49-F238E27FC236}">
                    <a16:creationId xmlns:a16="http://schemas.microsoft.com/office/drawing/2014/main" id="{B3F37B76-A05A-691B-BC9F-42DD27FA3E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49296" y="4001294"/>
                <a:ext cx="1874520" cy="1874520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66C56B9-71B5-810D-554E-C079CC479945}"/>
                  </a:ext>
                </a:extLst>
              </p:cNvPr>
              <p:cNvSpPr/>
              <p:nvPr/>
            </p:nvSpPr>
            <p:spPr>
              <a:xfrm>
                <a:off x="3374136" y="5349240"/>
                <a:ext cx="630936" cy="33832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pic>
          <p:nvPicPr>
            <p:cNvPr id="19" name="그래픽 18" descr="경찰관 남성 단색으로 채워진">
              <a:extLst>
                <a:ext uri="{FF2B5EF4-FFF2-40B4-BE49-F238E27FC236}">
                  <a16:creationId xmlns:a16="http://schemas.microsoft.com/office/drawing/2014/main" id="{C8E1452B-35B7-B7C9-E4C1-28B87A77A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20422" y="4065303"/>
              <a:ext cx="1874519" cy="1874519"/>
            </a:xfrm>
            <a:prstGeom prst="rect">
              <a:avLst/>
            </a:prstGeom>
          </p:spPr>
        </p:pic>
        <p:pic>
          <p:nvPicPr>
            <p:cNvPr id="23" name="그래픽 22" descr="키 단색으로 채워진">
              <a:extLst>
                <a:ext uri="{FF2B5EF4-FFF2-40B4-BE49-F238E27FC236}">
                  <a16:creationId xmlns:a16="http://schemas.microsoft.com/office/drawing/2014/main" id="{AC060796-3B32-BEE8-499D-1FA60E147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19039" y="443484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69174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749671-EE7D-9011-8BDE-C08685BA6D46}"/>
              </a:ext>
            </a:extLst>
          </p:cNvPr>
          <p:cNvSpPr/>
          <p:nvPr/>
        </p:nvSpPr>
        <p:spPr>
          <a:xfrm>
            <a:off x="838200" y="635876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2.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관련 연구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4B52AB-B784-7550-E57B-067761C1F0B4}"/>
              </a:ext>
            </a:extLst>
          </p:cNvPr>
          <p:cNvGrpSpPr/>
          <p:nvPr/>
        </p:nvGrpSpPr>
        <p:grpSpPr>
          <a:xfrm>
            <a:off x="838198" y="2286699"/>
            <a:ext cx="10515601" cy="3178525"/>
            <a:chOff x="838197" y="2035029"/>
            <a:chExt cx="10515601" cy="31785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D68D66C-809D-D622-0CC9-010216085419}"/>
                </a:ext>
              </a:extLst>
            </p:cNvPr>
            <p:cNvSpPr/>
            <p:nvPr/>
          </p:nvSpPr>
          <p:spPr>
            <a:xfrm>
              <a:off x="838199" y="2035029"/>
              <a:ext cx="10515599" cy="770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3200" dirty="0">
                  <a:solidFill>
                    <a:srgbClr val="002060"/>
                  </a:solidFill>
                  <a:latin typeface="+mn-ea"/>
                </a:rPr>
                <a:t>2.1</a:t>
              </a:r>
              <a:r>
                <a:rPr lang="ko-KR" altLang="en-US" sz="3200" dirty="0">
                  <a:solidFill>
                    <a:srgbClr val="002060"/>
                  </a:solidFill>
                  <a:latin typeface="+mn-ea"/>
                </a:rPr>
                <a:t> 비밀번호 복구 기술</a:t>
              </a:r>
              <a:endParaRPr lang="en-US" altLang="ko-KR" sz="320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FFCB612-18F9-1C8E-6FEE-EB3717979EA0}"/>
                </a:ext>
              </a:extLst>
            </p:cNvPr>
            <p:cNvSpPr/>
            <p:nvPr/>
          </p:nvSpPr>
          <p:spPr>
            <a:xfrm>
              <a:off x="838198" y="3238809"/>
              <a:ext cx="10515599" cy="770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3200" dirty="0">
                  <a:solidFill>
                    <a:srgbClr val="002060"/>
                  </a:solidFill>
                  <a:latin typeface="+mn-ea"/>
                </a:rPr>
                <a:t>2.2</a:t>
              </a:r>
              <a:r>
                <a:rPr lang="ko-KR" altLang="en-US" sz="3200" dirty="0">
                  <a:solidFill>
                    <a:srgbClr val="002060"/>
                  </a:solidFill>
                  <a:latin typeface="+mn-ea"/>
                </a:rPr>
                <a:t> 압축 파일</a:t>
              </a:r>
              <a:endParaRPr lang="en-US" altLang="ko-KR" sz="3200" dirty="0">
                <a:solidFill>
                  <a:srgbClr val="002060"/>
                </a:solidFill>
                <a:latin typeface="+mn-ea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25A865-79A1-BF9B-549E-FA393E626D66}"/>
                </a:ext>
              </a:extLst>
            </p:cNvPr>
            <p:cNvSpPr/>
            <p:nvPr/>
          </p:nvSpPr>
          <p:spPr>
            <a:xfrm>
              <a:off x="838197" y="4442589"/>
              <a:ext cx="10515599" cy="7709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3200" dirty="0">
                  <a:solidFill>
                    <a:srgbClr val="002060"/>
                  </a:solidFill>
                  <a:latin typeface="+mn-ea"/>
                </a:rPr>
                <a:t>2.3</a:t>
              </a:r>
              <a:r>
                <a:rPr lang="ko-KR" altLang="en-US" sz="3200" dirty="0">
                  <a:solidFill>
                    <a:srgbClr val="002060"/>
                  </a:solidFill>
                  <a:latin typeface="+mn-ea"/>
                </a:rPr>
                <a:t> 비밀번호 복구 관련 도구</a:t>
              </a:r>
              <a:endParaRPr lang="en-US" altLang="ko-KR" sz="3200" dirty="0">
                <a:solidFill>
                  <a:srgbClr val="00206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9140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749671-EE7D-9011-8BDE-C08685BA6D46}"/>
              </a:ext>
            </a:extLst>
          </p:cNvPr>
          <p:cNvSpPr/>
          <p:nvPr/>
        </p:nvSpPr>
        <p:spPr>
          <a:xfrm>
            <a:off x="838200" y="3043517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2.1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비밀번호 복구 기술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551957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무차별 대입 공격</a:t>
            </a:r>
            <a:r>
              <a:rPr lang="en-US" altLang="ko-KR" sz="1600" dirty="0">
                <a:latin typeface="+mn-ea"/>
              </a:rPr>
              <a:t>(</a:t>
            </a:r>
            <a:r>
              <a:rPr lang="en" altLang="ko-KR" sz="1600" dirty="0">
                <a:latin typeface="+mn-ea"/>
              </a:rPr>
              <a:t>Brute-force attack)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</a:t>
            </a:r>
            <a:r>
              <a:rPr lang="ko-KR" altLang="en-US" sz="1600" dirty="0">
                <a:latin typeface="+mn-ea"/>
              </a:rPr>
              <a:t> 사용할 수 있는 모든 문자와 숫자를 조합하여 대입하는 방식이므로 </a:t>
            </a:r>
            <a:r>
              <a:rPr lang="ko-KR" altLang="en-US" sz="1600" dirty="0">
                <a:solidFill>
                  <a:srgbClr val="C00000"/>
                </a:solidFill>
                <a:latin typeface="+mn-ea"/>
              </a:rPr>
              <a:t>많은 시간과 자원을 필요</a:t>
            </a:r>
            <a:r>
              <a:rPr lang="ko-KR" altLang="en-US" sz="1600" dirty="0">
                <a:latin typeface="+mn-ea"/>
              </a:rPr>
              <a:t>로 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사전 공격</a:t>
            </a:r>
            <a:r>
              <a:rPr lang="en-US" altLang="ko-KR" sz="1600" dirty="0">
                <a:latin typeface="+mn-ea"/>
              </a:rPr>
              <a:t>(</a:t>
            </a:r>
            <a:r>
              <a:rPr lang="en" altLang="ko-KR" sz="1600" dirty="0">
                <a:latin typeface="+mn-ea"/>
              </a:rPr>
              <a:t>Dictionary attack)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</a:t>
            </a:r>
            <a:r>
              <a:rPr lang="ko-KR" altLang="en-US" sz="1600" dirty="0">
                <a:latin typeface="+mn-ea"/>
              </a:rPr>
              <a:t> 비밀번호로 자주 쓰이는 단어를 사전 파일로 만들어 두는 방식이다</a:t>
            </a:r>
            <a:r>
              <a:rPr lang="en-US" altLang="ko-KR" sz="1600" dirty="0">
                <a:latin typeface="+mn-ea"/>
              </a:rPr>
              <a:t>.</a:t>
            </a:r>
            <a:endParaRPr lang="en" altLang="ko-KR" sz="1600" dirty="0">
              <a:latin typeface="+mn-ea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레인보우 테이블 공격</a:t>
            </a:r>
            <a:r>
              <a:rPr lang="en-US" altLang="ko-KR" sz="1600" dirty="0">
                <a:latin typeface="+mn-ea"/>
              </a:rPr>
              <a:t>(</a:t>
            </a:r>
            <a:r>
              <a:rPr lang="en" altLang="ko-KR" sz="1600" dirty="0">
                <a:latin typeface="+mn-ea"/>
              </a:rPr>
              <a:t>Rainbow Table attack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:</a:t>
            </a:r>
            <a:r>
              <a:rPr lang="ko-KR" altLang="en-US" sz="1600" dirty="0">
                <a:latin typeface="+mn-ea"/>
              </a:rPr>
              <a:t> 특정 암호 알고리즘으로 미리 </a:t>
            </a:r>
            <a:r>
              <a:rPr lang="ko-KR" altLang="en-US" sz="1600" dirty="0" err="1">
                <a:latin typeface="+mn-ea"/>
              </a:rPr>
              <a:t>해시된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해시값을</a:t>
            </a:r>
            <a:r>
              <a:rPr lang="ko-KR" altLang="en-US" sz="1600" dirty="0">
                <a:latin typeface="+mn-ea"/>
              </a:rPr>
              <a:t> 저장해 두는 방식이다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+mn-ea"/>
              </a:rPr>
              <a:t>따라서 길이가 길고 복잡한 비밀번호도 빠르게 복구하기 위해 </a:t>
            </a:r>
            <a:r>
              <a:rPr lang="en" altLang="ko-KR" sz="1600" dirty="0">
                <a:latin typeface="+mn-ea"/>
              </a:rPr>
              <a:t>CPU </a:t>
            </a:r>
            <a:r>
              <a:rPr lang="ko-KR" altLang="en-US" sz="1600" dirty="0">
                <a:latin typeface="+mn-ea"/>
              </a:rPr>
              <a:t>대신 </a:t>
            </a:r>
            <a:r>
              <a:rPr lang="en" altLang="ko-KR" sz="1600" dirty="0">
                <a:latin typeface="+mn-ea"/>
              </a:rPr>
              <a:t>GPU</a:t>
            </a:r>
            <a:r>
              <a:rPr lang="ko-KR" altLang="en-US" sz="1600" dirty="0">
                <a:latin typeface="+mn-ea"/>
              </a:rPr>
              <a:t>만 사용하거나</a:t>
            </a:r>
            <a:r>
              <a:rPr lang="en-US" altLang="ko-KR" sz="1600" dirty="0">
                <a:latin typeface="+mn-ea"/>
              </a:rPr>
              <a:t>, </a:t>
            </a:r>
            <a:r>
              <a:rPr lang="en" altLang="ko-KR" sz="1600" dirty="0">
                <a:latin typeface="+mn-ea"/>
              </a:rPr>
              <a:t>CPU</a:t>
            </a:r>
            <a:r>
              <a:rPr lang="ko-KR" altLang="en-US" sz="1600" dirty="0">
                <a:latin typeface="+mn-ea"/>
              </a:rPr>
              <a:t>와 </a:t>
            </a:r>
            <a:r>
              <a:rPr lang="en" altLang="ko-KR" sz="1600" dirty="0">
                <a:latin typeface="+mn-ea"/>
              </a:rPr>
              <a:t>GPU</a:t>
            </a:r>
            <a:r>
              <a:rPr lang="ko-KR" altLang="en-US" sz="1600" dirty="0" err="1">
                <a:latin typeface="+mn-ea"/>
              </a:rPr>
              <a:t>를</a:t>
            </a:r>
            <a:r>
              <a:rPr lang="ko-KR" altLang="en-US" sz="1600" dirty="0">
                <a:latin typeface="+mn-ea"/>
              </a:rPr>
              <a:t> 함께 사용하여 연산 과정의 처리 속도를 높이는 연구가 진행되고 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2.1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비밀번호 복구 기술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7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6532F79-9A2B-8310-75D8-27D542B97C01}"/>
              </a:ext>
            </a:extLst>
          </p:cNvPr>
          <p:cNvGrpSpPr/>
          <p:nvPr/>
        </p:nvGrpSpPr>
        <p:grpSpPr>
          <a:xfrm>
            <a:off x="3429760" y="4392137"/>
            <a:ext cx="5332477" cy="1874520"/>
            <a:chOff x="3713987" y="4341057"/>
            <a:chExt cx="5332477" cy="187452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C20BEA3-5F0A-1665-08A9-24B488D29377}"/>
                </a:ext>
              </a:extLst>
            </p:cNvPr>
            <p:cNvGrpSpPr/>
            <p:nvPr/>
          </p:nvGrpSpPr>
          <p:grpSpPr>
            <a:xfrm>
              <a:off x="3713987" y="4341057"/>
              <a:ext cx="1874520" cy="1874520"/>
              <a:chOff x="2203889" y="4714680"/>
              <a:chExt cx="1874520" cy="187452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1300A59E-2748-C29F-851B-5639D0BCF3C0}"/>
                  </a:ext>
                </a:extLst>
              </p:cNvPr>
              <p:cNvGrpSpPr/>
              <p:nvPr/>
            </p:nvGrpSpPr>
            <p:grpSpPr>
              <a:xfrm>
                <a:off x="2203889" y="4714680"/>
                <a:ext cx="1874520" cy="1874520"/>
                <a:chOff x="2981129" y="4714680"/>
                <a:chExt cx="1874520" cy="1874520"/>
              </a:xfrm>
            </p:grpSpPr>
            <p:pic>
              <p:nvPicPr>
                <p:cNvPr id="9" name="그래픽 8" descr="남성 프로그래머 단색으로 채워진">
                  <a:extLst>
                    <a:ext uri="{FF2B5EF4-FFF2-40B4-BE49-F238E27FC236}">
                      <a16:creationId xmlns:a16="http://schemas.microsoft.com/office/drawing/2014/main" id="{C5D9C758-6FC3-B87F-799E-1E5CFCDD9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1129" y="4714680"/>
                  <a:ext cx="1874520" cy="1874520"/>
                </a:xfrm>
                <a:prstGeom prst="rect">
                  <a:avLst/>
                </a:prstGeom>
              </p:spPr>
            </p:pic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26133278-609A-C5A5-B4B7-782BAFC01CA3}"/>
                    </a:ext>
                  </a:extLst>
                </p:cNvPr>
                <p:cNvSpPr/>
                <p:nvPr/>
              </p:nvSpPr>
              <p:spPr>
                <a:xfrm>
                  <a:off x="3581401" y="6035040"/>
                  <a:ext cx="661415" cy="42976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sp>
            <p:nvSpPr>
              <p:cNvPr id="13" name="호 12">
                <a:extLst>
                  <a:ext uri="{FF2B5EF4-FFF2-40B4-BE49-F238E27FC236}">
                    <a16:creationId xmlns:a16="http://schemas.microsoft.com/office/drawing/2014/main" id="{98E09756-F861-238E-7D5C-763F7C9C78A0}"/>
                  </a:ext>
                </a:extLst>
              </p:cNvPr>
              <p:cNvSpPr/>
              <p:nvPr/>
            </p:nvSpPr>
            <p:spPr>
              <a:xfrm rot="6975223">
                <a:off x="2820564" y="4899930"/>
                <a:ext cx="628607" cy="611490"/>
              </a:xfrm>
              <a:prstGeom prst="arc">
                <a:avLst>
                  <a:gd name="adj1" fmla="val 18002281"/>
                  <a:gd name="adj2" fmla="val 235669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FB9A076-7942-7C04-0927-45AC7B102C3D}"/>
                </a:ext>
              </a:extLst>
            </p:cNvPr>
            <p:cNvGrpSpPr/>
            <p:nvPr/>
          </p:nvGrpSpPr>
          <p:grpSpPr>
            <a:xfrm>
              <a:off x="6765036" y="4414925"/>
              <a:ext cx="2281428" cy="1800652"/>
              <a:chOff x="7752588" y="4414925"/>
              <a:chExt cx="2281428" cy="1800652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E7DCD61-FE7C-3A84-3704-15710B64B884}"/>
                  </a:ext>
                </a:extLst>
              </p:cNvPr>
              <p:cNvGrpSpPr/>
              <p:nvPr/>
            </p:nvGrpSpPr>
            <p:grpSpPr>
              <a:xfrm>
                <a:off x="7752588" y="4414925"/>
                <a:ext cx="1234440" cy="1234440"/>
                <a:chOff x="7376160" y="4968214"/>
                <a:chExt cx="1234440" cy="1234440"/>
              </a:xfrm>
            </p:grpSpPr>
            <p:pic>
              <p:nvPicPr>
                <p:cNvPr id="18" name="그래픽 17" descr="프로세서 윤곽선">
                  <a:extLst>
                    <a:ext uri="{FF2B5EF4-FFF2-40B4-BE49-F238E27FC236}">
                      <a16:creationId xmlns:a16="http://schemas.microsoft.com/office/drawing/2014/main" id="{382216EE-EC60-057D-1C61-B409D8CE18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6160" y="4968214"/>
                  <a:ext cx="1234440" cy="1234440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9B42BB4-9DF2-97A5-97F5-7DC3FEBE156D}"/>
                    </a:ext>
                  </a:extLst>
                </p:cNvPr>
                <p:cNvSpPr txBox="1"/>
                <p:nvPr/>
              </p:nvSpPr>
              <p:spPr>
                <a:xfrm>
                  <a:off x="7744968" y="5452733"/>
                  <a:ext cx="7223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200" b="1" dirty="0"/>
                    <a:t>CPU</a:t>
                  </a:r>
                  <a:endParaRPr kumimoji="1" lang="ko-KR" altLang="en-US" sz="1200" b="1" dirty="0"/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814161E-AAA7-F8E1-EF6D-20F4EA9DB719}"/>
                  </a:ext>
                </a:extLst>
              </p:cNvPr>
              <p:cNvGrpSpPr/>
              <p:nvPr/>
            </p:nvGrpSpPr>
            <p:grpSpPr>
              <a:xfrm>
                <a:off x="8799576" y="4981137"/>
                <a:ext cx="1234440" cy="1234440"/>
                <a:chOff x="8799576" y="4981137"/>
                <a:chExt cx="1234440" cy="1234440"/>
              </a:xfrm>
            </p:grpSpPr>
            <p:pic>
              <p:nvPicPr>
                <p:cNvPr id="16" name="그래픽 15" descr="프로세서 단색으로 채워진">
                  <a:extLst>
                    <a:ext uri="{FF2B5EF4-FFF2-40B4-BE49-F238E27FC236}">
                      <a16:creationId xmlns:a16="http://schemas.microsoft.com/office/drawing/2014/main" id="{C74C6936-04B5-E89B-4B6E-6AB9B234E5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99576" y="4981137"/>
                  <a:ext cx="1234440" cy="1234440"/>
                </a:xfrm>
                <a:prstGeom prst="rect">
                  <a:avLst/>
                </a:prstGeom>
              </p:spPr>
            </p:pic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2D6582A-DC1A-09D0-F6DF-14909CD2B361}"/>
                    </a:ext>
                  </a:extLst>
                </p:cNvPr>
                <p:cNvSpPr txBox="1"/>
                <p:nvPr/>
              </p:nvSpPr>
              <p:spPr>
                <a:xfrm>
                  <a:off x="9174480" y="5462756"/>
                  <a:ext cx="64922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200" b="1" dirty="0">
                      <a:solidFill>
                        <a:schemeClr val="bg1"/>
                      </a:solidFill>
                    </a:rPr>
                    <a:t>GPU</a:t>
                  </a:r>
                  <a:endParaRPr kumimoji="1" lang="ko-KR" altLang="en-US" sz="12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2996714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749671-EE7D-9011-8BDE-C08685BA6D46}"/>
              </a:ext>
            </a:extLst>
          </p:cNvPr>
          <p:cNvSpPr/>
          <p:nvPr/>
        </p:nvSpPr>
        <p:spPr>
          <a:xfrm>
            <a:off x="838200" y="3043517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000" b="1" dirty="0">
                <a:solidFill>
                  <a:schemeClr val="bg1"/>
                </a:solidFill>
                <a:latin typeface="+mn-ea"/>
              </a:rPr>
              <a:t>2.2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압축 파일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907924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ko-KR" altLang="en-US" sz="1600" dirty="0"/>
              <a:t>압축 파일은 압축 알고리즘을 사용하여 아카이브 파일의 크기를 줄인 것이다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/>
              <a:t>데이터 압축 시 무손실 압축 </a:t>
            </a:r>
            <a:r>
              <a:rPr lang="en-US" altLang="ko-KR" sz="1600" dirty="0"/>
              <a:t>(</a:t>
            </a:r>
            <a:r>
              <a:rPr lang="en" altLang="ko-KR" sz="1600" dirty="0"/>
              <a:t>Lossless compression)</a:t>
            </a:r>
            <a:r>
              <a:rPr lang="ko-KR" altLang="en-US" sz="1600" dirty="0"/>
              <a:t>을 수행한다</a:t>
            </a:r>
            <a:r>
              <a:rPr lang="en-US" altLang="ko-KR" sz="1600" dirty="0"/>
              <a:t>.</a:t>
            </a:r>
          </a:p>
          <a:p>
            <a:pPr>
              <a:lnSpc>
                <a:spcPct val="100000"/>
              </a:lnSpc>
              <a:defRPr/>
            </a:pPr>
            <a:r>
              <a:rPr lang="en" altLang="ko-KR" sz="1600" dirty="0"/>
              <a:t>RAR, ZIP, 7z</a:t>
            </a:r>
            <a:r>
              <a:rPr lang="ko-KR" altLang="en-US" sz="1600" dirty="0"/>
              <a:t> 등의 파일 포맷을 가지고 있다</a:t>
            </a:r>
            <a:r>
              <a:rPr lang="en-US" altLang="ko-KR" sz="1600" dirty="0"/>
              <a:t>. </a:t>
            </a:r>
          </a:p>
          <a:p>
            <a:pPr>
              <a:lnSpc>
                <a:spcPct val="100000"/>
              </a:lnSpc>
              <a:defRPr/>
            </a:pPr>
            <a:endParaRPr lang="en-US" altLang="ko-KR" sz="1600" dirty="0"/>
          </a:p>
          <a:p>
            <a:pPr>
              <a:lnSpc>
                <a:spcPct val="100000"/>
              </a:lnSpc>
              <a:defRPr/>
            </a:pPr>
            <a:endParaRPr lang="en-US" altLang="ko-KR" sz="1600" dirty="0"/>
          </a:p>
          <a:p>
            <a:pPr>
              <a:lnSpc>
                <a:spcPct val="100000"/>
              </a:lnSpc>
              <a:defRPr/>
            </a:pPr>
            <a:endParaRPr lang="en-US" altLang="ko-KR" sz="1600" dirty="0"/>
          </a:p>
          <a:p>
            <a:pPr>
              <a:lnSpc>
                <a:spcPct val="100000"/>
              </a:lnSpc>
              <a:defRPr/>
            </a:pPr>
            <a:endParaRPr lang="en-US" altLang="ko-KR" sz="1600" dirty="0"/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ea typeface="나눔스퀘어"/>
              </a:rPr>
              <a:t>주어진 비밀번호로부터 해시 함수</a:t>
            </a:r>
            <a:r>
              <a:rPr lang="en" altLang="ko-KR" sz="1600" dirty="0"/>
              <a:t> PBKDF2</a:t>
            </a:r>
            <a:r>
              <a:rPr lang="ko-KR" altLang="en-US" sz="1600" dirty="0"/>
              <a:t> </a:t>
            </a:r>
            <a:r>
              <a:rPr lang="en" altLang="ko-KR" sz="1600" dirty="0"/>
              <a:t>(Password-Based Key Derivation Function 2)</a:t>
            </a:r>
            <a:r>
              <a:rPr lang="ko-KR" altLang="en-US" sz="1600" dirty="0" err="1">
                <a:ea typeface="나눔스퀘어"/>
              </a:rPr>
              <a:t>를</a:t>
            </a:r>
            <a:r>
              <a:rPr lang="ko-KR" altLang="en-US" sz="1600" dirty="0">
                <a:ea typeface="나눔스퀘어"/>
              </a:rPr>
              <a:t> 사용하여 </a:t>
            </a:r>
            <a:r>
              <a:rPr lang="en-US" altLang="ko-KR" sz="1600" dirty="0">
                <a:ea typeface="나눔스퀘어"/>
              </a:rPr>
              <a:t>AES </a:t>
            </a:r>
            <a:r>
              <a:rPr lang="ko-KR" altLang="en-US" sz="1600" dirty="0">
                <a:ea typeface="나눔스퀘어"/>
              </a:rPr>
              <a:t>키를 생성</a:t>
            </a:r>
            <a:endParaRPr lang="en-US" altLang="ko-KR" sz="1600" dirty="0"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ko-KR" sz="1600" dirty="0">
                <a:ea typeface="나눔스퀘어"/>
              </a:rPr>
              <a:t>PBKDF2(pw, salt, </a:t>
            </a:r>
            <a:r>
              <a:rPr lang="en-US" altLang="ko-KR" sz="1600" dirty="0" err="1">
                <a:ea typeface="나눔스퀘어"/>
              </a:rPr>
              <a:t>dkLen</a:t>
            </a:r>
            <a:r>
              <a:rPr lang="en-US" altLang="ko-KR" sz="1600" dirty="0">
                <a:ea typeface="나눔스퀘어"/>
              </a:rPr>
              <a:t>),</a:t>
            </a:r>
            <a:r>
              <a:rPr lang="ko-KR" altLang="en-US" sz="1600" dirty="0">
                <a:ea typeface="나눔스퀘어"/>
              </a:rPr>
              <a:t> </a:t>
            </a:r>
            <a:r>
              <a:rPr lang="en-US" altLang="ko-KR" sz="1600" dirty="0">
                <a:ea typeface="나눔스퀘어"/>
              </a:rPr>
              <a:t>HMAC-SHA1 </a:t>
            </a:r>
            <a:r>
              <a:rPr lang="ko-KR" altLang="en-US" sz="1600" dirty="0">
                <a:ea typeface="나눔스퀘어"/>
              </a:rPr>
              <a:t>알고리즘 </a:t>
            </a:r>
            <a:r>
              <a:rPr lang="en-US" altLang="ko-KR" sz="1600" dirty="0">
                <a:ea typeface="나눔스퀘어"/>
              </a:rPr>
              <a:t>1000</a:t>
            </a:r>
            <a:r>
              <a:rPr lang="ko-KR" altLang="en-US" sz="1600" dirty="0">
                <a:ea typeface="나눔스퀘어"/>
              </a:rPr>
              <a:t>번 수행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ea typeface="나눔스퀘어"/>
              </a:rPr>
              <a:t>생성된 </a:t>
            </a:r>
            <a:r>
              <a:rPr lang="en-US" altLang="ko-KR" sz="1600" dirty="0">
                <a:ea typeface="나눔스퀘어"/>
              </a:rPr>
              <a:t>AES </a:t>
            </a:r>
            <a:r>
              <a:rPr lang="ko-KR" altLang="en-US" sz="1600" dirty="0">
                <a:ea typeface="나눔스퀘어"/>
              </a:rPr>
              <a:t>키를 사용하여 암호화된 </a:t>
            </a:r>
            <a:r>
              <a:rPr lang="en-US" altLang="ko-KR" sz="1600" dirty="0">
                <a:ea typeface="나눔스퀘어"/>
              </a:rPr>
              <a:t>ZIP </a:t>
            </a:r>
            <a:r>
              <a:rPr lang="ko-KR" altLang="en-US" sz="1600" dirty="0">
                <a:ea typeface="나눔스퀘어"/>
              </a:rPr>
              <a:t>파일을 복호화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ea typeface="나눔스퀘어"/>
              </a:rPr>
              <a:t>압축 파일에 저장된 </a:t>
            </a:r>
            <a:r>
              <a:rPr lang="en-US" altLang="ko-KR" sz="1600" dirty="0">
                <a:ea typeface="나눔스퀘어"/>
              </a:rPr>
              <a:t>MAC </a:t>
            </a:r>
            <a:r>
              <a:rPr lang="ko-KR" altLang="en-US" sz="1600" dirty="0">
                <a:ea typeface="나눔스퀘어"/>
              </a:rPr>
              <a:t>값과 비교되어 비밀번호가 </a:t>
            </a:r>
            <a:r>
              <a:rPr lang="ko-KR" altLang="en-US" sz="1600" dirty="0" err="1">
                <a:ea typeface="나눔스퀘어"/>
              </a:rPr>
              <a:t>올바른지</a:t>
            </a:r>
            <a:r>
              <a:rPr lang="ko-KR" altLang="en-US" sz="1600" dirty="0">
                <a:ea typeface="나눔스퀘어"/>
              </a:rPr>
              <a:t> 여부를 결정하는 확인 값을 생성</a:t>
            </a:r>
            <a:endParaRPr lang="en-US" altLang="ko-KR" sz="1600" dirty="0">
              <a:ea typeface="나눔스퀘어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2.2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 압축 파일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+mn-ea"/>
              </a:rPr>
              <a:pPr lvl="0">
                <a:defRPr/>
              </a:pPr>
              <a:t>9</a:t>
            </a:fld>
            <a:endParaRPr lang="en-US" altLang="en-US" sz="1600" dirty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61BA6FE-8113-A6C0-3869-6AE732AF789F}"/>
              </a:ext>
            </a:extLst>
          </p:cNvPr>
          <p:cNvGrpSpPr/>
          <p:nvPr/>
        </p:nvGrpSpPr>
        <p:grpSpPr>
          <a:xfrm>
            <a:off x="5410200" y="2971800"/>
            <a:ext cx="1371600" cy="1371600"/>
            <a:chOff x="5410200" y="2971800"/>
            <a:chExt cx="1371600" cy="137160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3682FB6-F68C-6AD5-0AF1-DA89BB3439C3}"/>
                </a:ext>
              </a:extLst>
            </p:cNvPr>
            <p:cNvGrpSpPr/>
            <p:nvPr/>
          </p:nvGrpSpPr>
          <p:grpSpPr>
            <a:xfrm>
              <a:off x="5410200" y="2971800"/>
              <a:ext cx="1371600" cy="1371600"/>
              <a:chOff x="5410200" y="2971800"/>
              <a:chExt cx="1371600" cy="1371600"/>
            </a:xfrm>
          </p:grpSpPr>
          <p:pic>
            <p:nvPicPr>
              <p:cNvPr id="17" name="그래픽 16" descr="폴더 윤곽선">
                <a:extLst>
                  <a:ext uri="{FF2B5EF4-FFF2-40B4-BE49-F238E27FC236}">
                    <a16:creationId xmlns:a16="http://schemas.microsoft.com/office/drawing/2014/main" id="{17D24DB2-0FC0-5F9B-1CE8-FF7634692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10200" y="2971800"/>
                <a:ext cx="1371600" cy="1371600"/>
              </a:xfrm>
              <a:prstGeom prst="rect">
                <a:avLst/>
              </a:prstGeom>
            </p:spPr>
          </p:pic>
          <p:pic>
            <p:nvPicPr>
              <p:cNvPr id="19" name="그래픽 18" descr="지퍼 윤곽선">
                <a:extLst>
                  <a:ext uri="{FF2B5EF4-FFF2-40B4-BE49-F238E27FC236}">
                    <a16:creationId xmlns:a16="http://schemas.microsoft.com/office/drawing/2014/main" id="{062BF72E-E93F-1B80-0D6F-AC84062CFB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967984" y="3346704"/>
                <a:ext cx="722376" cy="722376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279B296-C08B-2364-5832-09D823FB1641}"/>
                </a:ext>
              </a:extLst>
            </p:cNvPr>
            <p:cNvSpPr txBox="1"/>
            <p:nvPr/>
          </p:nvSpPr>
          <p:spPr>
            <a:xfrm>
              <a:off x="5593079" y="3724727"/>
              <a:ext cx="950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/>
                <a:t>ZIP</a:t>
              </a:r>
              <a:endParaRPr kumimoji="1"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27291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8389</TotalTime>
  <Words>1148</Words>
  <Application>Microsoft Office PowerPoint</Application>
  <PresentationFormat>와이드스크린</PresentationFormat>
  <Paragraphs>167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나눔스퀘어</vt:lpstr>
      <vt:lpstr>맑은 고딕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윤세영</dc:creator>
  <cp:lastModifiedBy>윤세영</cp:lastModifiedBy>
  <cp:revision>1025</cp:revision>
  <dcterms:created xsi:type="dcterms:W3CDTF">2023-12-09T10:18:26Z</dcterms:created>
  <dcterms:modified xsi:type="dcterms:W3CDTF">2024-05-11T01:59:32Z</dcterms:modified>
  <cp:version/>
</cp:coreProperties>
</file>