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82" r:id="rId4"/>
    <p:sldId id="284" r:id="rId5"/>
    <p:sldId id="287" r:id="rId6"/>
    <p:sldId id="288" r:id="rId7"/>
    <p:sldId id="289" r:id="rId8"/>
    <p:sldId id="285" r:id="rId9"/>
    <p:sldId id="290" r:id="rId10"/>
    <p:sldId id="291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83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2023. 8. 12.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2023. 8. 12.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DB </a:t>
            </a:r>
            <a:r>
              <a:rPr lang="ko-KR" altLang="en-US" dirty="0"/>
              <a:t>보안 강화 성능 테스트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</a:t>
            </a:r>
            <a:r>
              <a:rPr lang="en" altLang="ko-KR" dirty="0" err="1"/>
              <a:t>rgkSLqrlsSY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26DE04-396C-E907-2591-2530D87CEE8D}"/>
              </a:ext>
            </a:extLst>
          </p:cNvPr>
          <p:cNvSpPr txBox="1"/>
          <p:nvPr/>
        </p:nvSpPr>
        <p:spPr>
          <a:xfrm>
            <a:off x="4471988" y="4278500"/>
            <a:ext cx="3666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ore-KR" altLang="en-US" dirty="0"/>
              <a:t>https://youtu.be/qV3k-bQgmK0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 개</a:t>
            </a:r>
            <a:r>
              <a:rPr lang="en-US" altLang="ko-KR" dirty="0"/>
              <a:t>	</a:t>
            </a:r>
            <a:r>
              <a:rPr lang="ko-KR" altLang="en-US" dirty="0"/>
              <a:t>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과제 목표</a:t>
            </a:r>
            <a:endParaRPr lang="en-US" altLang="ko-KR" dirty="0"/>
          </a:p>
          <a:p>
            <a:pPr lvl="1"/>
            <a:r>
              <a:rPr lang="en-US" altLang="ko-KR" dirty="0"/>
              <a:t>DB </a:t>
            </a:r>
            <a:r>
              <a:rPr lang="ko-KR" altLang="en-US" dirty="0"/>
              <a:t>데이터 암호화에 사용되는 알고리즘 성능 비교 분석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목표 알고리즘</a:t>
            </a:r>
            <a:endParaRPr lang="en-US" altLang="ko-KR" dirty="0"/>
          </a:p>
          <a:p>
            <a:pPr lvl="1"/>
            <a:r>
              <a:rPr lang="en-US" altLang="ko-KR" dirty="0"/>
              <a:t>AES-128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AES-256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성능 측정 시 사용할 </a:t>
            </a:r>
            <a:r>
              <a:rPr lang="en-US" altLang="ko-KR" dirty="0"/>
              <a:t>DBMS</a:t>
            </a:r>
            <a:r>
              <a:rPr lang="ko-KR" altLang="en-US" dirty="0"/>
              <a:t> 선택 및 성능 측정 방법 조사</a:t>
            </a:r>
            <a:endParaRPr lang="en-US" altLang="ko-KR" dirty="0"/>
          </a:p>
          <a:p>
            <a:pPr lvl="1"/>
            <a:r>
              <a:rPr lang="ko-KR" altLang="en-US" dirty="0"/>
              <a:t>다양한 </a:t>
            </a:r>
            <a:r>
              <a:rPr lang="en-US" altLang="ko-KR" dirty="0"/>
              <a:t>DBMS</a:t>
            </a:r>
            <a:r>
              <a:rPr lang="ko-KR" altLang="en-US" dirty="0"/>
              <a:t> 존재</a:t>
            </a:r>
            <a:endParaRPr lang="en-US" altLang="ko-KR" dirty="0"/>
          </a:p>
          <a:p>
            <a:pPr lvl="1"/>
            <a:r>
              <a:rPr lang="ko-KR" altLang="en-US" dirty="0"/>
              <a:t>데이터 베이스의 용도가 다양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DBMS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DBMS(Database</a:t>
            </a:r>
            <a:r>
              <a:rPr lang="ko-KR" altLang="en-US" dirty="0"/>
              <a:t> </a:t>
            </a:r>
            <a:r>
              <a:rPr lang="en-US" altLang="ko-KR" dirty="0"/>
              <a:t>Management</a:t>
            </a:r>
            <a:r>
              <a:rPr lang="ko-KR" altLang="en-US" dirty="0"/>
              <a:t> </a:t>
            </a:r>
            <a:r>
              <a:rPr lang="en-US" altLang="ko-KR" dirty="0"/>
              <a:t>System)</a:t>
            </a:r>
          </a:p>
          <a:p>
            <a:pPr lvl="1"/>
            <a:r>
              <a:rPr lang="ko-KR" altLang="en-US" dirty="0"/>
              <a:t>데이터 베이스 관리 시스템</a:t>
            </a:r>
            <a:r>
              <a:rPr lang="en-US" altLang="ko-KR" dirty="0"/>
              <a:t>,</a:t>
            </a:r>
            <a:r>
              <a:rPr lang="ko-KR" altLang="en-US" dirty="0"/>
              <a:t> 데이터를 구조화하고 저장하며</a:t>
            </a:r>
            <a:r>
              <a:rPr lang="en-US" altLang="ko-KR" dirty="0"/>
              <a:t>,</a:t>
            </a:r>
            <a:r>
              <a:rPr lang="ko-KR" altLang="en-US" dirty="0"/>
              <a:t> 데이터에 접근하고 조작하는 기능을 제공하는 소프트웨어</a:t>
            </a:r>
            <a:r>
              <a:rPr lang="en-US" altLang="ko-KR" dirty="0"/>
              <a:t>.</a:t>
            </a:r>
          </a:p>
          <a:p>
            <a:pPr lvl="2"/>
            <a:r>
              <a:rPr lang="ko-KR" altLang="en-US" dirty="0"/>
              <a:t>데이터 베이스를 효율적으로 관리하고 조작할 수 있도록 다양한 기능과 도구를 제공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552695-6015-0E43-4FD6-CB023F37E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901" y="3139633"/>
            <a:ext cx="5555884" cy="29260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242305-7B20-FBCF-8136-164CAD0AD71D}"/>
              </a:ext>
            </a:extLst>
          </p:cNvPr>
          <p:cNvSpPr txBox="1"/>
          <p:nvPr/>
        </p:nvSpPr>
        <p:spPr>
          <a:xfrm>
            <a:off x="3958541" y="6176220"/>
            <a:ext cx="4314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출처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" altLang="ko-Kore-KR" dirty="0"/>
              <a:t>https://</a:t>
            </a:r>
            <a:r>
              <a:rPr kumimoji="1" lang="en" altLang="ko-Kore-KR" dirty="0" err="1"/>
              <a:t>db-engines.com</a:t>
            </a:r>
            <a:r>
              <a:rPr kumimoji="1" lang="en" altLang="ko-Kore-KR" dirty="0"/>
              <a:t>/</a:t>
            </a:r>
            <a:r>
              <a:rPr kumimoji="1" lang="en" altLang="ko-Kore-KR" dirty="0" err="1"/>
              <a:t>en</a:t>
            </a:r>
            <a:r>
              <a:rPr kumimoji="1" lang="en" altLang="ko-Kore-KR" dirty="0"/>
              <a:t>/ranking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2175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DBMS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Stackoverflow</a:t>
            </a:r>
            <a:r>
              <a:rPr lang="ko-KR" altLang="en-US" dirty="0"/>
              <a:t>에서 해마다 개발자를 대상으로 하는 설문 결과</a:t>
            </a:r>
            <a:endParaRPr lang="en-US" altLang="ko-KR" dirty="0"/>
          </a:p>
          <a:p>
            <a:pPr lvl="1"/>
            <a:r>
              <a:rPr lang="en-US" altLang="ko-KR" dirty="0"/>
              <a:t>PostgreSQL</a:t>
            </a:r>
            <a:r>
              <a:rPr lang="ko-KR" altLang="en-US" dirty="0"/>
              <a:t>과 </a:t>
            </a:r>
            <a:r>
              <a:rPr lang="en-US" altLang="ko-KR" dirty="0"/>
              <a:t>MySQL</a:t>
            </a:r>
            <a:r>
              <a:rPr lang="ko-KR" altLang="en-US" dirty="0"/>
              <a:t>는 전문 개발자들이 많이 사용하고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MySQL</a:t>
            </a:r>
            <a:r>
              <a:rPr lang="ko-KR" altLang="en-US" dirty="0"/>
              <a:t>과 </a:t>
            </a:r>
            <a:r>
              <a:rPr lang="en-US" altLang="ko-KR" dirty="0"/>
              <a:t>SQLite</a:t>
            </a:r>
            <a:r>
              <a:rPr lang="ko-KR" altLang="en-US" dirty="0"/>
              <a:t>는 학습용으로 많이 사용하는 것으로 조사됨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93B8676-F5E9-C545-A2BC-79DBCD468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06256"/>
            <a:ext cx="7772400" cy="39866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10DB60-D2E3-2CC2-7490-4BEF156B3416}"/>
              </a:ext>
            </a:extLst>
          </p:cNvPr>
          <p:cNvSpPr txBox="1"/>
          <p:nvPr/>
        </p:nvSpPr>
        <p:spPr>
          <a:xfrm>
            <a:off x="4127063" y="6465587"/>
            <a:ext cx="3937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survey.stackoverflow.co</a:t>
            </a:r>
            <a:r>
              <a:rPr kumimoji="1" lang="en" altLang="ko-Kore-KR" dirty="0"/>
              <a:t>/2023/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93583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DBMS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/>
          <a:lstStyle/>
          <a:p>
            <a:r>
              <a:rPr lang="en-US" altLang="ko-KR" dirty="0"/>
              <a:t>MySQL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관계형 데이터베이스 관리 시스템</a:t>
            </a:r>
            <a:endParaRPr lang="en-US" altLang="ko-KR" dirty="0"/>
          </a:p>
          <a:p>
            <a:pPr lvl="1"/>
            <a:r>
              <a:rPr lang="ko-KR" altLang="en-US" dirty="0"/>
              <a:t>오픈 소스라서 무료로 사용 가능</a:t>
            </a:r>
            <a:endParaRPr lang="en-US" altLang="ko-KR" dirty="0"/>
          </a:p>
          <a:p>
            <a:pPr lvl="1"/>
            <a:r>
              <a:rPr lang="ko-KR" altLang="en-US" dirty="0"/>
              <a:t>표준 </a:t>
            </a:r>
            <a:r>
              <a:rPr lang="en-US" altLang="ko-KR" dirty="0"/>
              <a:t>SQL </a:t>
            </a:r>
            <a:r>
              <a:rPr lang="ko-KR" altLang="en-US" dirty="0"/>
              <a:t>형식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PostgreSQL</a:t>
            </a:r>
          </a:p>
          <a:p>
            <a:pPr lvl="1"/>
            <a:r>
              <a:rPr lang="ko-KR" altLang="en-US" dirty="0"/>
              <a:t>객체</a:t>
            </a:r>
            <a:r>
              <a:rPr lang="en-US" altLang="ko-KR" dirty="0"/>
              <a:t>-</a:t>
            </a:r>
            <a:r>
              <a:rPr lang="ko-KR" altLang="en-US" dirty="0"/>
              <a:t>관계형 데이터 베이스 시스템</a:t>
            </a:r>
            <a:endParaRPr lang="en-US" altLang="ko-KR" dirty="0"/>
          </a:p>
          <a:p>
            <a:pPr lvl="1"/>
            <a:r>
              <a:rPr lang="en-US" altLang="ko-KR" dirty="0"/>
              <a:t>macOS</a:t>
            </a:r>
            <a:r>
              <a:rPr lang="ko-KR" altLang="en-US" dirty="0"/>
              <a:t>에서 기본 데이터 베이스로 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SQLite</a:t>
            </a:r>
          </a:p>
          <a:p>
            <a:pPr lvl="1"/>
            <a:r>
              <a:rPr lang="ko-KR" altLang="en-US" dirty="0"/>
              <a:t>독립형 파일 기반의 오픈 소스 관계형 데이터 베이스</a:t>
            </a:r>
            <a:endParaRPr lang="en-US" altLang="ko-KR" dirty="0"/>
          </a:p>
          <a:p>
            <a:pPr lvl="1"/>
            <a:r>
              <a:rPr lang="ko-KR" altLang="en-US" dirty="0"/>
              <a:t>구글 안드로이드 운영 체제에 기본 탑재된 데이터베이스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1482B-7FEF-0B4E-79E0-4779A2B470B9}"/>
              </a:ext>
            </a:extLst>
          </p:cNvPr>
          <p:cNvSpPr txBox="1"/>
          <p:nvPr/>
        </p:nvSpPr>
        <p:spPr>
          <a:xfrm>
            <a:off x="8979006" y="4132160"/>
            <a:ext cx="28010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>
                <a:solidFill>
                  <a:srgbClr val="C00000"/>
                </a:solidFill>
              </a:rPr>
              <a:t>Oracle</a:t>
            </a:r>
            <a:r>
              <a:rPr kumimoji="1" lang="ko-KR" altLang="en-US" dirty="0">
                <a:solidFill>
                  <a:srgbClr val="C00000"/>
                </a:solidFill>
              </a:rPr>
              <a:t>은 오픈 소스가 </a:t>
            </a:r>
            <a:r>
              <a:rPr kumimoji="1" lang="ko-KR" altLang="en-US" dirty="0" err="1">
                <a:solidFill>
                  <a:srgbClr val="C00000"/>
                </a:solidFill>
              </a:rPr>
              <a:t>아니라서</a:t>
            </a:r>
            <a:r>
              <a:rPr kumimoji="1" lang="ko-KR" altLang="en-US" dirty="0">
                <a:solidFill>
                  <a:srgbClr val="C00000"/>
                </a:solidFill>
              </a:rPr>
              <a:t> 무료로 이용할 수 없음 </a:t>
            </a:r>
            <a:endParaRPr kumimoji="1" lang="ko-Kore-KR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040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DBMS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성능 측정 툴 조사</a:t>
            </a:r>
            <a:endParaRPr lang="en-US" altLang="ko-KR" dirty="0"/>
          </a:p>
          <a:p>
            <a:pPr lvl="1"/>
            <a:r>
              <a:rPr lang="en-US" altLang="ko-KR" dirty="0" err="1"/>
              <a:t>Sysbench</a:t>
            </a:r>
            <a:endParaRPr lang="en-US" altLang="ko-KR" dirty="0"/>
          </a:p>
          <a:p>
            <a:pPr lvl="2"/>
            <a:r>
              <a:rPr lang="en-US" altLang="ko-KR" dirty="0"/>
              <a:t>DB </a:t>
            </a:r>
            <a:r>
              <a:rPr lang="ko-KR" altLang="en-US" dirty="0"/>
              <a:t>서버에서 사용하는 벤치마크 툴</a:t>
            </a:r>
            <a:endParaRPr lang="en-US" altLang="ko-KR" dirty="0"/>
          </a:p>
          <a:p>
            <a:pPr lvl="2"/>
            <a:r>
              <a:rPr lang="ko-KR" altLang="en-US" dirty="0"/>
              <a:t>다양한 </a:t>
            </a:r>
            <a:r>
              <a:rPr lang="en-US" altLang="ko-KR" dirty="0"/>
              <a:t>DBMS</a:t>
            </a:r>
            <a:r>
              <a:rPr lang="ko-KR" altLang="en-US" dirty="0" err="1"/>
              <a:t>를</a:t>
            </a:r>
            <a:r>
              <a:rPr lang="ko-KR" altLang="en-US" dirty="0"/>
              <a:t> 지원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/>
              <a:t>MySQL,</a:t>
            </a:r>
            <a:r>
              <a:rPr lang="ko-KR" altLang="en-US" dirty="0"/>
              <a:t> </a:t>
            </a:r>
            <a:r>
              <a:rPr lang="en-US" altLang="ko-KR" dirty="0"/>
              <a:t>PostgreSQL</a:t>
            </a:r>
            <a:r>
              <a:rPr lang="ko-KR" altLang="en-US" dirty="0"/>
              <a:t>등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SQLite</a:t>
            </a:r>
            <a:r>
              <a:rPr lang="ko-KR" altLang="en-US" dirty="0"/>
              <a:t>는 확인 필요</a:t>
            </a:r>
            <a:r>
              <a:rPr lang="en-US" altLang="ko-KR" dirty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DBMS</a:t>
            </a:r>
            <a:r>
              <a:rPr lang="ko-KR" altLang="en-US" dirty="0"/>
              <a:t>에서 제공하는 성능 툴</a:t>
            </a:r>
            <a:endParaRPr lang="en-US" altLang="ko-KR" dirty="0"/>
          </a:p>
          <a:p>
            <a:pPr lvl="2"/>
            <a:r>
              <a:rPr lang="en-US" altLang="ko-KR" dirty="0"/>
              <a:t>MySQL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en-US" altLang="ko-KR" dirty="0" err="1"/>
              <a:t>mysqlslap</a:t>
            </a:r>
            <a:endParaRPr lang="en-US" altLang="ko-KR" dirty="0"/>
          </a:p>
          <a:p>
            <a:pPr lvl="2"/>
            <a:r>
              <a:rPr lang="en-US" altLang="ko-KR" dirty="0"/>
              <a:t>PostgreSQL – </a:t>
            </a:r>
            <a:r>
              <a:rPr lang="en-US" altLang="ko-KR" dirty="0" err="1"/>
              <a:t>pgbench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 err="1">
                <a:solidFill>
                  <a:srgbClr val="2E75B6"/>
                </a:solidFill>
              </a:rPr>
              <a:t>Sysbench</a:t>
            </a:r>
            <a:r>
              <a:rPr lang="ko-KR" altLang="en-US" dirty="0" err="1"/>
              <a:t>를</a:t>
            </a:r>
            <a:r>
              <a:rPr lang="ko-KR" altLang="en-US" dirty="0"/>
              <a:t> 활용한 성능 측정 후 비교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3837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</a:t>
            </a:r>
            <a:r>
              <a:rPr lang="ko-KR" altLang="en-US" dirty="0"/>
              <a:t> 성능 측정 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PostgreSQL</a:t>
            </a:r>
            <a:r>
              <a:rPr lang="ko-KR" altLang="en-US" dirty="0" err="1"/>
              <a:t>를</a:t>
            </a:r>
            <a:r>
              <a:rPr lang="ko-KR" altLang="en-US" dirty="0"/>
              <a:t> 설치해서 </a:t>
            </a:r>
            <a:r>
              <a:rPr lang="en-US" altLang="ko-KR" dirty="0" err="1"/>
              <a:t>pgbench</a:t>
            </a:r>
            <a:r>
              <a:rPr lang="ko-KR" altLang="en-US" dirty="0" err="1"/>
              <a:t>를</a:t>
            </a:r>
            <a:r>
              <a:rPr lang="ko-KR" altLang="en-US" dirty="0"/>
              <a:t> 통해 간단하게 성능 테스트를 진행</a:t>
            </a:r>
            <a:endParaRPr lang="en-US" altLang="ko-KR" dirty="0"/>
          </a:p>
          <a:p>
            <a:pPr lvl="1"/>
            <a:r>
              <a:rPr lang="ko-KR" altLang="en-US" dirty="0"/>
              <a:t>성능 테스트를 자동으로 해줘서 편리하지만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AES</a:t>
            </a:r>
            <a:r>
              <a:rPr lang="ko-KR" altLang="en-US" dirty="0"/>
              <a:t> 암호화가 동작하는지 알 수 없고 동작하더라도 </a:t>
            </a:r>
            <a:r>
              <a:rPr lang="en-US" altLang="ko-KR" dirty="0"/>
              <a:t>AES-256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ko-KR" altLang="en-US" dirty="0" err="1"/>
              <a:t>바꾸는게</a:t>
            </a:r>
            <a:r>
              <a:rPr lang="ko-KR" altLang="en-US" dirty="0"/>
              <a:t> 가능한지 </a:t>
            </a:r>
            <a:r>
              <a:rPr lang="ko-KR" altLang="en-US" dirty="0" err="1"/>
              <a:t>조사해봐야함</a:t>
            </a:r>
            <a:endParaRPr lang="en-US" altLang="ko-KR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321C1DF-550C-1B55-8491-97DEF9F49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200" y="3459215"/>
            <a:ext cx="72136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35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</a:t>
            </a:r>
            <a:r>
              <a:rPr lang="ko-KR" altLang="en-US" dirty="0"/>
              <a:t> 대체 방안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Python</a:t>
            </a:r>
            <a:r>
              <a:rPr lang="ko-KR" altLang="en-US" dirty="0" err="1"/>
              <a:t>으로</a:t>
            </a:r>
            <a:r>
              <a:rPr lang="ko-KR" altLang="en-US" dirty="0"/>
              <a:t> 테스트 툴 구현</a:t>
            </a:r>
            <a:endParaRPr lang="en-US" altLang="ko-KR" dirty="0"/>
          </a:p>
          <a:p>
            <a:pPr lvl="1"/>
            <a:r>
              <a:rPr lang="en-US" altLang="ko-KR" dirty="0"/>
              <a:t>Python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en-US" altLang="ko-KR" dirty="0"/>
              <a:t>DB</a:t>
            </a:r>
            <a:r>
              <a:rPr lang="ko-KR" altLang="en-US" dirty="0"/>
              <a:t> 쿼리를 구현하여 반복 실행 후 시간 비교 </a:t>
            </a:r>
            <a:endParaRPr lang="en-US" altLang="ko-KR" dirty="0"/>
          </a:p>
          <a:p>
            <a:pPr lvl="1"/>
            <a:r>
              <a:rPr lang="ko-KR" altLang="en-US" dirty="0"/>
              <a:t>각 </a:t>
            </a:r>
            <a:r>
              <a:rPr lang="en-US" altLang="ko-KR" dirty="0"/>
              <a:t>DBMS</a:t>
            </a:r>
            <a:r>
              <a:rPr lang="ko-KR" altLang="en-US" dirty="0" err="1"/>
              <a:t>를</a:t>
            </a:r>
            <a:r>
              <a:rPr lang="ko-KR" altLang="en-US" dirty="0"/>
              <a:t> 사용하며</a:t>
            </a:r>
            <a:r>
              <a:rPr lang="en-US" altLang="ko-KR" dirty="0"/>
              <a:t>,</a:t>
            </a:r>
            <a:r>
              <a:rPr lang="ko-KR" altLang="en-US" dirty="0"/>
              <a:t> 여러 시나리오로 구현하여 성능 분석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B431E3-82E7-1134-AD39-F0EFBE0FB50D}"/>
              </a:ext>
            </a:extLst>
          </p:cNvPr>
          <p:cNvSpPr/>
          <p:nvPr/>
        </p:nvSpPr>
        <p:spPr>
          <a:xfrm>
            <a:off x="1205554" y="4212712"/>
            <a:ext cx="1018573" cy="533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data</a:t>
            </a:r>
            <a:endParaRPr kumimoji="1" lang="ko-Kore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D99735E-387F-9166-1E1D-9A18E7620455}"/>
              </a:ext>
            </a:extLst>
          </p:cNvPr>
          <p:cNvSpPr/>
          <p:nvPr/>
        </p:nvSpPr>
        <p:spPr>
          <a:xfrm>
            <a:off x="3754057" y="4104137"/>
            <a:ext cx="1433332" cy="7504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Encrypted</a:t>
            </a:r>
            <a:endParaRPr kumimoji="1" lang="ko-Kore-KR" altLang="en-US" dirty="0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C1A8FD92-23B0-53AA-E334-16E9EDD8E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546643"/>
              </p:ext>
            </p:extLst>
          </p:nvPr>
        </p:nvGraphicFramePr>
        <p:xfrm>
          <a:off x="5940708" y="3428156"/>
          <a:ext cx="5730512" cy="2100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314">
                  <a:extLst>
                    <a:ext uri="{9D8B030D-6E8A-4147-A177-3AD203B41FA5}">
                      <a16:colId xmlns:a16="http://schemas.microsoft.com/office/drawing/2014/main" val="3878730713"/>
                    </a:ext>
                  </a:extLst>
                </a:gridCol>
                <a:gridCol w="716314">
                  <a:extLst>
                    <a:ext uri="{9D8B030D-6E8A-4147-A177-3AD203B41FA5}">
                      <a16:colId xmlns:a16="http://schemas.microsoft.com/office/drawing/2014/main" val="1522421364"/>
                    </a:ext>
                  </a:extLst>
                </a:gridCol>
                <a:gridCol w="716314">
                  <a:extLst>
                    <a:ext uri="{9D8B030D-6E8A-4147-A177-3AD203B41FA5}">
                      <a16:colId xmlns:a16="http://schemas.microsoft.com/office/drawing/2014/main" val="662426530"/>
                    </a:ext>
                  </a:extLst>
                </a:gridCol>
                <a:gridCol w="716314">
                  <a:extLst>
                    <a:ext uri="{9D8B030D-6E8A-4147-A177-3AD203B41FA5}">
                      <a16:colId xmlns:a16="http://schemas.microsoft.com/office/drawing/2014/main" val="583116826"/>
                    </a:ext>
                  </a:extLst>
                </a:gridCol>
                <a:gridCol w="716314">
                  <a:extLst>
                    <a:ext uri="{9D8B030D-6E8A-4147-A177-3AD203B41FA5}">
                      <a16:colId xmlns:a16="http://schemas.microsoft.com/office/drawing/2014/main" val="538241899"/>
                    </a:ext>
                  </a:extLst>
                </a:gridCol>
                <a:gridCol w="716314">
                  <a:extLst>
                    <a:ext uri="{9D8B030D-6E8A-4147-A177-3AD203B41FA5}">
                      <a16:colId xmlns:a16="http://schemas.microsoft.com/office/drawing/2014/main" val="3908646049"/>
                    </a:ext>
                  </a:extLst>
                </a:gridCol>
                <a:gridCol w="716314">
                  <a:extLst>
                    <a:ext uri="{9D8B030D-6E8A-4147-A177-3AD203B41FA5}">
                      <a16:colId xmlns:a16="http://schemas.microsoft.com/office/drawing/2014/main" val="2024640017"/>
                    </a:ext>
                  </a:extLst>
                </a:gridCol>
                <a:gridCol w="716314">
                  <a:extLst>
                    <a:ext uri="{9D8B030D-6E8A-4147-A177-3AD203B41FA5}">
                      <a16:colId xmlns:a16="http://schemas.microsoft.com/office/drawing/2014/main" val="932813774"/>
                    </a:ext>
                  </a:extLst>
                </a:gridCol>
              </a:tblGrid>
              <a:tr h="2614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2652540"/>
                  </a:ext>
                </a:extLst>
              </a:tr>
              <a:tr h="2614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466114"/>
                  </a:ext>
                </a:extLst>
              </a:tr>
              <a:tr h="2614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399936"/>
                  </a:ext>
                </a:extLst>
              </a:tr>
              <a:tr h="261455"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468" marR="64468" marT="32234" marB="3223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64468" marR="64468" marT="32234" marB="3223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64468" marR="64468" marT="32234" marB="3223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64468" marR="64468" marT="32234" marB="3223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468" marR="64468" marT="32234" marB="3223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468" marR="64468" marT="32234" marB="3223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468" marR="64468" marT="32234" marB="3223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64468" marR="64468" marT="32234" marB="32234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313243"/>
                  </a:ext>
                </a:extLst>
              </a:tr>
              <a:tr h="261455"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468" marR="64468" marT="32234" marB="3223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468" marR="64468" marT="32234" marB="3223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468" marR="64468" marT="32234" marB="3223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468" marR="64468" marT="32234" marB="3223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64468" marR="64468" marT="32234" marB="3223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>
                        <a:solidFill>
                          <a:schemeClr val="tx1"/>
                        </a:solidFill>
                      </a:endParaRPr>
                    </a:p>
                  </a:txBody>
                  <a:tcPr marL="64468" marR="64468" marT="32234" marB="3223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468" marR="64468" marT="32234" marB="3223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468" marR="64468" marT="32234" marB="32234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908794"/>
                  </a:ext>
                </a:extLst>
              </a:tr>
              <a:tr h="2614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n-2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607861"/>
                  </a:ext>
                </a:extLst>
              </a:tr>
              <a:tr h="2614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n-1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264448"/>
                  </a:ext>
                </a:extLst>
              </a:tr>
              <a:tr h="26145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300" b="0" dirty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ko-Kore-KR" altLang="en-US" sz="1300" b="0" dirty="0">
                        <a:solidFill>
                          <a:schemeClr val="tx1"/>
                        </a:solidFill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…</a:t>
                      </a:r>
                      <a:endParaRPr kumimoji="0" lang="ko-Kore-KR" alt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marL="64468" marR="64468" marT="32234" marB="3223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41980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FD6DEBA-7880-CF74-F861-B0EC83EB43E0}"/>
              </a:ext>
            </a:extLst>
          </p:cNvPr>
          <p:cNvSpPr txBox="1"/>
          <p:nvPr/>
        </p:nvSpPr>
        <p:spPr>
          <a:xfrm>
            <a:off x="8489210" y="423825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. . . .</a:t>
            </a:r>
            <a:endParaRPr kumimoji="1" lang="ko-Kore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92638F54-3DDD-163C-70BD-040ACBB74A4E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5187389" y="4478508"/>
            <a:ext cx="753319" cy="8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F686B3-3AB6-2F84-23D2-4AAE0B0254B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224127" y="4479352"/>
            <a:ext cx="152993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A12CCC-B0A6-0A32-A65E-BF8B3AA88A18}"/>
              </a:ext>
            </a:extLst>
          </p:cNvPr>
          <p:cNvSpPr txBox="1"/>
          <p:nvPr/>
        </p:nvSpPr>
        <p:spPr>
          <a:xfrm>
            <a:off x="2677572" y="40014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AES</a:t>
            </a:r>
            <a:endParaRPr kumimoji="1" lang="ko-Kore-KR" altLang="en-US" dirty="0"/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5ABFC254-4EE5-3EDC-2301-603961B3E3D6}"/>
              </a:ext>
            </a:extLst>
          </p:cNvPr>
          <p:cNvCxnSpPr>
            <a:endCxn id="4" idx="2"/>
          </p:cNvCxnSpPr>
          <p:nvPr/>
        </p:nvCxnSpPr>
        <p:spPr>
          <a:xfrm rot="10800000" flipV="1">
            <a:off x="1714842" y="4479352"/>
            <a:ext cx="3849207" cy="266640"/>
          </a:xfrm>
          <a:prstGeom prst="bentConnector4">
            <a:avLst>
              <a:gd name="adj1" fmla="val -217"/>
              <a:gd name="adj2" fmla="val 39844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CEEC3C-E4AB-2426-5CF6-D38228DA968F}"/>
              </a:ext>
            </a:extLst>
          </p:cNvPr>
          <p:cNvSpPr txBox="1"/>
          <p:nvPr/>
        </p:nvSpPr>
        <p:spPr>
          <a:xfrm>
            <a:off x="2477870" y="5656303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반복</a:t>
            </a:r>
            <a:r>
              <a:rPr kumimoji="1" lang="ko-KR" altLang="en-US" dirty="0"/>
              <a:t> 후 시간 측정</a:t>
            </a:r>
            <a:endParaRPr kumimoji="1" lang="ko-Kore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9F7E2BD-E5CD-DC1C-774D-785700F9ADE9}"/>
              </a:ext>
            </a:extLst>
          </p:cNvPr>
          <p:cNvSpPr/>
          <p:nvPr/>
        </p:nvSpPr>
        <p:spPr>
          <a:xfrm>
            <a:off x="1423509" y="2968123"/>
            <a:ext cx="1254063" cy="4514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Python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B5862FC-988F-6E94-213A-DFEDE0E332B7}"/>
              </a:ext>
            </a:extLst>
          </p:cNvPr>
          <p:cNvSpPr/>
          <p:nvPr/>
        </p:nvSpPr>
        <p:spPr>
          <a:xfrm>
            <a:off x="3323903" y="2968124"/>
            <a:ext cx="1254063" cy="4514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ysClr val="windowText" lastClr="000000"/>
                </a:solidFill>
              </a:rPr>
              <a:t>DBMS</a:t>
            </a:r>
            <a:endParaRPr kumimoji="1" lang="ko-Kore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B169F90B-4680-F5AF-9D96-D94399819075}"/>
              </a:ext>
            </a:extLst>
          </p:cNvPr>
          <p:cNvCxnSpPr>
            <a:cxnSpLocks/>
            <a:stCxn id="23" idx="2"/>
            <a:endCxn id="15" idx="0"/>
          </p:cNvCxnSpPr>
          <p:nvPr/>
        </p:nvCxnSpPr>
        <p:spPr>
          <a:xfrm rot="16200000" flipH="1">
            <a:off x="2234680" y="3235388"/>
            <a:ext cx="581918" cy="9501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[E] 27">
            <a:extLst>
              <a:ext uri="{FF2B5EF4-FFF2-40B4-BE49-F238E27FC236}">
                <a16:creationId xmlns:a16="http://schemas.microsoft.com/office/drawing/2014/main" id="{425D56B2-BB15-1D85-4A13-611880CF454F}"/>
              </a:ext>
            </a:extLst>
          </p:cNvPr>
          <p:cNvCxnSpPr>
            <a:cxnSpLocks/>
            <a:stCxn id="24" idx="2"/>
            <a:endCxn id="15" idx="0"/>
          </p:cNvCxnSpPr>
          <p:nvPr/>
        </p:nvCxnSpPr>
        <p:spPr>
          <a:xfrm rot="5400000">
            <a:off x="3184879" y="3235389"/>
            <a:ext cx="581917" cy="95019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BECE3C5-F91E-C5AF-FD7E-E459CE51F645}"/>
              </a:ext>
            </a:extLst>
          </p:cNvPr>
          <p:cNvSpPr txBox="1"/>
          <p:nvPr/>
        </p:nvSpPr>
        <p:spPr>
          <a:xfrm>
            <a:off x="2844284" y="300915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?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94367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Python AES </a:t>
            </a:r>
            <a:r>
              <a:rPr lang="ko-KR" altLang="en-US" dirty="0"/>
              <a:t>성능 비교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27A299-0A87-951A-2F3A-5D8C8AC6D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220465"/>
            <a:ext cx="7018116" cy="45487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578953-34A1-F15D-D03F-23D8789DF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6019800"/>
            <a:ext cx="7670511" cy="6304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3E2ECD-26FF-5B87-B614-F03B37A3CB49}"/>
              </a:ext>
            </a:extLst>
          </p:cNvPr>
          <p:cNvSpPr txBox="1"/>
          <p:nvPr/>
        </p:nvSpPr>
        <p:spPr>
          <a:xfrm>
            <a:off x="7879412" y="2432036"/>
            <a:ext cx="40395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32</a:t>
            </a:r>
            <a:r>
              <a:rPr kumimoji="1" lang="ko-KR" altLang="en-US" dirty="0"/>
              <a:t>바이트를 암호화할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1,000,000</a:t>
            </a:r>
            <a:r>
              <a:rPr kumimoji="1" lang="ko-KR" altLang="en-US" dirty="0"/>
              <a:t>번을 하면 </a:t>
            </a:r>
            <a:r>
              <a:rPr kumimoji="1" lang="en-US" altLang="ko-KR" dirty="0"/>
              <a:t>0.1</a:t>
            </a:r>
            <a:r>
              <a:rPr kumimoji="1" lang="ko-KR" altLang="en-US" dirty="0"/>
              <a:t>초 정도의 차이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생각보다 차이가 많지 않음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DB</a:t>
            </a:r>
            <a:r>
              <a:rPr kumimoji="1" lang="ko-KR" altLang="en-US" dirty="0"/>
              <a:t>에서 실제로 </a:t>
            </a:r>
            <a:r>
              <a:rPr kumimoji="1" lang="ko-KR" altLang="en-US" dirty="0" err="1"/>
              <a:t>입려되는</a:t>
            </a:r>
            <a:r>
              <a:rPr kumimoji="1" lang="ko-KR" altLang="en-US" dirty="0"/>
              <a:t> 데이터의 정보</a:t>
            </a:r>
            <a:r>
              <a:rPr kumimoji="1" lang="en-US" altLang="ko-KR" dirty="0"/>
              <a:t>(</a:t>
            </a:r>
            <a:r>
              <a:rPr kumimoji="1" lang="ko-KR" altLang="en-US" dirty="0"/>
              <a:t>종류</a:t>
            </a:r>
            <a:r>
              <a:rPr kumimoji="1" lang="en-US" altLang="ko-KR" dirty="0"/>
              <a:t>,</a:t>
            </a:r>
            <a:r>
              <a:rPr kumimoji="1" lang="ko-KR" altLang="en-US" dirty="0"/>
              <a:t> 크기 등</a:t>
            </a:r>
            <a:r>
              <a:rPr kumimoji="1" lang="en-US" altLang="ko-KR" dirty="0"/>
              <a:t>)</a:t>
            </a:r>
            <a:r>
              <a:rPr kumimoji="1" lang="ko-KR" altLang="en-US" dirty="0"/>
              <a:t>을 </a:t>
            </a:r>
            <a:r>
              <a:rPr kumimoji="1" lang="ko-KR" altLang="en-US" dirty="0" err="1"/>
              <a:t>조사해야함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09322304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407</Words>
  <Application>Microsoft Macintosh PowerPoint</Application>
  <PresentationFormat>와이드스크린</PresentationFormat>
  <Paragraphs>114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AppleGothic</vt:lpstr>
      <vt:lpstr>맑은 고딕</vt:lpstr>
      <vt:lpstr>Arial</vt:lpstr>
      <vt:lpstr>CryptoCraft 테마</vt:lpstr>
      <vt:lpstr>제목 테마</vt:lpstr>
      <vt:lpstr>DB 보안 강화 성능 테스트</vt:lpstr>
      <vt:lpstr>1. 개 요</vt:lpstr>
      <vt:lpstr>2. DBMS </vt:lpstr>
      <vt:lpstr>2. DBMS</vt:lpstr>
      <vt:lpstr>2. DBMS</vt:lpstr>
      <vt:lpstr>2. DBMS</vt:lpstr>
      <vt:lpstr>3. 성능 측정 </vt:lpstr>
      <vt:lpstr>4. 대체 방안</vt:lpstr>
      <vt:lpstr>5. Python AES 성능 비교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68</cp:revision>
  <dcterms:created xsi:type="dcterms:W3CDTF">2019-03-05T04:29:07Z</dcterms:created>
  <dcterms:modified xsi:type="dcterms:W3CDTF">2023-08-11T15:15:16Z</dcterms:modified>
</cp:coreProperties>
</file>