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66" r:id="rId6"/>
    <p:sldMasterId id="2147483767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99" r:id="rId16"/>
    <p:sldId id="280" r:id="rId17"/>
    <p:sldId id="283" r:id="rId18"/>
    <p:sldId id="296" r:id="rId19"/>
    <p:sldId id="291" r:id="rId20"/>
    <p:sldId id="289" r:id="rId21"/>
    <p:sldId id="290" r:id="rId22"/>
    <p:sldId id="288" r:id="rId23"/>
    <p:sldId id="285" r:id="rId24"/>
    <p:sldId id="286" r:id="rId25"/>
    <p:sldId id="292" r:id="rId26"/>
    <p:sldId id="293" r:id="rId27"/>
    <p:sldId id="294" r:id="rId28"/>
    <p:sldId id="295" r:id="rId29"/>
    <p:sldId id="298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152" y="55"/>
      </p:cViewPr>
      <p:guideLst>
        <p:guide orient="horz" pos="21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slide" Target="slides/slide13.xml"></Relationship><Relationship Id="rId27" Type="http://schemas.openxmlformats.org/officeDocument/2006/relationships/slide" Target="slides/slide14.xml"></Relationship><Relationship Id="rId28" Type="http://schemas.openxmlformats.org/officeDocument/2006/relationships/slide" Target="slides/slide15.xml"></Relationship><Relationship Id="rId29" Type="http://schemas.openxmlformats.org/officeDocument/2006/relationships/slide" Target="slides/slide16.xml"></Relationship><Relationship Id="rId30" Type="http://schemas.openxmlformats.org/officeDocument/2006/relationships/slide" Target="slides/slide17.xml"></Relationship><Relationship Id="rId31" Type="http://schemas.openxmlformats.org/officeDocument/2006/relationships/slide" Target="slides/slide18.xml"></Relationship><Relationship Id="rId32" Type="http://schemas.openxmlformats.org/officeDocument/2006/relationships/viewProps" Target="viewProps.xml"></Relationship><Relationship Id="rId33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2" Type="http://schemas.openxmlformats.org/officeDocument/2006/relationships/image" Target="../media/fImage52807352618.png"></Relationship><Relationship Id="rId3" Type="http://schemas.openxmlformats.org/officeDocument/2006/relationships/image" Target="../media/fImage594003549727.pn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2" Type="http://schemas.openxmlformats.org/officeDocument/2006/relationships/image" Target="../media/fImage999773557828.png"></Relationship><Relationship Id="rId3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2" Type="http://schemas.openxmlformats.org/officeDocument/2006/relationships/image" Target="../media/fImage650343605224.png"></Relationship><Relationship Id="rId3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2" Type="http://schemas.openxmlformats.org/officeDocument/2006/relationships/image" Target="../media/fImage795073623760.png"></Relationship><Relationship Id="rId3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2" Type="http://schemas.openxmlformats.org/officeDocument/2006/relationships/image" Target="../media/fImage400293657213.png"></Relationship><Relationship Id="rId3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2" Type="http://schemas.openxmlformats.org/officeDocument/2006/relationships/image" Target="../media/fImage795893714057.png"></Relationship><Relationship Id="rId3" Type="http://schemas.openxmlformats.org/officeDocument/2006/relationships/slideLayout" Target="../slideLayouts/slideLayout1.xml"></Relationship></Relationships>
</file>

<file path=ppt/slides/_rels/slide1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47133856807.png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image" Target="../media/fImage1338702706807.png"></Relationship><Relationship Id="rId2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580" y="1223010"/>
            <a:ext cx="8404225" cy="2388235"/>
          </a:xfrm>
        </p:spPr>
        <p:txBody>
          <a:bodyPr wrap="square" lIns="91440" tIns="45720" rIns="91440" bIns="45720" numCol="1" vert="horz" anchor="b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RNN 이론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580" y="3794760"/>
            <a:ext cx="8404860" cy="16567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https://youtu.be/Y-uSwtFgnQ8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Many-to-many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0800000">
            <a:off x="4132580" y="473900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4062730" y="3807460"/>
          <a:ext cx="11741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393190" y="478726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Rect 0"/>
          <p:cNvSpPr>
            <a:spLocks/>
          </p:cNvSpPr>
          <p:nvPr/>
        </p:nvSpPr>
        <p:spPr>
          <a:xfrm rot="10800000">
            <a:off x="623125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616140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10800000">
            <a:off x="826960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819975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4418965" y="568579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6506845" y="5678805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8549640" y="568325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3841750" y="360299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5974080" y="361315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8039100" y="361759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Rect 0"/>
          <p:cNvSpPr>
            <a:spLocks/>
          </p:cNvSpPr>
          <p:nvPr/>
        </p:nvSpPr>
        <p:spPr>
          <a:xfrm rot="0">
            <a:off x="3366770" y="3727450"/>
            <a:ext cx="407035" cy="281940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3902075" y="23456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2" name="Table 3"/>
          <p:cNvGraphicFramePr>
            <a:graphicFrameLocks noGrp="1"/>
          </p:cNvGraphicFramePr>
          <p:nvPr/>
        </p:nvGraphicFramePr>
        <p:xfrm>
          <a:off x="6090920" y="232727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8043545" y="23202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4" name="Rect 0"/>
          <p:cNvSpPr txBox="1">
            <a:spLocks/>
          </p:cNvSpPr>
          <p:nvPr/>
        </p:nvSpPr>
        <p:spPr>
          <a:xfrm rot="0">
            <a:off x="3941445" y="287147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040120" y="283083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8071485" y="282384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5400000" flipH="1" flipV="1">
            <a:off x="2416175" y="3361690"/>
            <a:ext cx="999490" cy="185293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4346575" y="1824990"/>
            <a:ext cx="493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313555" y="611505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나는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1760855" y="5173980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4471035" y="4820285"/>
            <a:ext cx="285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도형 92"/>
          <p:cNvSpPr>
            <a:spLocks/>
          </p:cNvSpPr>
          <p:nvPr/>
        </p:nvSpPr>
        <p:spPr>
          <a:xfrm rot="0">
            <a:off x="8265795" y="161036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표 93"/>
          <p:cNvGraphicFramePr>
            <a:graphicFrameLocks noGrp="1"/>
          </p:cNvGraphicFramePr>
          <p:nvPr/>
        </p:nvGraphicFramePr>
        <p:xfrm>
          <a:off x="8421370" y="106108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4" name="도형 99"/>
          <p:cNvSpPr>
            <a:spLocks/>
          </p:cNvSpPr>
          <p:nvPr/>
        </p:nvSpPr>
        <p:spPr>
          <a:xfrm rot="0">
            <a:off x="6254115" y="162560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5" name="표 100"/>
          <p:cNvGraphicFramePr>
            <a:graphicFrameLocks noGrp="1"/>
          </p:cNvGraphicFramePr>
          <p:nvPr/>
        </p:nvGraphicFramePr>
        <p:xfrm>
          <a:off x="6409690" y="107632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6" name="도형 101"/>
          <p:cNvSpPr>
            <a:spLocks/>
          </p:cNvSpPr>
          <p:nvPr/>
        </p:nvSpPr>
        <p:spPr>
          <a:xfrm rot="0">
            <a:off x="4130040" y="164084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표 102"/>
          <p:cNvGraphicFramePr>
            <a:graphicFrameLocks noGrp="1"/>
          </p:cNvGraphicFramePr>
          <p:nvPr/>
        </p:nvGraphicFramePr>
        <p:xfrm>
          <a:off x="4285615" y="109156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8" name="텍스트 상자 213"/>
          <p:cNvSpPr txBox="1">
            <a:spLocks/>
          </p:cNvSpPr>
          <p:nvPr/>
        </p:nvSpPr>
        <p:spPr>
          <a:xfrm rot="0">
            <a:off x="6412230" y="615315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밥을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9" name="텍스트 상자 214"/>
          <p:cNvSpPr txBox="1">
            <a:spLocks/>
          </p:cNvSpPr>
          <p:nvPr/>
        </p:nvSpPr>
        <p:spPr>
          <a:xfrm rot="0">
            <a:off x="8394065" y="6153150"/>
            <a:ext cx="9982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먹었다.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0" name="텍스트 상자 216"/>
          <p:cNvSpPr txBox="1">
            <a:spLocks/>
          </p:cNvSpPr>
          <p:nvPr/>
        </p:nvSpPr>
        <p:spPr>
          <a:xfrm rot="0">
            <a:off x="4216400" y="58991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주어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1" name="텍스트 상자 217"/>
          <p:cNvSpPr txBox="1">
            <a:spLocks/>
          </p:cNvSpPr>
          <p:nvPr/>
        </p:nvSpPr>
        <p:spPr>
          <a:xfrm rot="0">
            <a:off x="6315075" y="628015"/>
            <a:ext cx="1219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목적어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2" name="텍스트 상자 218"/>
          <p:cNvSpPr txBox="1">
            <a:spLocks/>
          </p:cNvSpPr>
          <p:nvPr/>
        </p:nvSpPr>
        <p:spPr>
          <a:xfrm rot="0">
            <a:off x="8341995" y="594360"/>
            <a:ext cx="99885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동사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3" name="도형 221"/>
          <p:cNvSpPr>
            <a:spLocks/>
          </p:cNvSpPr>
          <p:nvPr/>
        </p:nvSpPr>
        <p:spPr>
          <a:xfrm rot="0">
            <a:off x="1373505" y="3446145"/>
            <a:ext cx="1193800" cy="732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4" name="도형 23"/>
          <p:cNvCxnSpPr>
            <a:stCxn id="24" idx="3"/>
            <a:endCxn id="18" idx="1"/>
          </p:cNvCxnSpPr>
          <p:nvPr/>
        </p:nvCxnSpPr>
        <p:spPr>
          <a:xfrm rot="0">
            <a:off x="5180330" y="3056255"/>
            <a:ext cx="794385" cy="74295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도형 24"/>
          <p:cNvCxnSpPr>
            <a:stCxn id="25" idx="3"/>
            <a:endCxn id="19" idx="1"/>
          </p:cNvCxnSpPr>
          <p:nvPr/>
        </p:nvCxnSpPr>
        <p:spPr>
          <a:xfrm rot="0">
            <a:off x="7279005" y="3015615"/>
            <a:ext cx="760730" cy="788035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51560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수학적 표현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168"/>
          <p:cNvSpPr>
            <a:spLocks/>
          </p:cNvSpPr>
          <p:nvPr/>
        </p:nvSpPr>
        <p:spPr>
          <a:xfrm rot="10800000">
            <a:off x="5303520" y="471678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169"/>
          <p:cNvGraphicFramePr>
            <a:graphicFrameLocks noGrp="1"/>
          </p:cNvGraphicFramePr>
          <p:nvPr/>
        </p:nvGraphicFramePr>
        <p:xfrm>
          <a:off x="5233670" y="3785235"/>
          <a:ext cx="11741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6" name="표 170"/>
          <p:cNvGraphicFramePr>
            <a:graphicFrameLocks noGrp="1"/>
          </p:cNvGraphicFramePr>
          <p:nvPr/>
        </p:nvGraphicFramePr>
        <p:xfrm>
          <a:off x="2564130" y="476504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표 171"/>
          <p:cNvGraphicFramePr>
            <a:graphicFrameLocks noGrp="1"/>
          </p:cNvGraphicFramePr>
          <p:nvPr/>
        </p:nvGraphicFramePr>
        <p:xfrm>
          <a:off x="5589905" y="5663565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8" name="표 172"/>
          <p:cNvGraphicFramePr>
            <a:graphicFrameLocks noGrp="1"/>
          </p:cNvGraphicFramePr>
          <p:nvPr/>
        </p:nvGraphicFramePr>
        <p:xfrm>
          <a:off x="5012690" y="358076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도형 173"/>
          <p:cNvSpPr>
            <a:spLocks/>
          </p:cNvSpPr>
          <p:nvPr/>
        </p:nvSpPr>
        <p:spPr>
          <a:xfrm rot="0">
            <a:off x="4537710" y="3705225"/>
            <a:ext cx="407035" cy="281940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174"/>
          <p:cNvGraphicFramePr>
            <a:graphicFrameLocks noGrp="1"/>
          </p:cNvGraphicFramePr>
          <p:nvPr/>
        </p:nvGraphicFramePr>
        <p:xfrm>
          <a:off x="5073015" y="232346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1" name="텍스트 상자 175"/>
          <p:cNvSpPr txBox="1">
            <a:spLocks/>
          </p:cNvSpPr>
          <p:nvPr/>
        </p:nvSpPr>
        <p:spPr>
          <a:xfrm rot="0">
            <a:off x="5112385" y="284924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도형 176"/>
          <p:cNvSpPr>
            <a:spLocks/>
          </p:cNvSpPr>
          <p:nvPr/>
        </p:nvSpPr>
        <p:spPr>
          <a:xfrm rot="5400000" flipH="1" flipV="1">
            <a:off x="3587115" y="3339465"/>
            <a:ext cx="999490" cy="185293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77"/>
          <p:cNvSpPr txBox="1">
            <a:spLocks/>
          </p:cNvSpPr>
          <p:nvPr/>
        </p:nvSpPr>
        <p:spPr>
          <a:xfrm rot="0">
            <a:off x="5517515" y="1802765"/>
            <a:ext cx="493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78"/>
          <p:cNvSpPr txBox="1">
            <a:spLocks/>
          </p:cNvSpPr>
          <p:nvPr/>
        </p:nvSpPr>
        <p:spPr>
          <a:xfrm rot="0">
            <a:off x="5675630" y="5946140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79"/>
          <p:cNvSpPr txBox="1">
            <a:spLocks/>
          </p:cNvSpPr>
          <p:nvPr/>
        </p:nvSpPr>
        <p:spPr>
          <a:xfrm rot="0">
            <a:off x="2931795" y="5151755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80"/>
          <p:cNvSpPr txBox="1">
            <a:spLocks/>
          </p:cNvSpPr>
          <p:nvPr/>
        </p:nvSpPr>
        <p:spPr>
          <a:xfrm rot="0">
            <a:off x="5641975" y="4798060"/>
            <a:ext cx="285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U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도형 181"/>
          <p:cNvSpPr>
            <a:spLocks/>
          </p:cNvSpPr>
          <p:nvPr/>
        </p:nvSpPr>
        <p:spPr>
          <a:xfrm rot="0">
            <a:off x="5300980" y="1618615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8" name="표 182"/>
          <p:cNvGraphicFramePr>
            <a:graphicFrameLocks noGrp="1"/>
          </p:cNvGraphicFramePr>
          <p:nvPr/>
        </p:nvGraphicFramePr>
        <p:xfrm>
          <a:off x="5456555" y="1069340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9" name="도형 183"/>
          <p:cNvSpPr>
            <a:spLocks/>
          </p:cNvSpPr>
          <p:nvPr/>
        </p:nvSpPr>
        <p:spPr>
          <a:xfrm rot="0">
            <a:off x="2973070" y="3457575"/>
            <a:ext cx="1193800" cy="732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85"/>
          <p:cNvSpPr txBox="1">
            <a:spLocks/>
          </p:cNvSpPr>
          <p:nvPr/>
        </p:nvSpPr>
        <p:spPr>
          <a:xfrm rot="0">
            <a:off x="8108315" y="3153410"/>
            <a:ext cx="34239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 </a:t>
            </a:r>
            <a:r>
              <a:rPr lang="ko-KR" sz="1800">
                <a:latin typeface="맑은 고딕" charset="0"/>
                <a:ea typeface="맑은 고딕" charset="0"/>
              </a:rPr>
              <a:t>= f(Ux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 + Wh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1" name="텍스트 상자 186"/>
          <p:cNvSpPr txBox="1">
            <a:spLocks/>
          </p:cNvSpPr>
          <p:nvPr/>
        </p:nvSpPr>
        <p:spPr>
          <a:xfrm rot="0">
            <a:off x="4538345" y="2297430"/>
            <a:ext cx="4737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2" name="텍스트 상자 187"/>
          <p:cNvSpPr txBox="1">
            <a:spLocks/>
          </p:cNvSpPr>
          <p:nvPr/>
        </p:nvSpPr>
        <p:spPr>
          <a:xfrm rot="0">
            <a:off x="4947920" y="1062990"/>
            <a:ext cx="47371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88"/>
          <p:cNvSpPr txBox="1">
            <a:spLocks/>
          </p:cNvSpPr>
          <p:nvPr/>
        </p:nvSpPr>
        <p:spPr>
          <a:xfrm rot="0">
            <a:off x="5551805" y="1700530"/>
            <a:ext cx="3384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V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189"/>
          <p:cNvSpPr txBox="1">
            <a:spLocks/>
          </p:cNvSpPr>
          <p:nvPr/>
        </p:nvSpPr>
        <p:spPr>
          <a:xfrm rot="0">
            <a:off x="8119745" y="3783965"/>
            <a:ext cx="18021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y</a:t>
            </a:r>
            <a:r>
              <a:rPr lang="ko-KR" sz="1800" baseline="-25000">
                <a:latin typeface="맑은 고딕" charset="0"/>
                <a:ea typeface="맑은 고딕" charset="0"/>
              </a:rPr>
              <a:t>t </a:t>
            </a:r>
            <a:r>
              <a:rPr lang="ko-KR" sz="1800">
                <a:latin typeface="맑은 고딕" charset="0"/>
                <a:ea typeface="맑은 고딕" charset="0"/>
              </a:rPr>
              <a:t>= f(Vh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25" name="도형 190"/>
          <p:cNvCxnSpPr/>
          <p:nvPr/>
        </p:nvCxnSpPr>
        <p:spPr>
          <a:xfrm rot="0" flipH="1">
            <a:off x="8772525" y="2578735"/>
            <a:ext cx="586740" cy="552450"/>
          </a:xfrm>
          <a:prstGeom prst="straightConnector1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텍스트 상자 192"/>
          <p:cNvSpPr txBox="1">
            <a:spLocks/>
          </p:cNvSpPr>
          <p:nvPr/>
        </p:nvSpPr>
        <p:spPr>
          <a:xfrm rot="0">
            <a:off x="9279890" y="2240915"/>
            <a:ext cx="1092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tanh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 한계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30300"/>
            <a:ext cx="11371580" cy="505968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Clr>
                <a:srgbClr val="666666"/>
              </a:buClr>
              <a:buFont typeface="Wingdings"/>
              <a:buChar char=""/>
            </a:pPr>
            <a:r>
              <a:rPr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장기 의존성 문제 (Long-Term Dependendy)</a:t>
            </a:r>
            <a:endParaRPr lang="ko-KR" altLang="en-US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254000" indent="-254000" latinLnBrk="0">
              <a:buFontTx/>
              <a:buNone/>
            </a:pPr>
            <a:r>
              <a:rPr lang="ko-KR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	- 기울기 소실(</a:t>
            </a:r>
            <a:r>
              <a:rPr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Gradient Vanishing</a:t>
            </a:r>
            <a:r>
              <a:rPr lang="ko-KR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)</a:t>
            </a:r>
            <a:endParaRPr lang="ko-KR" altLang="en-US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- RNN은 hidden layer의 활성함수로써 tanh를 사용</a:t>
            </a:r>
            <a:endParaRPr lang="ko-KR" altLang="en-US" sz="1800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- tanh의 출력값은 -1 ~ 1 사이의 값</a:t>
            </a:r>
            <a:endParaRPr lang="ko-KR" altLang="en-US" sz="1800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- 층을 거듭할수록 기울기가 0에 가까워짐</a:t>
            </a:r>
            <a:endParaRPr lang="ko-KR" altLang="en-US" sz="1800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1">
                <a:solidFill>
                  <a:srgbClr val="666666"/>
                </a:solidFill>
                <a:latin typeface="맑은 고딕" charset="0"/>
                <a:ea typeface="맑은 고딕" charset="0"/>
              </a:rPr>
              <a:t>- 즉, 과거의 정보가 먼 미래에 영향을 끼치지 못한다.</a:t>
            </a:r>
            <a:endParaRPr lang="ko-KR" altLang="en-US" sz="1800" i="0" b="1">
              <a:solidFill>
                <a:srgbClr val="666666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Ex) </a:t>
            </a:r>
            <a:r>
              <a:rPr sz="105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''</a:t>
            </a:r>
            <a:r>
              <a:rPr lang="ko-KR" sz="105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부산</a:t>
            </a:r>
            <a:r>
              <a:rPr sz="105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에 여행을 왔는데 건물도 예쁘고 먹을 것도 맛있었어. </a:t>
            </a:r>
            <a:endParaRPr lang="ko-KR" altLang="en-US" sz="105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sz="105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그런데 글쎄 직장 상사한테 전화가 왔어. 어디냐고 묻더라구 그래서 나는 말했지. </a:t>
            </a:r>
            <a:endParaRPr lang="ko-KR" altLang="en-US" sz="105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sz="1050" i="0" b="0">
                <a:solidFill>
                  <a:srgbClr val="000000"/>
                </a:solidFill>
                <a:latin typeface="맑은 고딕" charset="0"/>
                <a:ea typeface="맑은 고딕" charset="0"/>
              </a:rPr>
              <a:t>저 여행왔는데요. 여기 ___''</a:t>
            </a:r>
            <a:endParaRPr lang="ko-KR" altLang="en-US" sz="1050" i="0" b="0">
              <a:solidFill>
                <a:srgbClr val="000000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endParaRPr lang="ko-KR" altLang="en-US" sz="1050" i="0" b="0">
              <a:solidFill>
                <a:srgbClr val="000000"/>
              </a:solidFill>
              <a:latin typeface="Malgun Gothic" charset="0"/>
              <a:ea typeface="Malgun Gothic" charset="0"/>
            </a:endParaRPr>
          </a:p>
          <a:p>
            <a:pPr marL="457200" indent="0" latinLnBrk="0" lvl="1">
              <a:buFontTx/>
              <a:buNone/>
            </a:pP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  <a:p>
            <a:pPr marL="457200" indent="0" latinLnBrk="0" lvl="1">
              <a:buFontTx/>
              <a:buNone/>
            </a:pPr>
            <a:r>
              <a:rPr lang="ko-KR" sz="1800" i="0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=&gt; LSTM을 사용하여 해결 가능!</a:t>
            </a:r>
            <a:endParaRPr lang="ko-KR" altLang="en-US" sz="1800" i="0" b="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4" name="그림 19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8153400" y="1757680"/>
            <a:ext cx="3068320" cy="2286000"/>
          </a:xfrm>
          <a:prstGeom prst="rect"/>
          <a:noFill/>
        </p:spPr>
      </p:pic>
      <p:pic>
        <p:nvPicPr>
          <p:cNvPr id="5" name="그림 19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588125" y="4414520"/>
            <a:ext cx="4628515" cy="15887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639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LSTM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구조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96" descr="C:/Users/dnjsd/AppData/Roaming/PolarisOffice/ETemp/18076_17379304/fImage999773557828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882900" y="1550035"/>
            <a:ext cx="6431280" cy="48018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Forget gate</a:t>
            </a:r>
            <a:endParaRPr lang="ko-KR" altLang="en-US" sz="1800">
              <a:latin typeface="+mn-lt"/>
              <a:ea typeface="+mn-ea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1800">
                <a:latin typeface="+mn-lt"/>
                <a:ea typeface="+mn-ea"/>
                <a:cs typeface="+mn-cs"/>
              </a:rPr>
              <a:t>	ex) 기존 주어의 성별정보</a:t>
            </a:r>
            <a:endParaRPr lang="ko-KR" altLang="en-US" sz="1800">
              <a:latin typeface="+mn-lt"/>
              <a:ea typeface="+mn-ea"/>
              <a:cs typeface="+mn-cs"/>
            </a:endParaRPr>
          </a:p>
        </p:txBody>
      </p:sp>
      <p:pic>
        <p:nvPicPr>
          <p:cNvPr id="4" name="그림 20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7215" y="2488565"/>
            <a:ext cx="8495665" cy="26136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639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Input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gate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rtl="0" algn="l" defTabSz="91440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Ex)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새로운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주어의</a:t>
            </a:r>
            <a:r>
              <a:rPr lang="ko-KR" altLang="en-US" sz="1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1800">
                <a:latin typeface="Arial" charset="0"/>
                <a:ea typeface="맑은 고딕" charset="0"/>
                <a:cs typeface="+mn-cs"/>
              </a:rPr>
              <a:t>성별정보</a:t>
            </a:r>
            <a:endParaRPr lang="ko-KR" altLang="en-US" sz="1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Cell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후보값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96465" y="2511425"/>
            <a:ext cx="7675245" cy="235458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Cell state update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842135" y="2061845"/>
            <a:ext cx="8373110" cy="273431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LSTM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Output gate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20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522220" y="2590165"/>
            <a:ext cx="7140575" cy="21856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935" y="1217295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RNN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935" y="2133600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RNN 한계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935" y="3052445"/>
            <a:ext cx="7381240" cy="71945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LSTM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935" y="3968115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797935" y="4884420"/>
            <a:ext cx="738124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도형 197"/>
          <p:cNvSpPr>
            <a:spLocks/>
          </p:cNvSpPr>
          <p:nvPr/>
        </p:nvSpPr>
        <p:spPr>
          <a:xfrm rot="0">
            <a:off x="3547110" y="3884930"/>
            <a:ext cx="8188325" cy="2207895"/>
          </a:xfrm>
          <a:prstGeom prst="rect"/>
          <a:solidFill>
            <a:schemeClr val="bg1"/>
          </a:solidFill>
          <a:ln w="12700" cap="flat" cmpd="sng">
            <a:solidFill>
              <a:schemeClr val="bg1"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 </a:t>
            </a: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pic>
        <p:nvPicPr>
          <p:cNvPr id="4" name="Picture " descr="C:/Users/dnjsd/AppData/Roaming/PolarisOffice/ETemp/16068_22225008/fImage24713385680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993265" y="2555875"/>
            <a:ext cx="8211185" cy="2760345"/>
          </a:xfrm>
          <a:prstGeom prst="rect"/>
          <a:noFill/>
        </p:spPr>
      </p:pic>
      <p:sp>
        <p:nvSpPr>
          <p:cNvPr id="5" name="텍스트 상자 1"/>
          <p:cNvSpPr txBox="1">
            <a:spLocks/>
          </p:cNvSpPr>
          <p:nvPr/>
        </p:nvSpPr>
        <p:spPr>
          <a:xfrm rot="0">
            <a:off x="473075" y="1137285"/>
            <a:ext cx="7061835" cy="7391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254000" indent="-254000" algn="l" hangingPunct="1">
              <a:buFont typeface="Wingdings"/>
              <a:buChar char=""/>
            </a:pPr>
            <a:r>
              <a:rPr lang="ko-KR" sz="2400">
                <a:latin typeface="맑은 고딕" charset="0"/>
                <a:ea typeface="맑은 고딕" charset="0"/>
              </a:rPr>
              <a:t>순환신경망 (Recurrent Neural Network)</a:t>
            </a:r>
            <a:endParaRPr lang="ko-KR" altLang="en-US" sz="2400">
              <a:latin typeface="맑은 고딕" charset="0"/>
              <a:ea typeface="맑은 고딕" charset="0"/>
            </a:endParaRPr>
          </a:p>
          <a:p>
            <a:pPr marL="0" indent="0" algn="l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	- 순서를 가지고 있는 데이터를 위한 모델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2115" y="207645"/>
            <a:ext cx="11369040" cy="762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RNN 종류</a:t>
            </a:r>
            <a:endParaRPr lang="ko-KR" altLang="en-US"/>
          </a:p>
        </p:txBody>
      </p:sp>
      <p:sp>
        <p:nvSpPr>
          <p:cNvPr id="3" name="텍스트 개체 틀 2"/>
          <p:cNvSpPr txBox="1">
            <a:spLocks noGrp="1"/>
          </p:cNvSpPr>
          <p:nvPr>
            <p:ph type="body" sz="quarter" idx="10"/>
          </p:nvPr>
        </p:nvSpPr>
        <p:spPr>
          <a:xfrm>
            <a:off x="411480" y="11639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One-to-many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rtl="0" algn="l" defTabSz="914400" eaLnBrk="1" latinLnBrk="0" hangingPunct="1" lvl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-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이미지를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설명하는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문장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400">
                <a:latin typeface="Arial" charset="0"/>
                <a:ea typeface="맑은 고딕" charset="0"/>
                <a:cs typeface="+mn-cs"/>
              </a:rPr>
              <a:t>생성</a:t>
            </a:r>
            <a:endParaRPr lang="ko-KR" altLang="en-US" sz="2400">
              <a:latin typeface="Arial" charset="0"/>
              <a:ea typeface="맑은 고딕" charset="0"/>
              <a:cs typeface="+mn-cs"/>
            </a:endParaRPr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Many-to-one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ko-KR" altLang="en-US"/>
              <a:t>- 회사의 주가를 보고 흥망 예측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ko-KR" altLang="en-US"/>
              <a:t>- 감성 분석</a:t>
            </a:r>
            <a:endParaRPr lang="ko-KR" altLang="en-US"/>
          </a:p>
          <a:p>
            <a:pPr marL="228600" indent="-228600" latinLnBrk="0">
              <a:buFont typeface="Arial"/>
              <a:buChar char="•"/>
            </a:pPr>
            <a:r>
              <a:rPr lang="ko-KR" altLang="en-US"/>
              <a:t>Many-to-many 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ko-KR" altLang="en-US"/>
              <a:t>- 문장을 다른 언어로 번역</a:t>
            </a:r>
            <a:endParaRPr lang="ko-KR" altLang="en-US"/>
          </a:p>
          <a:p>
            <a:pPr marL="685800" indent="-228600" latinLnBrk="0" lvl="1">
              <a:buFontTx/>
              <a:buNone/>
            </a:pPr>
            <a:r>
              <a:rPr lang="ko-KR" altLang="en-US"/>
              <a:t>- 문장의 각 품사를 분류</a:t>
            </a:r>
            <a:endParaRPr lang="ko-KR" altLang="en-US"/>
          </a:p>
        </p:txBody>
      </p:sp>
      <p:pic>
        <p:nvPicPr>
          <p:cNvPr id="4" name="그림 145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61205" y="3421380"/>
            <a:ext cx="7500620" cy="2626995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6395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구조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도형 55"/>
          <p:cNvSpPr>
            <a:spLocks/>
          </p:cNvSpPr>
          <p:nvPr/>
        </p:nvSpPr>
        <p:spPr>
          <a:xfrm rot="10800000">
            <a:off x="4515485" y="4121150"/>
            <a:ext cx="1082040" cy="856615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표 56"/>
          <p:cNvGraphicFramePr>
            <a:graphicFrameLocks noGrp="1"/>
          </p:cNvGraphicFramePr>
          <p:nvPr/>
        </p:nvGraphicFramePr>
        <p:xfrm>
          <a:off x="4445635" y="3391535"/>
          <a:ext cx="119189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표 60"/>
          <p:cNvGraphicFramePr>
            <a:graphicFrameLocks noGrp="1"/>
          </p:cNvGraphicFramePr>
          <p:nvPr/>
        </p:nvGraphicFramePr>
        <p:xfrm>
          <a:off x="1776095" y="4371340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도형 62"/>
          <p:cNvSpPr>
            <a:spLocks/>
          </p:cNvSpPr>
          <p:nvPr/>
        </p:nvSpPr>
        <p:spPr>
          <a:xfrm rot="10800000">
            <a:off x="6614160" y="4125595"/>
            <a:ext cx="1082040" cy="856615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표 63"/>
          <p:cNvGraphicFramePr>
            <a:graphicFrameLocks noGrp="1"/>
          </p:cNvGraphicFramePr>
          <p:nvPr/>
        </p:nvGraphicFramePr>
        <p:xfrm>
          <a:off x="6544310" y="3395980"/>
          <a:ext cx="122301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도형 65"/>
          <p:cNvSpPr>
            <a:spLocks/>
          </p:cNvSpPr>
          <p:nvPr/>
        </p:nvSpPr>
        <p:spPr>
          <a:xfrm rot="10800000">
            <a:off x="8652510" y="4125595"/>
            <a:ext cx="1082040" cy="856615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표 66"/>
          <p:cNvGraphicFramePr>
            <a:graphicFrameLocks noGrp="1"/>
          </p:cNvGraphicFramePr>
          <p:nvPr/>
        </p:nvGraphicFramePr>
        <p:xfrm>
          <a:off x="8582660" y="3395980"/>
          <a:ext cx="122301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표 70"/>
          <p:cNvGraphicFramePr>
            <a:graphicFrameLocks noGrp="1"/>
          </p:cNvGraphicFramePr>
          <p:nvPr/>
        </p:nvGraphicFramePr>
        <p:xfrm>
          <a:off x="4801870" y="5269865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5" name="표 71"/>
          <p:cNvGraphicFramePr>
            <a:graphicFrameLocks noGrp="1"/>
          </p:cNvGraphicFramePr>
          <p:nvPr/>
        </p:nvGraphicFramePr>
        <p:xfrm>
          <a:off x="6889750" y="5262880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6" name="표 72"/>
          <p:cNvGraphicFramePr>
            <a:graphicFrameLocks noGrp="1"/>
          </p:cNvGraphicFramePr>
          <p:nvPr/>
        </p:nvGraphicFramePr>
        <p:xfrm>
          <a:off x="8932545" y="5267325"/>
          <a:ext cx="5181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"/>
                <a:gridCol w="17272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표 73"/>
          <p:cNvGraphicFramePr>
            <a:graphicFrameLocks noGrp="1"/>
          </p:cNvGraphicFramePr>
          <p:nvPr/>
        </p:nvGraphicFramePr>
        <p:xfrm>
          <a:off x="4224655" y="3187065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표 74"/>
          <p:cNvGraphicFramePr>
            <a:graphicFrameLocks noGrp="1"/>
          </p:cNvGraphicFramePr>
          <p:nvPr/>
        </p:nvGraphicFramePr>
        <p:xfrm>
          <a:off x="6356985" y="3197225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9" name="표 75"/>
          <p:cNvGraphicFramePr>
            <a:graphicFrameLocks noGrp="1"/>
          </p:cNvGraphicFramePr>
          <p:nvPr/>
        </p:nvGraphicFramePr>
        <p:xfrm>
          <a:off x="8422005" y="3201670"/>
          <a:ext cx="122301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도형 76"/>
          <p:cNvSpPr>
            <a:spLocks/>
          </p:cNvSpPr>
          <p:nvPr/>
        </p:nvSpPr>
        <p:spPr>
          <a:xfrm rot="0">
            <a:off x="3749675" y="3422650"/>
            <a:ext cx="417830" cy="327660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표 79"/>
          <p:cNvGraphicFramePr>
            <a:graphicFrameLocks noGrp="1"/>
          </p:cNvGraphicFramePr>
          <p:nvPr/>
        </p:nvGraphicFramePr>
        <p:xfrm>
          <a:off x="4284980" y="1929765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2" name="표 80"/>
          <p:cNvGraphicFramePr>
            <a:graphicFrameLocks noGrp="1"/>
          </p:cNvGraphicFramePr>
          <p:nvPr/>
        </p:nvGraphicFramePr>
        <p:xfrm>
          <a:off x="6473825" y="1911350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3" name="표 81"/>
          <p:cNvGraphicFramePr>
            <a:graphicFrameLocks noGrp="1"/>
          </p:cNvGraphicFramePr>
          <p:nvPr/>
        </p:nvGraphicFramePr>
        <p:xfrm>
          <a:off x="8426450" y="1904365"/>
          <a:ext cx="122301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3835"/>
                <a:gridCol w="203835"/>
                <a:gridCol w="203835"/>
                <a:gridCol w="203835"/>
                <a:gridCol w="203835"/>
                <a:gridCol w="20383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4" name="텍스트 상자 82"/>
          <p:cNvSpPr txBox="1">
            <a:spLocks/>
          </p:cNvSpPr>
          <p:nvPr/>
        </p:nvSpPr>
        <p:spPr>
          <a:xfrm rot="0">
            <a:off x="4324350" y="2600960"/>
            <a:ext cx="127317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84"/>
          <p:cNvSpPr txBox="1">
            <a:spLocks/>
          </p:cNvSpPr>
          <p:nvPr/>
        </p:nvSpPr>
        <p:spPr>
          <a:xfrm rot="0">
            <a:off x="6423025" y="2560320"/>
            <a:ext cx="127317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텍스트 상자 85"/>
          <p:cNvSpPr txBox="1">
            <a:spLocks/>
          </p:cNvSpPr>
          <p:nvPr/>
        </p:nvSpPr>
        <p:spPr>
          <a:xfrm rot="0">
            <a:off x="8454390" y="2553335"/>
            <a:ext cx="127317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도형 86"/>
          <p:cNvSpPr>
            <a:spLocks/>
          </p:cNvSpPr>
          <p:nvPr/>
        </p:nvSpPr>
        <p:spPr>
          <a:xfrm rot="5400000" flipH="1" flipV="1">
            <a:off x="2806700" y="2953385"/>
            <a:ext cx="999490" cy="183769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텍스트 상자 87"/>
          <p:cNvSpPr txBox="1">
            <a:spLocks/>
          </p:cNvSpPr>
          <p:nvPr/>
        </p:nvSpPr>
        <p:spPr>
          <a:xfrm rot="0">
            <a:off x="4729480" y="1554480"/>
            <a:ext cx="5073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88"/>
          <p:cNvSpPr txBox="1">
            <a:spLocks/>
          </p:cNvSpPr>
          <p:nvPr/>
        </p:nvSpPr>
        <p:spPr>
          <a:xfrm rot="0">
            <a:off x="4887595" y="5697855"/>
            <a:ext cx="70993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텍스트 상자 89"/>
          <p:cNvSpPr txBox="1">
            <a:spLocks/>
          </p:cNvSpPr>
          <p:nvPr/>
        </p:nvSpPr>
        <p:spPr>
          <a:xfrm rot="0">
            <a:off x="2143760" y="4903470"/>
            <a:ext cx="7956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텍스트 상자 91"/>
          <p:cNvSpPr txBox="1">
            <a:spLocks/>
          </p:cNvSpPr>
          <p:nvPr/>
        </p:nvSpPr>
        <p:spPr>
          <a:xfrm rot="0">
            <a:off x="4876165" y="4369435"/>
            <a:ext cx="29337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2" name="도형 6"/>
          <p:cNvCxnSpPr>
            <a:stCxn id="24" idx="3"/>
            <a:endCxn id="18" idx="1"/>
          </p:cNvCxnSpPr>
          <p:nvPr/>
        </p:nvCxnSpPr>
        <p:spPr>
          <a:xfrm rot="0">
            <a:off x="5597525" y="2785745"/>
            <a:ext cx="760095" cy="597535"/>
          </a:xfrm>
          <a:prstGeom prst="bentConnector3">
            <a:avLst>
              <a:gd name="adj1" fmla="val 49986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도형 7"/>
          <p:cNvCxnSpPr>
            <a:stCxn id="25" idx="3"/>
            <a:endCxn id="19" idx="1"/>
          </p:cNvCxnSpPr>
          <p:nvPr/>
        </p:nvCxnSpPr>
        <p:spPr>
          <a:xfrm rot="0">
            <a:off x="7696200" y="2745105"/>
            <a:ext cx="726440" cy="642620"/>
          </a:xfrm>
          <a:prstGeom prst="bentConnector3">
            <a:avLst>
              <a:gd name="adj1" fmla="val 4995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도형 12"/>
          <p:cNvSpPr>
            <a:spLocks/>
          </p:cNvSpPr>
          <p:nvPr/>
        </p:nvSpPr>
        <p:spPr>
          <a:xfrm rot="0">
            <a:off x="1824355" y="3029585"/>
            <a:ext cx="1194435" cy="733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>
            <a:off x="411480" y="116395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활성화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함수에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비선형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함수를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사용하는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이유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254000" indent="-25400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Ex)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h(x)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cx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일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때의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3층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네트워크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y(x)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*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</a:t>
            </a:r>
            <a:r>
              <a:rPr lang="ko-KR" altLang="en-US" sz="2800" baseline="30000">
                <a:latin typeface="Arial" charset="0"/>
                <a:ea typeface="맑은 고딕" charset="0"/>
                <a:cs typeface="+mn-cs"/>
              </a:rPr>
              <a:t>3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x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ax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endParaRPr lang="ko-KR" altLang="en-US" sz="2800">
              <a:latin typeface="+mn-lt"/>
              <a:ea typeface="Arial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=&gt;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층을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쌓는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이유가</a:t>
            </a:r>
            <a:r>
              <a:rPr lang="ko-KR" altLang="en-US" sz="2800">
                <a:latin typeface="+mn-lt"/>
                <a:ea typeface="Arial" charset="0"/>
                <a:cs typeface="+mn-cs"/>
              </a:rPr>
              <a:t> </a:t>
            </a: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없다!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0" indent="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One-to-many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0800000">
            <a:off x="4132580" y="472757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4062730" y="3807460"/>
          <a:ext cx="11741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393190" y="478726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Rect 0"/>
          <p:cNvSpPr>
            <a:spLocks/>
          </p:cNvSpPr>
          <p:nvPr/>
        </p:nvSpPr>
        <p:spPr>
          <a:xfrm rot="10800000">
            <a:off x="623125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616140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10800000">
            <a:off x="826960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819975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4418965" y="568579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3841750" y="360299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5974080" y="361315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8039100" y="361759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Rect 0"/>
          <p:cNvSpPr>
            <a:spLocks/>
          </p:cNvSpPr>
          <p:nvPr/>
        </p:nvSpPr>
        <p:spPr>
          <a:xfrm rot="0">
            <a:off x="3366770" y="3705225"/>
            <a:ext cx="407035" cy="304165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3902075" y="23456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2" name="Table 3"/>
          <p:cNvGraphicFramePr>
            <a:graphicFrameLocks noGrp="1"/>
          </p:cNvGraphicFramePr>
          <p:nvPr/>
        </p:nvGraphicFramePr>
        <p:xfrm>
          <a:off x="6090920" y="232727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8043545" y="23202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4" name="Rect 0"/>
          <p:cNvSpPr txBox="1">
            <a:spLocks/>
          </p:cNvSpPr>
          <p:nvPr/>
        </p:nvSpPr>
        <p:spPr>
          <a:xfrm rot="0">
            <a:off x="3941445" y="287147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040120" y="283083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8071485" y="282384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5400000" flipH="1" flipV="1">
            <a:off x="2416175" y="3361690"/>
            <a:ext cx="999490" cy="185293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4346575" y="1824990"/>
            <a:ext cx="493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4504690" y="596836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X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1760855" y="5173980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4459605" y="4808855"/>
            <a:ext cx="285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8265795" y="161036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Table 3"/>
          <p:cNvGraphicFramePr>
            <a:graphicFrameLocks noGrp="1"/>
          </p:cNvGraphicFramePr>
          <p:nvPr/>
        </p:nvGraphicFramePr>
        <p:xfrm>
          <a:off x="6484620" y="571182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5" name="표 147"/>
          <p:cNvGraphicFramePr>
            <a:graphicFrameLocks noGrp="1"/>
          </p:cNvGraphicFramePr>
          <p:nvPr/>
        </p:nvGraphicFramePr>
        <p:xfrm>
          <a:off x="8527415" y="5681980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36" name="표 148"/>
          <p:cNvGraphicFramePr>
            <a:graphicFrameLocks noGrp="1"/>
          </p:cNvGraphicFramePr>
          <p:nvPr/>
        </p:nvGraphicFramePr>
        <p:xfrm>
          <a:off x="8380730" y="116649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7" name="도형 149"/>
          <p:cNvSpPr>
            <a:spLocks/>
          </p:cNvSpPr>
          <p:nvPr/>
        </p:nvSpPr>
        <p:spPr>
          <a:xfrm rot="0">
            <a:off x="4260850" y="1693545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8" name="표 150"/>
          <p:cNvGraphicFramePr>
            <a:graphicFrameLocks noGrp="1"/>
          </p:cNvGraphicFramePr>
          <p:nvPr/>
        </p:nvGraphicFramePr>
        <p:xfrm>
          <a:off x="4375785" y="1226820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9" name="도형 151"/>
          <p:cNvSpPr>
            <a:spLocks/>
          </p:cNvSpPr>
          <p:nvPr/>
        </p:nvSpPr>
        <p:spPr>
          <a:xfrm rot="0">
            <a:off x="6258560" y="1618615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0" name="표 152"/>
          <p:cNvGraphicFramePr>
            <a:graphicFrameLocks noGrp="1"/>
          </p:cNvGraphicFramePr>
          <p:nvPr/>
        </p:nvGraphicFramePr>
        <p:xfrm>
          <a:off x="6373495" y="1174750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41" name="도형 207"/>
          <p:cNvCxnSpPr>
            <a:stCxn id="38" idx="3"/>
            <a:endCxn id="33" idx="1"/>
          </p:cNvCxnSpPr>
          <p:nvPr/>
        </p:nvCxnSpPr>
        <p:spPr>
          <a:xfrm rot="0">
            <a:off x="4916805" y="1412240"/>
            <a:ext cx="1568450" cy="4485640"/>
          </a:xfrm>
          <a:prstGeom prst="bent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도형 209"/>
          <p:cNvCxnSpPr>
            <a:stCxn id="40" idx="3"/>
            <a:endCxn id="35" idx="1"/>
          </p:cNvCxnSpPr>
          <p:nvPr/>
        </p:nvCxnSpPr>
        <p:spPr>
          <a:xfrm rot="0">
            <a:off x="6914515" y="1360170"/>
            <a:ext cx="1613535" cy="4507865"/>
          </a:xfrm>
          <a:prstGeom prst="bentConnector3">
            <a:avLst>
              <a:gd name="adj1" fmla="val 50000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도형 223"/>
          <p:cNvSpPr>
            <a:spLocks/>
          </p:cNvSpPr>
          <p:nvPr/>
        </p:nvSpPr>
        <p:spPr>
          <a:xfrm rot="0">
            <a:off x="1396365" y="3446145"/>
            <a:ext cx="1194435" cy="733425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224"/>
          <p:cNvSpPr txBox="1">
            <a:spLocks/>
          </p:cNvSpPr>
          <p:nvPr/>
        </p:nvSpPr>
        <p:spPr>
          <a:xfrm rot="0">
            <a:off x="4313555" y="91249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내가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5" name="텍스트 상자 225"/>
          <p:cNvSpPr txBox="1">
            <a:spLocks/>
          </p:cNvSpPr>
          <p:nvPr/>
        </p:nvSpPr>
        <p:spPr>
          <a:xfrm rot="0">
            <a:off x="6344285" y="883285"/>
            <a:ext cx="69088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밥을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226"/>
          <p:cNvSpPr txBox="1">
            <a:spLocks/>
          </p:cNvSpPr>
          <p:nvPr/>
        </p:nvSpPr>
        <p:spPr>
          <a:xfrm rot="0">
            <a:off x="8270240" y="906145"/>
            <a:ext cx="9982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먹는다.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47" name="도형 16"/>
          <p:cNvCxnSpPr>
            <a:stCxn id="24" idx="3"/>
            <a:endCxn id="18" idx="1"/>
          </p:cNvCxnSpPr>
          <p:nvPr/>
        </p:nvCxnSpPr>
        <p:spPr>
          <a:xfrm rot="0">
            <a:off x="5180330" y="3056255"/>
            <a:ext cx="794385" cy="74295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도형 17"/>
          <p:cNvCxnSpPr>
            <a:stCxn id="25" idx="3"/>
            <a:endCxn id="19" idx="1"/>
          </p:cNvCxnSpPr>
          <p:nvPr/>
        </p:nvCxnSpPr>
        <p:spPr>
          <a:xfrm rot="0">
            <a:off x="7279005" y="3015615"/>
            <a:ext cx="760730" cy="788035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310" cy="505841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Many-to-one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0800000">
            <a:off x="4132580" y="472757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4062730" y="3807460"/>
          <a:ext cx="11741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1393190" y="478726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Rect 0"/>
          <p:cNvSpPr>
            <a:spLocks/>
          </p:cNvSpPr>
          <p:nvPr/>
        </p:nvSpPr>
        <p:spPr>
          <a:xfrm rot="10800000">
            <a:off x="623125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616140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10800000">
            <a:off x="8269605" y="47320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8199755" y="3811905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4385310" y="567436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6506845" y="5678805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8549640" y="568325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3841750" y="360299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5974080" y="361315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8039100" y="361759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Rect 0"/>
          <p:cNvSpPr>
            <a:spLocks/>
          </p:cNvSpPr>
          <p:nvPr/>
        </p:nvSpPr>
        <p:spPr>
          <a:xfrm rot="0">
            <a:off x="3366770" y="3705225"/>
            <a:ext cx="407035" cy="304165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3902075" y="23456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2" name="Table 3"/>
          <p:cNvGraphicFramePr>
            <a:graphicFrameLocks noGrp="1"/>
          </p:cNvGraphicFramePr>
          <p:nvPr/>
        </p:nvGraphicFramePr>
        <p:xfrm>
          <a:off x="6090920" y="232727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8043545" y="23202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4" name="Rect 0"/>
          <p:cNvSpPr txBox="1">
            <a:spLocks/>
          </p:cNvSpPr>
          <p:nvPr/>
        </p:nvSpPr>
        <p:spPr>
          <a:xfrm rot="0">
            <a:off x="3941445" y="287147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6040120" y="283083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8071485" y="282384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5400000" flipH="1" flipV="1">
            <a:off x="2416175" y="3361690"/>
            <a:ext cx="999490" cy="185293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4346575" y="1824990"/>
            <a:ext cx="493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1760855" y="5173980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4459605" y="4808855"/>
            <a:ext cx="285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8265795" y="161036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Table 3"/>
          <p:cNvGraphicFramePr>
            <a:graphicFrameLocks noGrp="1"/>
          </p:cNvGraphicFramePr>
          <p:nvPr/>
        </p:nvGraphicFramePr>
        <p:xfrm>
          <a:off x="8421370" y="106108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4" name="텍스트 상자 146"/>
          <p:cNvSpPr txBox="1">
            <a:spLocks/>
          </p:cNvSpPr>
          <p:nvPr/>
        </p:nvSpPr>
        <p:spPr>
          <a:xfrm rot="0">
            <a:off x="8344535" y="596900"/>
            <a:ext cx="93535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기쁨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210"/>
          <p:cNvSpPr txBox="1">
            <a:spLocks/>
          </p:cNvSpPr>
          <p:nvPr/>
        </p:nvSpPr>
        <p:spPr>
          <a:xfrm rot="0">
            <a:off x="4313555" y="6058535"/>
            <a:ext cx="71056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나는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211"/>
          <p:cNvSpPr txBox="1">
            <a:spLocks/>
          </p:cNvSpPr>
          <p:nvPr/>
        </p:nvSpPr>
        <p:spPr>
          <a:xfrm rot="0">
            <a:off x="6288405" y="6062980"/>
            <a:ext cx="1010920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복권에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7" name="텍스트 상자 212"/>
          <p:cNvSpPr txBox="1">
            <a:spLocks/>
          </p:cNvSpPr>
          <p:nvPr/>
        </p:nvSpPr>
        <p:spPr>
          <a:xfrm rot="0">
            <a:off x="8299450" y="6057900"/>
            <a:ext cx="118427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당첨됐다.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8" name="도형 222"/>
          <p:cNvSpPr>
            <a:spLocks/>
          </p:cNvSpPr>
          <p:nvPr/>
        </p:nvSpPr>
        <p:spPr>
          <a:xfrm rot="0">
            <a:off x="1508760" y="3446145"/>
            <a:ext cx="1193800" cy="732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39" name="도형 13"/>
          <p:cNvCxnSpPr>
            <a:stCxn id="24" idx="3"/>
            <a:endCxn id="18" idx="1"/>
          </p:cNvCxnSpPr>
          <p:nvPr/>
        </p:nvCxnSpPr>
        <p:spPr>
          <a:xfrm rot="0">
            <a:off x="5180330" y="3056255"/>
            <a:ext cx="794385" cy="74295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도형 14"/>
          <p:cNvCxnSpPr>
            <a:stCxn id="25" idx="3"/>
            <a:endCxn id="19" idx="1"/>
          </p:cNvCxnSpPr>
          <p:nvPr/>
        </p:nvCxnSpPr>
        <p:spPr>
          <a:xfrm rot="0">
            <a:off x="7279005" y="3015615"/>
            <a:ext cx="760730" cy="788035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040" cy="7626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RNN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287655" y="105156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54000" indent="-254000" latinLnBrk="0">
              <a:buFont typeface="Wingdings"/>
              <a:buChar char="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Many-to-many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5" name="Rect 0"/>
          <p:cNvSpPr>
            <a:spLocks/>
          </p:cNvSpPr>
          <p:nvPr/>
        </p:nvSpPr>
        <p:spPr>
          <a:xfrm rot="10800000">
            <a:off x="2814955" y="4795520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6" name="Table 3"/>
          <p:cNvGraphicFramePr>
            <a:graphicFrameLocks noGrp="1"/>
          </p:cNvGraphicFramePr>
          <p:nvPr/>
        </p:nvGraphicFramePr>
        <p:xfrm>
          <a:off x="2745105" y="3863975"/>
          <a:ext cx="117411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7" name="Table 3"/>
          <p:cNvGraphicFramePr>
            <a:graphicFrameLocks noGrp="1"/>
          </p:cNvGraphicFramePr>
          <p:nvPr/>
        </p:nvGraphicFramePr>
        <p:xfrm>
          <a:off x="334645" y="479869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9" name="Rect 0"/>
          <p:cNvSpPr>
            <a:spLocks/>
          </p:cNvSpPr>
          <p:nvPr/>
        </p:nvSpPr>
        <p:spPr>
          <a:xfrm rot="10800000">
            <a:off x="4913630" y="478853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0" name="Table 3"/>
          <p:cNvGraphicFramePr>
            <a:graphicFrameLocks noGrp="1"/>
          </p:cNvGraphicFramePr>
          <p:nvPr/>
        </p:nvGraphicFramePr>
        <p:xfrm>
          <a:off x="4843780" y="3868420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2" name="Rect 0"/>
          <p:cNvSpPr>
            <a:spLocks/>
          </p:cNvSpPr>
          <p:nvPr/>
        </p:nvSpPr>
        <p:spPr>
          <a:xfrm rot="10800000">
            <a:off x="6951980" y="478853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13" name="Table 3"/>
          <p:cNvGraphicFramePr>
            <a:graphicFrameLocks noGrp="1"/>
          </p:cNvGraphicFramePr>
          <p:nvPr/>
        </p:nvGraphicFramePr>
        <p:xfrm>
          <a:off x="6882130" y="3868420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4" name="Table 3"/>
          <p:cNvGraphicFramePr>
            <a:graphicFrameLocks noGrp="1"/>
          </p:cNvGraphicFramePr>
          <p:nvPr/>
        </p:nvGraphicFramePr>
        <p:xfrm>
          <a:off x="3101340" y="5742305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5" name="Table 3"/>
          <p:cNvGraphicFramePr>
            <a:graphicFrameLocks noGrp="1"/>
          </p:cNvGraphicFramePr>
          <p:nvPr/>
        </p:nvGraphicFramePr>
        <p:xfrm>
          <a:off x="5189220" y="5735320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6" name="Table 3"/>
          <p:cNvGraphicFramePr>
            <a:graphicFrameLocks noGrp="1"/>
          </p:cNvGraphicFramePr>
          <p:nvPr/>
        </p:nvGraphicFramePr>
        <p:xfrm>
          <a:off x="7232015" y="5739765"/>
          <a:ext cx="5410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7" name="Table 3"/>
          <p:cNvGraphicFramePr>
            <a:graphicFrameLocks noGrp="1"/>
          </p:cNvGraphicFramePr>
          <p:nvPr/>
        </p:nvGraphicFramePr>
        <p:xfrm>
          <a:off x="2524125" y="365950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8" name="Table 3"/>
          <p:cNvGraphicFramePr>
            <a:graphicFrameLocks noGrp="1"/>
          </p:cNvGraphicFramePr>
          <p:nvPr/>
        </p:nvGraphicFramePr>
        <p:xfrm>
          <a:off x="4656455" y="366966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9" name="Table 3"/>
          <p:cNvGraphicFramePr>
            <a:graphicFrameLocks noGrp="1"/>
          </p:cNvGraphicFramePr>
          <p:nvPr/>
        </p:nvGraphicFramePr>
        <p:xfrm>
          <a:off x="6721475" y="367411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0" name="Rect 0"/>
          <p:cNvSpPr>
            <a:spLocks/>
          </p:cNvSpPr>
          <p:nvPr/>
        </p:nvSpPr>
        <p:spPr>
          <a:xfrm rot="0">
            <a:off x="2049145" y="3795395"/>
            <a:ext cx="407035" cy="281940"/>
          </a:xfrm>
          <a:prstGeom prst="mathPlus"/>
          <a:solidFill>
            <a:schemeClr val="tx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Table 3"/>
          <p:cNvGraphicFramePr>
            <a:graphicFrameLocks noGrp="1"/>
          </p:cNvGraphicFramePr>
          <p:nvPr/>
        </p:nvGraphicFramePr>
        <p:xfrm>
          <a:off x="2584450" y="240220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2" name="Table 3"/>
          <p:cNvGraphicFramePr>
            <a:graphicFrameLocks noGrp="1"/>
          </p:cNvGraphicFramePr>
          <p:nvPr/>
        </p:nvGraphicFramePr>
        <p:xfrm>
          <a:off x="4773295" y="238379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3" name="Table 3"/>
          <p:cNvGraphicFramePr>
            <a:graphicFrameLocks noGrp="1"/>
          </p:cNvGraphicFramePr>
          <p:nvPr/>
        </p:nvGraphicFramePr>
        <p:xfrm>
          <a:off x="6725920" y="237680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4" name="Rect 0"/>
          <p:cNvSpPr txBox="1">
            <a:spLocks/>
          </p:cNvSpPr>
          <p:nvPr/>
        </p:nvSpPr>
        <p:spPr>
          <a:xfrm rot="0">
            <a:off x="2623820" y="292798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Rect 0"/>
          <p:cNvSpPr txBox="1">
            <a:spLocks/>
          </p:cNvSpPr>
          <p:nvPr/>
        </p:nvSpPr>
        <p:spPr>
          <a:xfrm rot="0">
            <a:off x="4722495" y="288734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6" name="Rect 0"/>
          <p:cNvSpPr txBox="1">
            <a:spLocks/>
          </p:cNvSpPr>
          <p:nvPr/>
        </p:nvSpPr>
        <p:spPr>
          <a:xfrm rot="0">
            <a:off x="6753860" y="288036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7" name="Rect 0"/>
          <p:cNvSpPr>
            <a:spLocks/>
          </p:cNvSpPr>
          <p:nvPr/>
        </p:nvSpPr>
        <p:spPr>
          <a:xfrm rot="5400000" flipH="1" flipV="1">
            <a:off x="1250315" y="3525520"/>
            <a:ext cx="954405" cy="1593850"/>
          </a:xfrm>
          <a:prstGeom prst="bentConnector2"/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8" name="Rect 0"/>
          <p:cNvSpPr txBox="1">
            <a:spLocks/>
          </p:cNvSpPr>
          <p:nvPr/>
        </p:nvSpPr>
        <p:spPr>
          <a:xfrm rot="0">
            <a:off x="7162165" y="1847850"/>
            <a:ext cx="4933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Rect 0"/>
          <p:cNvSpPr txBox="1">
            <a:spLocks/>
          </p:cNvSpPr>
          <p:nvPr/>
        </p:nvSpPr>
        <p:spPr>
          <a:xfrm rot="0">
            <a:off x="3164840" y="6115050"/>
            <a:ext cx="6915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I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0" name="Rect 0"/>
          <p:cNvSpPr txBox="1">
            <a:spLocks/>
          </p:cNvSpPr>
          <p:nvPr/>
        </p:nvSpPr>
        <p:spPr>
          <a:xfrm rot="0">
            <a:off x="702310" y="5185410"/>
            <a:ext cx="77406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-25000">
                <a:latin typeface="맑은 고딕" charset="0"/>
                <a:ea typeface="맑은 고딕" charset="0"/>
              </a:rPr>
              <a:t>t-1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3153410" y="4876800"/>
            <a:ext cx="2851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2" name="Rect 0"/>
          <p:cNvSpPr>
            <a:spLocks/>
          </p:cNvSpPr>
          <p:nvPr/>
        </p:nvSpPr>
        <p:spPr>
          <a:xfrm rot="0">
            <a:off x="11081385" y="163322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3" name="Table 3"/>
          <p:cNvGraphicFramePr>
            <a:graphicFrameLocks noGrp="1"/>
          </p:cNvGraphicFramePr>
          <p:nvPr/>
        </p:nvGraphicFramePr>
        <p:xfrm>
          <a:off x="11236960" y="108394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4" name="Rect 0"/>
          <p:cNvSpPr>
            <a:spLocks/>
          </p:cNvSpPr>
          <p:nvPr/>
        </p:nvSpPr>
        <p:spPr>
          <a:xfrm rot="0">
            <a:off x="9069705" y="164846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5" name="Table 3"/>
          <p:cNvGraphicFramePr>
            <a:graphicFrameLocks noGrp="1"/>
          </p:cNvGraphicFramePr>
          <p:nvPr/>
        </p:nvGraphicFramePr>
        <p:xfrm>
          <a:off x="9225280" y="1099185"/>
          <a:ext cx="5334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6" name="Rect 0"/>
          <p:cNvSpPr>
            <a:spLocks/>
          </p:cNvSpPr>
          <p:nvPr/>
        </p:nvSpPr>
        <p:spPr>
          <a:xfrm rot="0">
            <a:off x="6945630" y="1663700"/>
            <a:ext cx="800735" cy="530225"/>
          </a:xfrm>
          <a:prstGeom prst="trapezoid"/>
          <a:solidFill>
            <a:srgbClr val="9966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7" name="Table 3"/>
          <p:cNvGraphicFramePr>
            <a:graphicFrameLocks noGrp="1"/>
          </p:cNvGraphicFramePr>
          <p:nvPr/>
        </p:nvGraphicFramePr>
        <p:xfrm>
          <a:off x="7101205" y="1114425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38" name="도형 123"/>
          <p:cNvSpPr>
            <a:spLocks/>
          </p:cNvSpPr>
          <p:nvPr/>
        </p:nvSpPr>
        <p:spPr>
          <a:xfrm rot="10800000">
            <a:off x="8971915" y="481520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39" name="표 124"/>
          <p:cNvGraphicFramePr>
            <a:graphicFrameLocks noGrp="1"/>
          </p:cNvGraphicFramePr>
          <p:nvPr/>
        </p:nvGraphicFramePr>
        <p:xfrm>
          <a:off x="8902065" y="3895090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0" name="도형 125"/>
          <p:cNvSpPr>
            <a:spLocks/>
          </p:cNvSpPr>
          <p:nvPr/>
        </p:nvSpPr>
        <p:spPr>
          <a:xfrm rot="10800000">
            <a:off x="11010265" y="4815205"/>
            <a:ext cx="1053465" cy="520700"/>
          </a:xfrm>
          <a:prstGeom prst="trapezoid"/>
          <a:solidFill>
            <a:schemeClr val="accent6">
              <a:lumMod val="60000"/>
              <a:lumOff val="40000"/>
            </a:schemeClr>
          </a:solidFill>
          <a:ln w="1270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41" name="표 126"/>
          <p:cNvGraphicFramePr>
            <a:graphicFrameLocks noGrp="1"/>
          </p:cNvGraphicFramePr>
          <p:nvPr/>
        </p:nvGraphicFramePr>
        <p:xfrm>
          <a:off x="10940415" y="3895090"/>
          <a:ext cx="119253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44" name="표 129"/>
          <p:cNvGraphicFramePr>
            <a:graphicFrameLocks noGrp="1"/>
          </p:cNvGraphicFramePr>
          <p:nvPr/>
        </p:nvGraphicFramePr>
        <p:xfrm>
          <a:off x="8714740" y="3696335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45" name="표 130"/>
          <p:cNvGraphicFramePr>
            <a:graphicFrameLocks noGrp="1"/>
          </p:cNvGraphicFramePr>
          <p:nvPr/>
        </p:nvGraphicFramePr>
        <p:xfrm>
          <a:off x="10779760" y="3700780"/>
          <a:ext cx="11925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46" name="표 131"/>
          <p:cNvGraphicFramePr>
            <a:graphicFrameLocks noGrp="1"/>
          </p:cNvGraphicFramePr>
          <p:nvPr/>
        </p:nvGraphicFramePr>
        <p:xfrm>
          <a:off x="8831580" y="2410460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47" name="표 132"/>
          <p:cNvGraphicFramePr>
            <a:graphicFrameLocks noGrp="1"/>
          </p:cNvGraphicFramePr>
          <p:nvPr/>
        </p:nvGraphicFramePr>
        <p:xfrm>
          <a:off x="10784205" y="2403475"/>
          <a:ext cx="119253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8755"/>
                <a:gridCol w="198755"/>
                <a:gridCol w="198755"/>
                <a:gridCol w="198755"/>
                <a:gridCol w="198755"/>
                <a:gridCol w="198755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48" name="텍스트 상자 133"/>
          <p:cNvSpPr txBox="1">
            <a:spLocks/>
          </p:cNvSpPr>
          <p:nvPr/>
        </p:nvSpPr>
        <p:spPr>
          <a:xfrm rot="0">
            <a:off x="8780780" y="2914015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134"/>
          <p:cNvSpPr txBox="1">
            <a:spLocks/>
          </p:cNvSpPr>
          <p:nvPr/>
        </p:nvSpPr>
        <p:spPr>
          <a:xfrm rot="0">
            <a:off x="10812145" y="2907030"/>
            <a:ext cx="1238885" cy="370205"/>
          </a:xfrm>
          <a:prstGeom prst="rect"/>
          <a:noFill/>
          <a:ln w="0" cap="flat" cmpd="sng">
            <a:solidFill>
              <a:schemeClr val="tx1">
                <a:alpha val="100000"/>
              </a:schemeClr>
            </a:solidFill>
            <a:prstDash val="solid"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Activation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0" name="표 137"/>
          <p:cNvGraphicFramePr>
            <a:graphicFrameLocks noGrp="1"/>
          </p:cNvGraphicFramePr>
          <p:nvPr/>
        </p:nvGraphicFramePr>
        <p:xfrm>
          <a:off x="9248140" y="5739130"/>
          <a:ext cx="5410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8034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cxnSp>
        <p:nvCxnSpPr>
          <p:cNvPr id="51" name="도형 138"/>
          <p:cNvCxnSpPr>
            <a:stCxn id="37" idx="3"/>
            <a:endCxn id="50" idx="1"/>
          </p:cNvCxnSpPr>
          <p:nvPr/>
        </p:nvCxnSpPr>
        <p:spPr>
          <a:xfrm rot="0">
            <a:off x="7642225" y="1299845"/>
            <a:ext cx="1606550" cy="4625340"/>
          </a:xfrm>
          <a:prstGeom prst="bentConnector3">
            <a:avLst>
              <a:gd name="adj1" fmla="val 49977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텍스트 상자 139"/>
          <p:cNvSpPr txBox="1">
            <a:spLocks/>
          </p:cNvSpPr>
          <p:nvPr/>
        </p:nvSpPr>
        <p:spPr>
          <a:xfrm rot="0">
            <a:off x="5113020" y="6137910"/>
            <a:ext cx="856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have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3" name="텍스트 상자 140"/>
          <p:cNvSpPr txBox="1">
            <a:spLocks/>
          </p:cNvSpPr>
          <p:nvPr/>
        </p:nvSpPr>
        <p:spPr>
          <a:xfrm rot="0">
            <a:off x="7155815" y="6119495"/>
            <a:ext cx="8566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apple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텍스트 상자 141"/>
          <p:cNvSpPr txBox="1">
            <a:spLocks/>
          </p:cNvSpPr>
          <p:nvPr/>
        </p:nvSpPr>
        <p:spPr>
          <a:xfrm>
            <a:off x="7155180" y="680085"/>
            <a:ext cx="8572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나</a:t>
            </a:r>
            <a:r>
              <a:rPr lang="ko-KR" sz="1800">
                <a:latin typeface="맑은 고딕" charset="0"/>
                <a:ea typeface="맑은 고딕" charset="0"/>
              </a:rPr>
              <a:t>는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5" name="텍스트 상자 142"/>
          <p:cNvSpPr txBox="1">
            <a:spLocks/>
          </p:cNvSpPr>
          <p:nvPr/>
        </p:nvSpPr>
        <p:spPr>
          <a:xfrm rot="0">
            <a:off x="9080500" y="657225"/>
            <a:ext cx="101028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가진다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6" name="텍스트 상자 143"/>
          <p:cNvSpPr txBox="1">
            <a:spLocks/>
          </p:cNvSpPr>
          <p:nvPr/>
        </p:nvSpPr>
        <p:spPr>
          <a:xfrm rot="0">
            <a:off x="11115040" y="709295"/>
            <a:ext cx="109283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사과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57" name="표 144"/>
          <p:cNvGraphicFramePr>
            <a:graphicFrameLocks noGrp="1"/>
          </p:cNvGraphicFramePr>
          <p:nvPr/>
        </p:nvGraphicFramePr>
        <p:xfrm>
          <a:off x="11245215" y="5765800"/>
          <a:ext cx="5334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0340"/>
                <a:gridCol w="180340"/>
                <a:gridCol w="1727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58" name="도형 220"/>
          <p:cNvSpPr>
            <a:spLocks/>
          </p:cNvSpPr>
          <p:nvPr/>
        </p:nvSpPr>
        <p:spPr>
          <a:xfrm rot="0">
            <a:off x="416560" y="3423920"/>
            <a:ext cx="1193800" cy="73279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cxnSp>
        <p:nvCxnSpPr>
          <p:cNvPr id="59" name="도형 18"/>
          <p:cNvCxnSpPr>
            <a:stCxn id="24" idx="3"/>
            <a:endCxn id="18" idx="1"/>
          </p:cNvCxnSpPr>
          <p:nvPr/>
        </p:nvCxnSpPr>
        <p:spPr>
          <a:xfrm rot="0">
            <a:off x="3862705" y="3112770"/>
            <a:ext cx="794385" cy="742950"/>
          </a:xfrm>
          <a:prstGeom prst="bentConnector3">
            <a:avLst>
              <a:gd name="adj1" fmla="val 49995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도형 19"/>
          <p:cNvCxnSpPr>
            <a:stCxn id="25" idx="3"/>
            <a:endCxn id="19" idx="1"/>
          </p:cNvCxnSpPr>
          <p:nvPr/>
        </p:nvCxnSpPr>
        <p:spPr>
          <a:xfrm rot="0">
            <a:off x="5961380" y="3072130"/>
            <a:ext cx="760730" cy="788035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도형 20"/>
          <p:cNvCxnSpPr>
            <a:stCxn id="26" idx="3"/>
            <a:endCxn id="44" idx="1"/>
          </p:cNvCxnSpPr>
          <p:nvPr/>
        </p:nvCxnSpPr>
        <p:spPr>
          <a:xfrm rot="0">
            <a:off x="7992745" y="3065145"/>
            <a:ext cx="722630" cy="817245"/>
          </a:xfrm>
          <a:prstGeom prst="bentConnector3">
            <a:avLst>
              <a:gd name="adj1" fmla="val 49944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도형 21"/>
          <p:cNvCxnSpPr>
            <a:stCxn id="48" idx="3"/>
            <a:endCxn id="45" idx="1"/>
          </p:cNvCxnSpPr>
          <p:nvPr/>
        </p:nvCxnSpPr>
        <p:spPr>
          <a:xfrm rot="0">
            <a:off x="10019665" y="3098800"/>
            <a:ext cx="760730" cy="788035"/>
          </a:xfrm>
          <a:prstGeom prst="bentConnector3">
            <a:avLst>
              <a:gd name="adj1" fmla="val 49958"/>
            </a:avLst>
          </a:prstGeom>
          <a:ln w="6350" cap="flat" cmpd="sng">
            <a:prstDash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dnjsdndeee</dc:creator>
  <cp:lastModifiedBy>dnjsdndeee</cp:lastModifiedBy>
  <dc:title>PowerPoint 프레젠테이션</dc:title>
  <cp:version>9.102.73.43337</cp:version>
  <dcterms:modified xsi:type="dcterms:W3CDTF">2019-04-19T02:07:41Z</dcterms:modified>
</cp:coreProperties>
</file>