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1" r:id="rId5"/>
    <p:sldId id="280" r:id="rId6"/>
    <p:sldId id="288" r:id="rId7"/>
    <p:sldId id="289" r:id="rId8"/>
    <p:sldId id="286" r:id="rId9"/>
    <p:sldId id="283" r:id="rId10"/>
    <p:sldId id="290" r:id="rId11"/>
    <p:sldId id="285" r:id="rId12"/>
    <p:sldId id="291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8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해싱과</a:t>
            </a:r>
            <a:r>
              <a:rPr lang="ko-KR" altLang="en-US" dirty="0"/>
              <a:t> 해시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김상원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25DDA-D8B4-2B41-928C-1A2307B7FCB1}"/>
              </a:ext>
            </a:extLst>
          </p:cNvPr>
          <p:cNvSpPr txBox="1"/>
          <p:nvPr/>
        </p:nvSpPr>
        <p:spPr>
          <a:xfrm>
            <a:off x="4486275" y="545011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/RmkEzws7Iic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8696-451B-BF46-AC97-8046CBD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알고리즘의 한계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FC32-50E8-27EC-66B1-5878F64F3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레인보우 테이블</a:t>
            </a:r>
            <a:r>
              <a:rPr lang="en-US" altLang="ko-KR" dirty="0"/>
              <a:t>(rainbow table)</a:t>
            </a:r>
            <a:r>
              <a:rPr lang="ko-KR" altLang="en-US" dirty="0"/>
              <a:t>은 해시함수</a:t>
            </a:r>
            <a:r>
              <a:rPr lang="en-US" altLang="ko-KR" dirty="0"/>
              <a:t>(MD-5, SHA-1, SHA-2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사용하여 만들어낼 수 있는 값들을 대량으로 저장한 표이다</a:t>
            </a:r>
            <a:r>
              <a:rPr lang="en-US" altLang="ko-KR" dirty="0"/>
              <a:t>. </a:t>
            </a:r>
            <a:r>
              <a:rPr lang="ko-KR" altLang="en-US" dirty="0"/>
              <a:t>보통 해시함수를 이용하여 저장된 비밀번호로부터 원래의 비밀번호를 추출해 내는데 사용된다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3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88DD-D0E7-70E9-8705-5DB8857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알고리즘 보완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DB357-0FBA-0E79-F85D-189C9C69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3" y="3820576"/>
            <a:ext cx="9023999" cy="28296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CEA1-AC14-273E-0910-9027A317A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암호학에서 </a:t>
            </a:r>
            <a:r>
              <a:rPr lang="ko-KR" altLang="en-US" dirty="0" err="1"/>
              <a:t>솔트</a:t>
            </a:r>
            <a:r>
              <a:rPr lang="en-US" altLang="ko-KR" dirty="0"/>
              <a:t>(</a:t>
            </a:r>
            <a:r>
              <a:rPr lang="en-US" dirty="0"/>
              <a:t>salt)</a:t>
            </a:r>
            <a:r>
              <a:rPr lang="ko-KR" altLang="en-US" dirty="0"/>
              <a:t>는 데이터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통과암호를 해시 처리하는 단방향 함수의 추가 입력으로 사용되는 랜덤 데이터이다</a:t>
            </a:r>
            <a:r>
              <a:rPr lang="en-US" altLang="ko-KR" dirty="0"/>
              <a:t>. </a:t>
            </a:r>
            <a:r>
              <a:rPr lang="ko-KR" altLang="en-US" dirty="0" err="1"/>
              <a:t>솔트는</a:t>
            </a:r>
            <a:r>
              <a:rPr lang="ko-KR" altLang="en-US" dirty="0"/>
              <a:t> 스토리지에서 비밀번호를 보호하기 위해 사용된다</a:t>
            </a:r>
            <a:r>
              <a:rPr lang="en-US" altLang="ko-KR" dirty="0"/>
              <a:t>. </a:t>
            </a:r>
            <a:r>
              <a:rPr lang="ko-KR" altLang="en-US" dirty="0"/>
              <a:t>역사적으로 비밀번호는 시스템에 평문으로 저장되지만 시간이 지남에 따라 추가적인 보호 방법이 개발되어 시스템으로부터 사용자의 비밀번호 읽기를 보호한다</a:t>
            </a:r>
            <a:r>
              <a:rPr lang="en-US" altLang="ko-KR" dirty="0"/>
              <a:t>. </a:t>
            </a:r>
            <a:r>
              <a:rPr lang="ko-KR" altLang="en-US" dirty="0" err="1"/>
              <a:t>솔트는</a:t>
            </a:r>
            <a:r>
              <a:rPr lang="ko-KR" altLang="en-US" dirty="0"/>
              <a:t> 이러한 방식의 하나이다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솔트는</a:t>
            </a:r>
            <a:r>
              <a:rPr lang="ko-KR" altLang="en-US" dirty="0"/>
              <a:t> 레인보우 테이블과 같은 미리 계산된 테이블을 사용하는 공격을 방어한다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6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해싱이란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해시 함수란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해시 알고리즘의 종류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해시 함수의 한계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A6D1-B63F-6129-6C23-B2308E9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해싱이란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D4B6-0462-90CA-1E02-61947DC29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i="0" dirty="0">
                <a:effectLst/>
                <a:latin typeface="+mn-ea"/>
              </a:rPr>
              <a:t>키</a:t>
            </a:r>
            <a:r>
              <a:rPr lang="en-US" altLang="ko-KR" sz="2400" i="0" dirty="0">
                <a:effectLst/>
                <a:latin typeface="+mn-ea"/>
              </a:rPr>
              <a:t>(</a:t>
            </a:r>
            <a:r>
              <a:rPr lang="en-US" sz="2400" i="0" dirty="0">
                <a:effectLst/>
                <a:latin typeface="+mn-ea"/>
              </a:rPr>
              <a:t>Key) </a:t>
            </a:r>
            <a:r>
              <a:rPr lang="ko-KR" altLang="en-US" sz="2400" i="0" dirty="0">
                <a:effectLst/>
                <a:latin typeface="+mn-ea"/>
              </a:rPr>
              <a:t>값을 해시 함수</a:t>
            </a:r>
            <a:r>
              <a:rPr lang="en-US" altLang="ko-KR" sz="2400" i="0" dirty="0">
                <a:effectLst/>
                <a:latin typeface="+mn-ea"/>
              </a:rPr>
              <a:t>(</a:t>
            </a:r>
            <a:r>
              <a:rPr lang="en-US" sz="2400" i="0" dirty="0">
                <a:effectLst/>
                <a:latin typeface="+mn-ea"/>
              </a:rPr>
              <a:t>Hash Function)</a:t>
            </a:r>
            <a:r>
              <a:rPr lang="ko-KR" altLang="en-US" sz="2400" i="0" dirty="0">
                <a:effectLst/>
                <a:latin typeface="+mn-ea"/>
              </a:rPr>
              <a:t>라는 수식에 대입시켜 계산한 후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i="0" dirty="0">
                <a:effectLst/>
                <a:latin typeface="+mn-ea"/>
              </a:rPr>
              <a:t>나온 결과를 주소로 사용하여 바로 값</a:t>
            </a:r>
            <a:r>
              <a:rPr lang="en-US" altLang="ko-KR" sz="2400" i="0" dirty="0">
                <a:effectLst/>
                <a:latin typeface="+mn-ea"/>
              </a:rPr>
              <a:t>(</a:t>
            </a:r>
            <a:r>
              <a:rPr lang="en-US" sz="2400" i="0" dirty="0">
                <a:effectLst/>
                <a:latin typeface="+mn-ea"/>
              </a:rPr>
              <a:t>Value)</a:t>
            </a:r>
            <a:r>
              <a:rPr lang="ko-KR" altLang="en-US" sz="2400" i="0" dirty="0">
                <a:effectLst/>
                <a:latin typeface="+mn-ea"/>
              </a:rPr>
              <a:t>에 접근하게 할 수 하는 방법이다</a:t>
            </a:r>
            <a:r>
              <a:rPr lang="en-US" altLang="ko-KR" sz="2400" i="0" dirty="0">
                <a:effectLst/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FA888-1718-3A43-FEE1-99B500E4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406416"/>
            <a:ext cx="7772400" cy="907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2F43D-8B0D-9529-D48B-B1CE9810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44" y="2681938"/>
            <a:ext cx="5716435" cy="4136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DDBC36-8B37-0FCF-402A-59E51E46D9ED}"/>
              </a:ext>
            </a:extLst>
          </p:cNvPr>
          <p:cNvSpPr txBox="1"/>
          <p:nvPr/>
        </p:nvSpPr>
        <p:spPr>
          <a:xfrm>
            <a:off x="7195268" y="6510622"/>
            <a:ext cx="541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해시 함수 </a:t>
            </a:r>
            <a:r>
              <a:rPr lang="ko-KR" altLang="en-US" sz="1400" dirty="0" err="1"/>
              <a:t>입・출력</a:t>
            </a:r>
            <a:r>
              <a:rPr lang="ko-KR" altLang="en-US" sz="1400" dirty="0"/>
              <a:t> 동작 원리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43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CD383-171C-7D7E-9B11-ABF71AECE6E4}"/>
              </a:ext>
            </a:extLst>
          </p:cNvPr>
          <p:cNvSpPr txBox="1"/>
          <p:nvPr/>
        </p:nvSpPr>
        <p:spPr>
          <a:xfrm>
            <a:off x="506896" y="1540565"/>
            <a:ext cx="11273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해시 함수는 임의의 길이를 갖는 임의의 데이터에 대해 고정된 길이의 데이터로 매핑하는 함수를 말한다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해시 함수를 적용하여 나온 고정된 길이의 값을 </a:t>
            </a:r>
            <a:r>
              <a:rPr lang="ko-KR" altLang="en-US" b="0" i="0" dirty="0">
                <a:solidFill>
                  <a:srgbClr val="2E75B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해시</a:t>
            </a:r>
            <a:r>
              <a:rPr lang="en-US" altLang="ko-KR" b="0" i="0" dirty="0">
                <a:solidFill>
                  <a:srgbClr val="2E75B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b="0" i="0" dirty="0">
                <a:solidFill>
                  <a:srgbClr val="2E75B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값</a:t>
            </a:r>
            <a:r>
              <a:rPr lang="en-US" altLang="ko-KR" b="0" i="0" dirty="0">
                <a:solidFill>
                  <a:srgbClr val="2E75B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(Hash Value)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이라고 한다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CAEB9-5069-4E57-C3AE-9F29AFED89F5}"/>
              </a:ext>
            </a:extLst>
          </p:cNvPr>
          <p:cNvSpPr txBox="1"/>
          <p:nvPr/>
        </p:nvSpPr>
        <p:spPr>
          <a:xfrm>
            <a:off x="4309828" y="6342476"/>
            <a:ext cx="541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해시 함수 </a:t>
            </a:r>
            <a:r>
              <a:rPr lang="ko-KR" altLang="en-US" sz="1400" dirty="0" err="1"/>
              <a:t>입・출력</a:t>
            </a:r>
            <a:r>
              <a:rPr lang="ko-KR" altLang="en-US" sz="1400" dirty="0"/>
              <a:t> 동작 원리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86DA63-A995-35B7-CBFF-FDC6404E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04" y="2351203"/>
            <a:ext cx="5716435" cy="41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A6D1-B63F-6129-6C23-B2308E9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r>
              <a:rPr lang="ko-KR" altLang="en-US" dirty="0"/>
              <a:t> 활용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D4B6-0462-90CA-1E02-61947DC29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5E0D0-482A-373D-F3C8-C415AB6DBCAB}"/>
              </a:ext>
            </a:extLst>
          </p:cNvPr>
          <p:cNvSpPr txBox="1"/>
          <p:nvPr/>
        </p:nvSpPr>
        <p:spPr>
          <a:xfrm>
            <a:off x="8545524" y="2336800"/>
            <a:ext cx="471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방대한 자료에서</a:t>
            </a:r>
            <a:endParaRPr lang="en-US" altLang="ko-KR" dirty="0"/>
          </a:p>
          <a:p>
            <a:r>
              <a:rPr lang="ko-KR" altLang="en-US" dirty="0"/>
              <a:t>원하는 자료를 빠르게 검색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0F010-266F-3AD9-680A-94F81A1D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060525"/>
            <a:ext cx="8021638" cy="57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0BE-90CF-8674-9A24-FB966AF0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충돌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9B7B-826B-6FA0-DF3D-3EC1E1508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ko-KR" altLang="en-US" dirty="0">
                <a:latin typeface="Arial" panose="020B0604020202020204" pitchFamily="34" charset="0"/>
              </a:rPr>
              <a:t>해시 함수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가 서로 다른 두 개의 입력 값에 대해 동일한 출력 값을 내는 상황을 의미한다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해시 함수가 무한한 가짓수의 입력 값을 받아 유한한 가짓수의 출력 값을 생성하는 경우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dirty="0">
                <a:latin typeface="Arial" panose="020B0604020202020204" pitchFamily="34" charset="0"/>
              </a:rPr>
              <a:t>비둘기집 원리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에 의해 해시 충돌은 항상 존재한다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Arial" panose="020B0604020202020204" pitchFamily="34" charset="0"/>
              </a:rPr>
              <a:t>해시 충돌은 해시 함수를 이용한 </a:t>
            </a:r>
            <a:r>
              <a:rPr lang="ko-KR" altLang="en-US" dirty="0">
                <a:latin typeface="Arial" panose="020B0604020202020204" pitchFamily="34" charset="0"/>
              </a:rPr>
              <a:t>자료구조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나 </a:t>
            </a:r>
            <a:r>
              <a:rPr lang="ko-KR" altLang="en-US" b="0" i="0" strike="noStrike" dirty="0">
                <a:effectLst/>
                <a:latin typeface="Arial" panose="020B0604020202020204" pitchFamily="34" charset="0"/>
              </a:rPr>
              <a:t>알고리즘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의 효율성을 떨어뜨리며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따라서 해시 함수는 해시 충돌이 자주 발생하지 않도록 구성되어야 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 </a:t>
            </a:r>
            <a:r>
              <a:rPr lang="ko-KR" altLang="en-US" dirty="0">
                <a:latin typeface="Arial" panose="020B0604020202020204" pitchFamily="34" charset="0"/>
              </a:rPr>
              <a:t>암호학적 해시 함수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의 경우 해시 함수의 안전성을 깨뜨리는 </a:t>
            </a:r>
            <a:r>
              <a:rPr lang="ko-KR" altLang="en-US" dirty="0">
                <a:latin typeface="Arial" panose="020B0604020202020204" pitchFamily="34" charset="0"/>
              </a:rPr>
              <a:t>충돌 공격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이 가능할 수 있기 때문에 의도적인 해시 충돌을 만드는 것이 어렵도록 만들어야 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해시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66A5-5B21-B11C-6883-5F59AE40568F}"/>
              </a:ext>
            </a:extLst>
          </p:cNvPr>
          <p:cNvSpPr txBox="1"/>
          <p:nvPr/>
        </p:nvSpPr>
        <p:spPr>
          <a:xfrm>
            <a:off x="782320" y="2488340"/>
            <a:ext cx="8646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/>
              <a:t>역상 저항성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주어진 해시 값에 대해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 해시 값을 생성하는 입력 값을 찾는 것이 계산상 어렵다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E75B6"/>
                </a:solidFill>
                <a:latin typeface="Arial" panose="020B0604020202020204" pitchFamily="34" charset="0"/>
              </a:rPr>
              <a:t>제</a:t>
            </a:r>
            <a:r>
              <a:rPr lang="en-US" altLang="ko-KR" dirty="0">
                <a:solidFill>
                  <a:srgbClr val="2E75B6"/>
                </a:solidFill>
                <a:latin typeface="Arial" panose="020B0604020202020204" pitchFamily="34" charset="0"/>
              </a:rPr>
              <a:t>1</a:t>
            </a:r>
            <a:r>
              <a:rPr lang="ko-KR" altLang="en-US" dirty="0">
                <a:solidFill>
                  <a:srgbClr val="2E75B6"/>
                </a:solidFill>
                <a:latin typeface="Arial" panose="020B0604020202020204" pitchFamily="34" charset="0"/>
              </a:rPr>
              <a:t> 역상 공격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에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대해 안전해야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성질은 일방향함수와 연관되어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ko-K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 역상 저항성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입력 값에 대해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 입력의 해시 값을 바꾸지 않으면서 입력을 변경하는 것이 계산상 어렵다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2E75B6"/>
                </a:solidFill>
                <a:effectLst/>
                <a:latin typeface="Arial" panose="020B0604020202020204" pitchFamily="34" charset="0"/>
              </a:rPr>
              <a:t>제</a:t>
            </a:r>
            <a:r>
              <a:rPr lang="ko-KR" altLang="en-US" dirty="0">
                <a:solidFill>
                  <a:srgbClr val="2E75B6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E75B6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2E75B6"/>
                </a:solidFill>
                <a:latin typeface="Arial" panose="020B0604020202020204" pitchFamily="34" charset="0"/>
              </a:rPr>
              <a:t> 역상 공격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에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대해 안전해야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ko-K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/>
              <a:t>충돌 저항성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2E75B6"/>
                </a:solidFill>
              </a:rPr>
              <a:t>해시 충돌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대해 안전해야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같은 해시 값을 생성하는 두 개의 입력 값을 찾는 것이 계산상 어려워야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AB9C8-7385-87DE-6967-8C9B46F3E307}"/>
              </a:ext>
            </a:extLst>
          </p:cNvPr>
          <p:cNvSpPr txBox="1"/>
          <p:nvPr/>
        </p:nvSpPr>
        <p:spPr>
          <a:xfrm>
            <a:off x="782320" y="1270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해시함수의 일종으로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해시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값으로부터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원래의 입력 값과의 관계를 찾기 어려운 성질을 가지는 경우를 의미한다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함수가 가져야 하는 성질은 다음과 같다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A9463-52B6-E412-D756-22910E55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5462072"/>
            <a:ext cx="7772400" cy="5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A6D1-B63F-6129-6C23-B2308E9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활용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D4B6-0462-90CA-1E02-61947DC29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블록체인</a:t>
            </a:r>
            <a:r>
              <a:rPr lang="en-US" altLang="ko-KR" dirty="0"/>
              <a:t>(</a:t>
            </a:r>
            <a:r>
              <a:rPr lang="en-US" dirty="0">
                <a:solidFill>
                  <a:srgbClr val="2E75B6"/>
                </a:solidFill>
              </a:rPr>
              <a:t>SHA-256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5E0D0-482A-373D-F3C8-C415AB6DBCAB}"/>
              </a:ext>
            </a:extLst>
          </p:cNvPr>
          <p:cNvSpPr txBox="1"/>
          <p:nvPr/>
        </p:nvSpPr>
        <p:spPr>
          <a:xfrm>
            <a:off x="586581" y="2172322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Noto Sans KR"/>
              </a:rPr>
              <a:t>단방향 변환</a:t>
            </a:r>
            <a:endParaRPr lang="en-US" altLang="ko-KR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눈사태 효과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 KR"/>
              </a:rPr>
              <a:t>고정된 길이의 해시 값</a:t>
            </a:r>
            <a:endParaRPr lang="en-US" dirty="0">
              <a:solidFill>
                <a:srgbClr val="2E75B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A989B-9531-8512-F3A7-9A0DAD6D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2713314"/>
            <a:ext cx="6283960" cy="45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0C3E-542A-7584-D27F-27485544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알고리즘의 종류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D3B7-9683-4668-BE42-5706D7FE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55363"/>
            <a:ext cx="8278225" cy="5114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494D0-AD3A-F9ED-5FC2-7248519C3B62}"/>
              </a:ext>
            </a:extLst>
          </p:cNvPr>
          <p:cNvSpPr txBox="1"/>
          <p:nvPr/>
        </p:nvSpPr>
        <p:spPr>
          <a:xfrm>
            <a:off x="8690145" y="1255363"/>
            <a:ext cx="3243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널리 사용되는 해시 함수에는 </a:t>
            </a:r>
            <a:r>
              <a:rPr lang="en-US" dirty="0"/>
              <a:t>MD5</a:t>
            </a:r>
            <a:r>
              <a:rPr lang="ko-KR" altLang="en-US" dirty="0"/>
              <a:t>와 </a:t>
            </a:r>
            <a:r>
              <a:rPr lang="en-US" dirty="0"/>
              <a:t>SHA-1</a:t>
            </a:r>
            <a:r>
              <a:rPr lang="ko-KR" altLang="en-US" dirty="0"/>
              <a:t>이 있으나</a:t>
            </a:r>
            <a:r>
              <a:rPr lang="en-US" altLang="ko-KR" dirty="0"/>
              <a:t>, </a:t>
            </a:r>
            <a:r>
              <a:rPr lang="ko-KR" altLang="en-US" dirty="0"/>
              <a:t>이들은 안전하지 않다는 것이 알려져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 </a:t>
            </a:r>
            <a:r>
              <a:rPr lang="en-US" dirty="0"/>
              <a:t>US-CERT</a:t>
            </a:r>
            <a:r>
              <a:rPr lang="ko-KR" altLang="en-US" dirty="0"/>
              <a:t>에서는 </a:t>
            </a: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dirty="0"/>
              <a:t>MD5</a:t>
            </a:r>
            <a:r>
              <a:rPr lang="ko-KR" altLang="en-US" dirty="0" err="1"/>
              <a:t>를</a:t>
            </a:r>
            <a:r>
              <a:rPr lang="ko-KR" altLang="en-US" dirty="0"/>
              <a:t> 사용하지 말아야 한다고 발표했다</a:t>
            </a:r>
            <a:r>
              <a:rPr lang="en-US" altLang="ko-KR" dirty="0"/>
              <a:t>. </a:t>
            </a:r>
          </a:p>
          <a:p>
            <a:r>
              <a:rPr lang="en-US" dirty="0"/>
              <a:t>NIST</a:t>
            </a:r>
            <a:r>
              <a:rPr lang="ko-KR" altLang="en-US" dirty="0"/>
              <a:t>에서는 </a:t>
            </a: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dirty="0"/>
              <a:t>SHA-1</a:t>
            </a:r>
            <a:r>
              <a:rPr lang="ko-KR" altLang="en-US" dirty="0"/>
              <a:t>의 사용을 중지하며 </a:t>
            </a:r>
            <a:r>
              <a:rPr lang="en-US" dirty="0"/>
              <a:t>SHA-2</a:t>
            </a:r>
            <a:r>
              <a:rPr lang="ko-KR" altLang="en-US" dirty="0" err="1"/>
              <a:t>를</a:t>
            </a:r>
            <a:r>
              <a:rPr lang="ko-KR" altLang="en-US" dirty="0"/>
              <a:t> 사용할 것이라고 발표했다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6572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479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Noto Sans KR</vt:lpstr>
      <vt:lpstr>Arial</vt:lpstr>
      <vt:lpstr>Courier New</vt:lpstr>
      <vt:lpstr>CryptoCraft 테마</vt:lpstr>
      <vt:lpstr>제목 테마</vt:lpstr>
      <vt:lpstr>해싱과 해시 함수</vt:lpstr>
      <vt:lpstr>PowerPoint Presentation</vt:lpstr>
      <vt:lpstr>해싱이란</vt:lpstr>
      <vt:lpstr>해시 함수란</vt:lpstr>
      <vt:lpstr>해싱 활용</vt:lpstr>
      <vt:lpstr>해시 충돌</vt:lpstr>
      <vt:lpstr>암호화 해시 함수</vt:lpstr>
      <vt:lpstr>해시 함수의 활용</vt:lpstr>
      <vt:lpstr>해시 알고리즘의 종류</vt:lpstr>
      <vt:lpstr>해시 알고리즘의 한계</vt:lpstr>
      <vt:lpstr>해시 알고리즘 보완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61</cp:revision>
  <dcterms:created xsi:type="dcterms:W3CDTF">2019-03-05T04:29:07Z</dcterms:created>
  <dcterms:modified xsi:type="dcterms:W3CDTF">2023-01-21T09:10:00Z</dcterms:modified>
</cp:coreProperties>
</file>