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0" r:id="rId4"/>
    <p:sldId id="284" r:id="rId5"/>
    <p:sldId id="283" r:id="rId6"/>
    <p:sldId id="288" r:id="rId7"/>
    <p:sldId id="282" r:id="rId8"/>
    <p:sldId id="286" r:id="rId9"/>
    <p:sldId id="285" r:id="rId10"/>
    <p:sldId id="281" r:id="rId11"/>
    <p:sldId id="287" r:id="rId12"/>
    <p:sldId id="289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7" autoAdjust="0"/>
    <p:restoredTop sz="94660"/>
  </p:normalViewPr>
  <p:slideViewPr>
    <p:cSldViewPr snapToGrid="0">
      <p:cViewPr>
        <p:scale>
          <a:sx n="109" d="100"/>
          <a:sy n="109" d="100"/>
        </p:scale>
        <p:origin x="102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2023. 3. 24.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2023. 3. 24.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ARM Architecture</a:t>
            </a:r>
            <a:br>
              <a:rPr lang="en-US" altLang="ko-KR" dirty="0"/>
            </a:br>
            <a:r>
              <a:rPr lang="en-US" altLang="ko-KR" sz="2800" dirty="0"/>
              <a:t>https://</a:t>
            </a:r>
            <a:r>
              <a:rPr lang="en-US" altLang="ko-KR" sz="2800" dirty="0" err="1"/>
              <a:t>youtu.be</a:t>
            </a:r>
            <a:r>
              <a:rPr lang="en-US" altLang="ko-KR" sz="2800" dirty="0"/>
              <a:t>/KlZuJNx2wlI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198DB-96F2-1BC0-EB71-7512987D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</a:t>
            </a:r>
            <a:r>
              <a:rPr kumimoji="1" lang="en-US" altLang="ko-KR" dirty="0"/>
              <a:t>Mv8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5100A-E520-C356-C6BE-547132295A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070927"/>
            <a:ext cx="11368160" cy="3327400"/>
          </a:xfrm>
        </p:spPr>
        <p:txBody>
          <a:bodyPr/>
          <a:lstStyle/>
          <a:p>
            <a:r>
              <a:rPr kumimoji="1" lang="en-US" altLang="ko-Kore-KR" dirty="0"/>
              <a:t>AArch64 register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B670FE-2489-AD86-36F5-7FD98135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902" y="3515302"/>
            <a:ext cx="5956849" cy="110312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7FCF6D-9C8F-DAC4-10A0-AA2688E0BF2D}"/>
              </a:ext>
            </a:extLst>
          </p:cNvPr>
          <p:cNvGrpSpPr/>
          <p:nvPr/>
        </p:nvGrpSpPr>
        <p:grpSpPr>
          <a:xfrm>
            <a:off x="315172" y="1685663"/>
            <a:ext cx="2582758" cy="5165987"/>
            <a:chOff x="512809" y="1692013"/>
            <a:chExt cx="2582758" cy="516598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828D2C-E55F-3A5C-437B-7661060BA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070" y="1692013"/>
              <a:ext cx="1908236" cy="476593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2D1EDB-FB40-BEFB-7101-E28127EB2A61}"/>
                </a:ext>
              </a:extLst>
            </p:cNvPr>
            <p:cNvSpPr txBox="1"/>
            <p:nvPr/>
          </p:nvSpPr>
          <p:spPr>
            <a:xfrm>
              <a:off x="512809" y="6488668"/>
              <a:ext cx="2582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AArch64 </a:t>
              </a:r>
              <a:r>
                <a:rPr kumimoji="1" lang="ko-KR" altLang="en-US" dirty="0"/>
                <a:t>범용 레지스터</a:t>
              </a:r>
              <a:endParaRPr kumimoji="1"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CB383C8-02CF-5A35-886E-B51A7792DA3C}"/>
              </a:ext>
            </a:extLst>
          </p:cNvPr>
          <p:cNvGrpSpPr/>
          <p:nvPr/>
        </p:nvGrpSpPr>
        <p:grpSpPr>
          <a:xfrm>
            <a:off x="3129266" y="5013063"/>
            <a:ext cx="4939471" cy="1704514"/>
            <a:chOff x="3533391" y="3426713"/>
            <a:chExt cx="4939471" cy="17045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4B7A9-01E3-5A37-DED1-CFE04846AA70}"/>
                </a:ext>
              </a:extLst>
            </p:cNvPr>
            <p:cNvSpPr txBox="1"/>
            <p:nvPr/>
          </p:nvSpPr>
          <p:spPr>
            <a:xfrm>
              <a:off x="4711748" y="4761895"/>
              <a:ext cx="2582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AArch64 </a:t>
              </a:r>
              <a:r>
                <a:rPr kumimoji="1" lang="ko-KR" altLang="en-US" dirty="0"/>
                <a:t>특수 레지스터</a:t>
              </a:r>
              <a:endParaRPr kumimoji="1" lang="en-US" altLang="ko-KR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D569F5-176C-5B10-9F6C-C64C06CFD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33391" y="3426713"/>
              <a:ext cx="4939471" cy="1214457"/>
            </a:xfrm>
            <a:prstGeom prst="rect">
              <a:avLst/>
            </a:prstGeom>
          </p:spPr>
        </p:pic>
      </p:grp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961214BA-60B8-32A0-FFE8-6DD48D5106A1}"/>
              </a:ext>
            </a:extLst>
          </p:cNvPr>
          <p:cNvSpPr/>
          <p:nvPr/>
        </p:nvSpPr>
        <p:spPr>
          <a:xfrm>
            <a:off x="3350279" y="3885887"/>
            <a:ext cx="521436" cy="3619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5032-54C5-7368-B937-84B7A9AB7679}"/>
              </a:ext>
            </a:extLst>
          </p:cNvPr>
          <p:cNvSpPr txBox="1"/>
          <p:nvPr/>
        </p:nvSpPr>
        <p:spPr>
          <a:xfrm>
            <a:off x="2814061" y="1685663"/>
            <a:ext cx="925394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b="0" i="0" dirty="0">
                <a:effectLst/>
                <a:latin typeface="Lato" panose="020F0502020204030204" pitchFamily="34" charset="0"/>
              </a:rPr>
              <a:t>AArch64 </a:t>
            </a:r>
            <a:r>
              <a:rPr lang="ko-KR" altLang="en-US" b="0" i="0" dirty="0">
                <a:effectLst/>
                <a:latin typeface="Lato" panose="020F0502020204030204" pitchFamily="34" charset="0"/>
              </a:rPr>
              <a:t>실행 상태는 항상 모든 예외 수준에서 액세스할 수 있는 </a:t>
            </a:r>
            <a:r>
              <a:rPr lang="en-US" altLang="ko-KR" b="0" i="0" dirty="0">
                <a:effectLst/>
                <a:latin typeface="Lato" panose="020F0502020204030204" pitchFamily="34" charset="0"/>
              </a:rPr>
              <a:t>31 × 64</a:t>
            </a:r>
            <a:r>
              <a:rPr lang="ko-KR" altLang="en-US" b="0" i="0" dirty="0">
                <a:effectLst/>
                <a:latin typeface="Lato" panose="020F0502020204030204" pitchFamily="34" charset="0"/>
              </a:rPr>
              <a:t> </a:t>
            </a:r>
            <a:r>
              <a:rPr lang="en-US" altLang="ko-KR" b="0" i="0" dirty="0">
                <a:effectLst/>
                <a:latin typeface="Lato" panose="020F0502020204030204" pitchFamily="34" charset="0"/>
              </a:rPr>
              <a:t>bit</a:t>
            </a:r>
            <a:r>
              <a:rPr lang="ko-KR" altLang="en-US" b="0" i="0" dirty="0">
                <a:effectLst/>
                <a:latin typeface="Lato" panose="020F0502020204030204" pitchFamily="34" charset="0"/>
              </a:rPr>
              <a:t> 범용 레지스터 제공</a:t>
            </a:r>
            <a:endParaRPr lang="en-US" altLang="ko-KR" b="0" i="0" dirty="0">
              <a:effectLst/>
              <a:latin typeface="Lato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각 레지스터는 </a:t>
            </a:r>
            <a:r>
              <a:rPr kumimoji="1" lang="en-US" altLang="ko-KR" dirty="0"/>
              <a:t>64</a:t>
            </a:r>
            <a:r>
              <a:rPr kumimoji="1" lang="ko-KR" altLang="en-US" dirty="0"/>
              <a:t>비트의 폭을 가지며 일반적으로 레지스터 </a:t>
            </a:r>
            <a:r>
              <a:rPr kumimoji="1" lang="en" altLang="ko-Kore-KR" dirty="0"/>
              <a:t>X0-X30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지칭함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dirty="0"/>
              <a:t>AArch64 64</a:t>
            </a:r>
            <a:r>
              <a:rPr kumimoji="1" lang="ko-KR" altLang="en-US" dirty="0"/>
              <a:t>비트 범용 레지스터</a:t>
            </a:r>
            <a:r>
              <a:rPr kumimoji="1" lang="en-US" altLang="ko-KR" dirty="0"/>
              <a:t>(</a:t>
            </a:r>
            <a:r>
              <a:rPr kumimoji="1" lang="en" altLang="ko-Kore-KR" dirty="0"/>
              <a:t>X0-X30)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32</a:t>
            </a:r>
            <a:r>
              <a:rPr kumimoji="1" lang="ko-KR" altLang="en-US" dirty="0"/>
              <a:t>비트</a:t>
            </a:r>
            <a:r>
              <a:rPr kumimoji="1" lang="en-US" altLang="ko-KR" dirty="0"/>
              <a:t>(</a:t>
            </a:r>
            <a:r>
              <a:rPr kumimoji="1" lang="en" altLang="ko-Kore-KR" dirty="0"/>
              <a:t>W0-W30) </a:t>
            </a:r>
            <a:r>
              <a:rPr kumimoji="1" lang="ko-KR" altLang="en-US" dirty="0"/>
              <a:t>형식이 있음</a:t>
            </a:r>
            <a:r>
              <a:rPr kumimoji="1" lang="en-US" altLang="ko-KR" dirty="0"/>
              <a:t>(32</a:t>
            </a:r>
            <a:r>
              <a:rPr kumimoji="1" lang="ko-KR" altLang="en-US" dirty="0"/>
              <a:t>비트 </a:t>
            </a:r>
            <a:r>
              <a:rPr kumimoji="1" lang="en-US" altLang="ko-KR" dirty="0"/>
              <a:t>W </a:t>
            </a:r>
            <a:r>
              <a:rPr kumimoji="1" lang="ko-KR" altLang="en-US" dirty="0"/>
              <a:t>레지스터는 해당 </a:t>
            </a:r>
            <a:r>
              <a:rPr kumimoji="1" lang="en-US" altLang="ko-KR" dirty="0"/>
              <a:t>64</a:t>
            </a:r>
            <a:r>
              <a:rPr kumimoji="1" lang="ko-KR" altLang="en-US" dirty="0"/>
              <a:t>비트 </a:t>
            </a:r>
            <a:r>
              <a:rPr kumimoji="1" lang="en-US" altLang="ko-KR" dirty="0"/>
              <a:t>X </a:t>
            </a:r>
            <a:r>
              <a:rPr kumimoji="1" lang="ko-KR" altLang="en-US" dirty="0"/>
              <a:t>레지스터의 하위 절반을 형성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sz="1400" b="1" dirty="0"/>
              <a:t>* </a:t>
            </a:r>
            <a:r>
              <a:rPr kumimoji="1" lang="en-US" altLang="ko-KR" sz="1400" b="1" dirty="0"/>
              <a:t>W0</a:t>
            </a:r>
            <a:r>
              <a:rPr kumimoji="1" lang="ko-KR" altLang="en-US" sz="1400" b="1" dirty="0"/>
              <a:t>에 </a:t>
            </a:r>
            <a:r>
              <a:rPr kumimoji="1" lang="en-US" altLang="ko-KR" sz="1400" b="1" dirty="0"/>
              <a:t>0xFFFFFFFF</a:t>
            </a:r>
            <a:r>
              <a:rPr kumimoji="1" lang="ko-KR" altLang="en-US" sz="1400" b="1" dirty="0"/>
              <a:t>을 쓰면 </a:t>
            </a:r>
            <a:r>
              <a:rPr kumimoji="1" lang="en-US" altLang="ko-KR" sz="1400" b="1" dirty="0"/>
              <a:t>X0</a:t>
            </a:r>
            <a:r>
              <a:rPr kumimoji="1" lang="ko-KR" altLang="en-US" sz="1400" b="1" dirty="0"/>
              <a:t>이 </a:t>
            </a:r>
            <a:r>
              <a:rPr kumimoji="1" lang="en-US" altLang="ko-KR" sz="1400" b="1" dirty="0"/>
              <a:t>0x00000000FFFFFFFF</a:t>
            </a:r>
            <a:r>
              <a:rPr kumimoji="1" lang="ko-KR" altLang="en-US" sz="1400" b="1" dirty="0"/>
              <a:t>가 됨</a:t>
            </a:r>
            <a:endParaRPr kumimoji="1"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7EB9CE-CFCC-F930-C88E-66F58F0F2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073" y="4943569"/>
            <a:ext cx="3480007" cy="16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0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926BB-D668-4C6C-F9B6-71375443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</a:t>
            </a:r>
            <a:r>
              <a:rPr kumimoji="1" lang="en-US" altLang="ko-KR" dirty="0"/>
              <a:t>Mv8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366352-5E92-6125-2ABF-EEB4C719F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395"/>
          <a:stretch/>
        </p:blipFill>
        <p:spPr>
          <a:xfrm>
            <a:off x="411920" y="1080501"/>
            <a:ext cx="4421138" cy="8789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EF9FA2-1184-436A-5561-1A81DE9F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1" y="1018005"/>
            <a:ext cx="4421138" cy="5632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67F002-56BE-41A2-5090-7D2E3622C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39" y="1080501"/>
            <a:ext cx="3898900" cy="542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33FC3C-E9B9-81F9-CAAE-39767C4CA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195" y="1080501"/>
            <a:ext cx="408134" cy="56322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2711F-5C1A-581A-09D7-05699E44E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700" y="1080525"/>
            <a:ext cx="230630" cy="5569728"/>
          </a:xfrm>
          <a:prstGeom prst="rect">
            <a:avLst/>
          </a:prstGeom>
        </p:spPr>
      </p:pic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2561A233-5234-0CBF-911D-DBADE12B5210}"/>
              </a:ext>
            </a:extLst>
          </p:cNvPr>
          <p:cNvSpPr/>
          <p:nvPr/>
        </p:nvSpPr>
        <p:spPr>
          <a:xfrm>
            <a:off x="9976000" y="3714042"/>
            <a:ext cx="315028" cy="240174"/>
          </a:xfrm>
          <a:prstGeom prst="rightArrow">
            <a:avLst>
              <a:gd name="adj1" fmla="val 50000"/>
              <a:gd name="adj2" fmla="val 7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078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 </a:t>
            </a:r>
            <a:r>
              <a:rPr lang="ko-KR" altLang="en-US" dirty="0"/>
              <a:t>프로세서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19" y="1046378"/>
            <a:ext cx="11368160" cy="5603875"/>
          </a:xfrm>
        </p:spPr>
        <p:txBody>
          <a:bodyPr/>
          <a:lstStyle/>
          <a:p>
            <a:r>
              <a:rPr lang="en-US" altLang="ko-KR" sz="2400" dirty="0"/>
              <a:t>RISC(Reduced Instruction Set Computer)</a:t>
            </a:r>
            <a:r>
              <a:rPr lang="ko-KR" altLang="en-US" sz="2400" dirty="0"/>
              <a:t>기반의 제품군</a:t>
            </a:r>
            <a:endParaRPr lang="en-US" altLang="ko-KR" sz="2400" dirty="0"/>
          </a:p>
          <a:p>
            <a:r>
              <a:rPr lang="ko-KR" altLang="en-US" sz="2400" dirty="0"/>
              <a:t>확장성이 좋아 광범위한 장치에서 사용 가능함</a:t>
            </a:r>
            <a:endParaRPr lang="en-US" altLang="ko-KR" sz="2400" dirty="0"/>
          </a:p>
          <a:p>
            <a:r>
              <a:rPr lang="ko-KR" altLang="en-US" sz="2400" dirty="0"/>
              <a:t>비용이 저렴하고 전력소모가 적어 스마트폰 및 태블릿</a:t>
            </a:r>
            <a:r>
              <a:rPr lang="en-US" altLang="ko-KR" sz="2400" dirty="0"/>
              <a:t>,</a:t>
            </a:r>
            <a:r>
              <a:rPr lang="ko-KR" altLang="en-US" sz="2400" dirty="0"/>
              <a:t> 임베디드 시스템 등 다양한 장치에서 사용됨</a:t>
            </a:r>
            <a:endParaRPr lang="en-US" altLang="ko-KR" sz="2400" dirty="0"/>
          </a:p>
          <a:p>
            <a:r>
              <a:rPr lang="ko-KR" altLang="en-US" sz="2400" dirty="0"/>
              <a:t>스마트폰 및 태블릿의 확산으로 인기가 </a:t>
            </a:r>
            <a:r>
              <a:rPr lang="ko-KR" altLang="en-US" sz="2400" dirty="0" err="1"/>
              <a:t>많아짐</a:t>
            </a:r>
            <a:endParaRPr lang="en-US" altLang="ko-KR" sz="2400" dirty="0"/>
          </a:p>
          <a:p>
            <a:r>
              <a:rPr lang="ko-KR" altLang="en-US" sz="2400" dirty="0"/>
              <a:t>간단하고 효율적으로 설계된 명령어 세트가 제공되어 프로그램을 빠르게 실행할 수 있음</a:t>
            </a:r>
            <a:endParaRPr lang="en-US" altLang="ko-KR" sz="24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ko-KR" altLang="en-US" dirty="0"/>
          </a:p>
        </p:txBody>
      </p:sp>
      <p:pic>
        <p:nvPicPr>
          <p:cNvPr id="4" name="Picture 2" descr="ARM architecture family - Wikipedia">
            <a:extLst>
              <a:ext uri="{FF2B5EF4-FFF2-40B4-BE49-F238E27FC236}">
                <a16:creationId xmlns:a16="http://schemas.microsoft.com/office/drawing/2014/main" id="{A6EA4F00-8A47-AD7A-73DA-7B0301D1B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1" y="4069745"/>
            <a:ext cx="3888437" cy="25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9155-7EB2-33D9-3164-251A2647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 </a:t>
            </a:r>
            <a:r>
              <a:rPr lang="ko-KR" altLang="en-US" dirty="0"/>
              <a:t>프로세서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4472D-2F6D-00F8-D08C-AC2850C00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046378"/>
            <a:ext cx="11369675" cy="56038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vs CISC(Complex Instruction Set Computer)</a:t>
            </a:r>
          </a:p>
          <a:p>
            <a:r>
              <a:rPr kumimoji="1" lang="en-US" altLang="ko-Kore-KR" sz="2400" dirty="0"/>
              <a:t>X86</a:t>
            </a:r>
            <a:r>
              <a:rPr kumimoji="1" lang="ko-KR" altLang="en-US" sz="2400" dirty="0"/>
              <a:t>과 같은 </a:t>
            </a:r>
            <a:r>
              <a:rPr kumimoji="1" lang="en-US" altLang="ko-KR" sz="2400" dirty="0"/>
              <a:t>CISC</a:t>
            </a:r>
            <a:r>
              <a:rPr kumimoji="1" lang="ko-KR" altLang="en-US" sz="2400" dirty="0"/>
              <a:t> 프로세서는 단일 명령으로 복잡한 작업을 수행할 수 있으며 상당한 양의 내부 논리를 가진다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반면 </a:t>
            </a:r>
            <a:r>
              <a:rPr kumimoji="1" lang="en-US" altLang="ko-KR" sz="2400" dirty="0"/>
              <a:t>ARM </a:t>
            </a:r>
            <a:r>
              <a:rPr kumimoji="1" lang="ko-KR" altLang="en-US" sz="2400" dirty="0"/>
              <a:t>코어는 훨씬 적은 수의 트랜지스터로 실행되며 많은 명령어가 단일 주기에서 실행된다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ARM </a:t>
            </a:r>
            <a:r>
              <a:rPr kumimoji="1" lang="ko-KR" altLang="en-US" sz="2400" dirty="0"/>
              <a:t>아키텍처의 단점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Intel</a:t>
            </a:r>
            <a:r>
              <a:rPr kumimoji="1" lang="ko-KR" altLang="en-US" sz="2400" dirty="0"/>
              <a:t>과 같은 아키텍처에서 제공하는 다중 </a:t>
            </a:r>
            <a:r>
              <a:rPr kumimoji="1" lang="ko-KR" altLang="en-US" sz="2400" dirty="0" err="1"/>
              <a:t>스레딩을</a:t>
            </a:r>
            <a:r>
              <a:rPr kumimoji="1" lang="ko-KR" altLang="en-US" sz="2400" dirty="0"/>
              <a:t> 지원하지 않음</a:t>
            </a:r>
            <a:endParaRPr kumimoji="1" lang="en-US" altLang="ko-KR" sz="24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9064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6344A1-5045-D366-5018-D7582310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9" y="994294"/>
            <a:ext cx="8602122" cy="58094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6BD0CC1-4780-AA4D-CF19-E5288401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ARM </a:t>
            </a:r>
            <a:r>
              <a:rPr lang="ko-KR" altLang="en-US" dirty="0"/>
              <a:t>프로세서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5207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6BD0CC1-4780-AA4D-CF19-E5288401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ARM </a:t>
            </a:r>
            <a:r>
              <a:rPr lang="ko-KR" altLang="en-US" dirty="0"/>
              <a:t>프로세서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BD5E9-0998-61E6-AC2B-1E6845311846}"/>
              </a:ext>
            </a:extLst>
          </p:cNvPr>
          <p:cNvSpPr txBox="1"/>
          <p:nvPr/>
        </p:nvSpPr>
        <p:spPr>
          <a:xfrm>
            <a:off x="411920" y="1150865"/>
            <a:ext cx="113681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Vector Floating Point 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VFP) :</a:t>
            </a:r>
            <a:r>
              <a:rPr kumimoji="1" lang="ko-KR" altLang="en-US" dirty="0"/>
              <a:t> 스마트폰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음성 압축 및 압축 해제</a:t>
            </a:r>
            <a:r>
              <a:rPr kumimoji="1" lang="en-US" altLang="ko-KR" dirty="0"/>
              <a:t>, 3</a:t>
            </a:r>
            <a:r>
              <a:rPr kumimoji="1" lang="ko-KR" altLang="en-US" dirty="0"/>
              <a:t>차원 그래픽 및 디지털 오디오</a:t>
            </a:r>
            <a:r>
              <a:rPr kumimoji="1" lang="en-US" altLang="ko-KR" dirty="0"/>
              <a:t>, </a:t>
            </a:r>
            <a:r>
              <a:rPr kumimoji="1" lang="ko-KR" altLang="en-US" dirty="0"/>
              <a:t>프린터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셋톱</a:t>
            </a:r>
            <a:r>
              <a:rPr kumimoji="1" lang="ko-KR" altLang="en-US" dirty="0"/>
              <a:t> 박스 및 자동차 애플리케이션과 같은 광범위한 애플리케이션에 적합한 부동 소수점 연산을 제공 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Jazelle</a:t>
            </a:r>
            <a:r>
              <a:rPr kumimoji="1" lang="en-US" altLang="ko-Kore-KR" dirty="0"/>
              <a:t> : Java </a:t>
            </a:r>
            <a:r>
              <a:rPr kumimoji="1" lang="ko-KR" altLang="en-US" dirty="0"/>
              <a:t>바이트코드를 기존 </a:t>
            </a:r>
            <a:r>
              <a:rPr kumimoji="1" lang="en-US" altLang="ko-Kore-KR" dirty="0"/>
              <a:t>ARM </a:t>
            </a:r>
            <a:r>
              <a:rPr kumimoji="1" lang="ko-KR" altLang="en-US" dirty="0"/>
              <a:t>및 </a:t>
            </a:r>
            <a:r>
              <a:rPr kumimoji="1" lang="en-US" altLang="ko-Kore-KR" dirty="0"/>
              <a:t>Thumb </a:t>
            </a:r>
            <a:r>
              <a:rPr kumimoji="1" lang="ko-KR" altLang="en-US" dirty="0"/>
              <a:t>모드와 함께 세 번째 실행 상태</a:t>
            </a:r>
            <a:r>
              <a:rPr kumimoji="1" lang="en-US" altLang="ko-KR" dirty="0"/>
              <a:t>(</a:t>
            </a:r>
            <a:r>
              <a:rPr kumimoji="1" lang="ko-KR" altLang="en-US" dirty="0"/>
              <a:t>및 명령어 세트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</a:t>
            </a:r>
            <a:r>
              <a:rPr kumimoji="1" lang="en-US" altLang="ko-Kore-KR" dirty="0"/>
              <a:t>ARM </a:t>
            </a:r>
            <a:r>
              <a:rPr kumimoji="1" lang="ko-KR" altLang="en-US" dirty="0"/>
              <a:t>아키텍처에서 직접 실행할 수 있도록 하는 기술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Thumb : 32bit ARM</a:t>
            </a:r>
            <a:r>
              <a:rPr kumimoji="1" lang="ko-KR" altLang="en-US" dirty="0"/>
              <a:t>프로세서에서 </a:t>
            </a:r>
            <a:r>
              <a:rPr kumimoji="1" lang="en-US" altLang="ko-KR" dirty="0"/>
              <a:t>16bit </a:t>
            </a:r>
            <a:r>
              <a:rPr kumimoji="1" lang="ko-KR" altLang="en-US" dirty="0"/>
              <a:t>명령어를 지원하는 기능 </a:t>
            </a:r>
            <a:r>
              <a:rPr kumimoji="1" lang="en-US" altLang="ko-KR" dirty="0"/>
              <a:t>(</a:t>
            </a:r>
            <a:r>
              <a:rPr kumimoji="1" lang="ko-KR" altLang="en-US" dirty="0"/>
              <a:t>명령어 길이를 줄여 바이너리 크기를 줄이기 위한 방법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Thumb-2 : 2003</a:t>
            </a:r>
            <a:r>
              <a:rPr kumimoji="1" lang="ko-KR" altLang="en-US" dirty="0"/>
              <a:t>년 발표된 </a:t>
            </a:r>
            <a:r>
              <a:rPr lang="en" altLang="ko-Kore-K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ARM1156 core </a:t>
            </a:r>
            <a:r>
              <a:rPr kumimoji="1" lang="ko-KR" altLang="en-US" dirty="0"/>
              <a:t>에서 도입됨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" altLang="ko-KR" dirty="0"/>
              <a:t>Thumb</a:t>
            </a:r>
            <a:r>
              <a:rPr kumimoji="1" lang="ko-KR" altLang="en-US" dirty="0"/>
              <a:t>의 제한된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비트 명령어 세트를 추가 </a:t>
            </a:r>
            <a:r>
              <a:rPr kumimoji="1" lang="en-US" altLang="ko-KR" dirty="0"/>
              <a:t>32</a:t>
            </a:r>
            <a:r>
              <a:rPr kumimoji="1" lang="ko-KR" altLang="en-US" dirty="0"/>
              <a:t>비트 명령어로 확장하여 명령어 세트에 더 많은 폭을 제공하여 가변 길이 명령어 세트 생성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Thumb Execution Environment (</a:t>
            </a:r>
            <a:r>
              <a:rPr kumimoji="1" lang="en-US" altLang="ko-Kore-KR" dirty="0" err="1"/>
              <a:t>ThumbEE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Thumb2 16/32</a:t>
            </a:r>
            <a:r>
              <a:rPr kumimoji="1" lang="ko-KR" altLang="en-US" dirty="0"/>
              <a:t>비트 명령어 세트의 변형</a:t>
            </a:r>
            <a:r>
              <a:rPr kumimoji="1" lang="en-US" altLang="ko-KR" dirty="0"/>
              <a:t>, 2005</a:t>
            </a:r>
            <a:r>
              <a:rPr kumimoji="1" lang="ko-KR" altLang="en-US" dirty="0"/>
              <a:t>년에 발표되었고 </a:t>
            </a:r>
            <a:r>
              <a:rPr kumimoji="1" lang="en-US" altLang="ko-KR" dirty="0"/>
              <a:t>2011</a:t>
            </a:r>
            <a:r>
              <a:rPr kumimoji="1" lang="ko-KR" altLang="en-US" dirty="0"/>
              <a:t>년에 사용이 중단됨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SIMD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Java Virtual Machine(JVM)</a:t>
            </a:r>
            <a:r>
              <a:rPr kumimoji="1" lang="ko-KR" altLang="en-US" dirty="0"/>
              <a:t>에 의한 바이트코드 실행의 하드웨어 가속을 위한 아키텍처 지원을 제공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NEON :  Arm Cortex-A </a:t>
            </a:r>
            <a:r>
              <a:rPr kumimoji="1" lang="ko-KR" altLang="en-US" dirty="0"/>
              <a:t>및 </a:t>
            </a:r>
            <a:r>
              <a:rPr kumimoji="1" lang="en-US" altLang="ko-Kore-KR" dirty="0"/>
              <a:t>Arm Cortex-R </a:t>
            </a:r>
            <a:r>
              <a:rPr kumimoji="1" lang="ko-KR" altLang="en-US" dirty="0"/>
              <a:t>시리즈 프로세서를 위한 고급 </a:t>
            </a:r>
            <a:r>
              <a:rPr kumimoji="1" lang="en-US" altLang="ko-Kore-KR" dirty="0"/>
              <a:t>Single Instruction Multiple Data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SIMD) </a:t>
            </a:r>
            <a:r>
              <a:rPr kumimoji="1" lang="ko-KR" altLang="en-US" dirty="0"/>
              <a:t>아키텍처의 확장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106366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93B42-883F-D0A7-BCB9-A72B418C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ARMv8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47A84-FCA0-B62C-1F91-0EBAF6270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sz="2400" dirty="0"/>
              <a:t>2011</a:t>
            </a:r>
            <a:r>
              <a:rPr kumimoji="1" lang="ko-KR" altLang="en-US" sz="2400" dirty="0"/>
              <a:t>년 </a:t>
            </a:r>
            <a:r>
              <a:rPr kumimoji="1" lang="en-US" altLang="ko-KR" sz="2400" dirty="0"/>
              <a:t>10</a:t>
            </a:r>
            <a:r>
              <a:rPr kumimoji="1" lang="ko-KR" altLang="en-US" sz="2400" dirty="0"/>
              <a:t>월 </a:t>
            </a:r>
            <a:r>
              <a:rPr kumimoji="1" lang="en-US" altLang="ko-KR" sz="2400" dirty="0"/>
              <a:t>ARM</a:t>
            </a:r>
            <a:r>
              <a:rPr kumimoji="1" lang="ko-KR" altLang="en-US" sz="2400" dirty="0"/>
              <a:t>에서 발표한 </a:t>
            </a:r>
            <a:r>
              <a:rPr kumimoji="1" lang="en-US" altLang="ko-KR" sz="2400" dirty="0"/>
              <a:t>64-bit</a:t>
            </a:r>
            <a:r>
              <a:rPr kumimoji="1" lang="ko-KR" altLang="en-US" sz="2400" dirty="0"/>
              <a:t> 아키텍처</a:t>
            </a:r>
            <a:endParaRPr kumimoji="1" lang="en-US" altLang="ko-KR" sz="2400" dirty="0"/>
          </a:p>
          <a:p>
            <a:r>
              <a:rPr kumimoji="1" lang="en-US" altLang="ko-KR" sz="2400" dirty="0"/>
              <a:t>32bit</a:t>
            </a:r>
            <a:r>
              <a:rPr kumimoji="1" lang="ko-KR" altLang="en-US" sz="2400" dirty="0"/>
              <a:t> 실행과 </a:t>
            </a:r>
            <a:r>
              <a:rPr kumimoji="1" lang="en-US" altLang="ko-KR" sz="2400" dirty="0"/>
              <a:t>64bit</a:t>
            </a:r>
            <a:r>
              <a:rPr kumimoji="1" lang="ko-KR" altLang="en-US" sz="2400" dirty="0"/>
              <a:t> 실행을 모두 포함</a:t>
            </a:r>
            <a:endParaRPr kumimoji="1" lang="en-US" altLang="ko-KR" sz="2400" dirty="0"/>
          </a:p>
          <a:p>
            <a:r>
              <a:rPr kumimoji="1" lang="en-US" altLang="ko-KR" sz="2400" dirty="0"/>
              <a:t>ARMv8</a:t>
            </a:r>
            <a:r>
              <a:rPr kumimoji="1" lang="ko-KR" altLang="en-US" sz="2400" dirty="0"/>
              <a:t>에서는 네 가지 </a:t>
            </a:r>
            <a:r>
              <a:rPr kumimoji="1" lang="en-US" altLang="ko-KR" sz="2400" dirty="0"/>
              <a:t>Exception level</a:t>
            </a:r>
            <a:r>
              <a:rPr kumimoji="1" lang="ko-KR" altLang="en-US" sz="2400" dirty="0"/>
              <a:t> 중 하나에서 실행됨</a:t>
            </a:r>
            <a:endParaRPr kumimoji="1" lang="en-US" altLang="ko-KR" sz="2400" dirty="0"/>
          </a:p>
          <a:p>
            <a:r>
              <a:rPr kumimoji="1" lang="en-US" altLang="ko-KR" sz="2400" dirty="0"/>
              <a:t>64-bit </a:t>
            </a:r>
            <a:r>
              <a:rPr kumimoji="1" lang="ko-KR" altLang="en-US" sz="2400" dirty="0"/>
              <a:t>실행 상태 </a:t>
            </a:r>
            <a:r>
              <a:rPr kumimoji="1" lang="en-US" altLang="ko-KR" sz="2400" dirty="0"/>
              <a:t>AArch64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32-bit </a:t>
            </a:r>
            <a:r>
              <a:rPr kumimoji="1" lang="ko-KR" altLang="en-US" sz="2400" dirty="0"/>
              <a:t>실행 상태 </a:t>
            </a:r>
            <a:r>
              <a:rPr kumimoji="1" lang="en-US" altLang="ko-KR" sz="2400" dirty="0"/>
              <a:t>AArch32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전환하며 프로세서를 동작하며 각 실행 상태는 독립적임</a:t>
            </a:r>
            <a:endParaRPr kumimoji="1" lang="en-US" altLang="ko-KR" sz="2400" dirty="0"/>
          </a:p>
          <a:p>
            <a:r>
              <a:rPr kumimoji="1" lang="ko-KR" altLang="en-US" sz="2400" dirty="0"/>
              <a:t>기존 </a:t>
            </a:r>
            <a:r>
              <a:rPr kumimoji="1" lang="en-US" altLang="ko-KR" sz="2400" dirty="0"/>
              <a:t>ARMv7 </a:t>
            </a:r>
            <a:r>
              <a:rPr kumimoji="1" lang="ko-KR" altLang="en-US" sz="2400" dirty="0"/>
              <a:t>소프트웨어와의 하위 호환성을 유지하면서 </a:t>
            </a:r>
            <a:r>
              <a:rPr kumimoji="1" lang="en-US" altLang="ko-KR" sz="2400" dirty="0"/>
              <a:t>64bit</a:t>
            </a:r>
            <a:r>
              <a:rPr kumimoji="1" lang="ko-KR" altLang="en-US" sz="2400" dirty="0"/>
              <a:t> 레지스터로 실행을 수행하는 기능 도입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493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91B24-5375-E40D-F6D9-946C424C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</a:t>
            </a:r>
            <a:r>
              <a:rPr kumimoji="1" lang="en-US" altLang="ko-KR" dirty="0"/>
              <a:t>Mv8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EFAA2-5BF6-22DA-7446-994883C2E7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046378"/>
            <a:ext cx="11368160" cy="56038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[Exception levels]</a:t>
            </a:r>
            <a:endParaRPr kumimoji="1" lang="en-US" altLang="ko-Kore-KR" dirty="0"/>
          </a:p>
          <a:p>
            <a:r>
              <a:rPr kumimoji="1" lang="en-US" altLang="ko-Kore-KR" sz="2200" b="1" dirty="0"/>
              <a:t>EL0</a:t>
            </a:r>
            <a:r>
              <a:rPr kumimoji="1" lang="en-US" altLang="ko-Kore-KR" sz="2200" dirty="0"/>
              <a:t> :</a:t>
            </a:r>
            <a:r>
              <a:rPr kumimoji="1" lang="ko-KR" altLang="en-US" sz="2200" dirty="0"/>
              <a:t> 일반 사용자 애플리케이션</a:t>
            </a:r>
            <a:endParaRPr kumimoji="1" lang="en-US" altLang="ko-Kore-KR" sz="2200" dirty="0"/>
          </a:p>
          <a:p>
            <a:r>
              <a:rPr kumimoji="1" lang="en-US" altLang="ko-Kore-KR" sz="2200" b="1" dirty="0"/>
              <a:t>EL1</a:t>
            </a:r>
            <a:r>
              <a:rPr kumimoji="1" lang="en-US" altLang="ko-Kore-KR" sz="2200" dirty="0"/>
              <a:t> : OS </a:t>
            </a:r>
            <a:r>
              <a:rPr kumimoji="1" lang="ko-KR" altLang="en-US" sz="2200" dirty="0"/>
              <a:t>커널을 실행할 수 있음</a:t>
            </a:r>
            <a:endParaRPr kumimoji="1" lang="en-US" altLang="ko-Kore-KR" sz="2200" dirty="0"/>
          </a:p>
          <a:p>
            <a:r>
              <a:rPr kumimoji="1" lang="en-US" altLang="ko-Kore-KR" sz="2200" b="1" dirty="0"/>
              <a:t>EL2</a:t>
            </a:r>
            <a:r>
              <a:rPr kumimoji="1" lang="en-US" altLang="ko-Kore-KR" sz="2200" dirty="0"/>
              <a:t> : Non-secure operation</a:t>
            </a:r>
            <a:r>
              <a:rPr kumimoji="1" lang="ko-KR" altLang="en-US" sz="2200" dirty="0"/>
              <a:t>의 가상화 지원을 제공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하이퍼바이저를</a:t>
            </a:r>
            <a:r>
              <a:rPr kumimoji="1" lang="ko-KR" altLang="en-US" sz="2200" dirty="0"/>
              <a:t> 실행할 수 있음</a:t>
            </a:r>
            <a:endParaRPr kumimoji="1" lang="en-US" altLang="ko-Kore-KR" sz="2200" dirty="0"/>
          </a:p>
          <a:p>
            <a:r>
              <a:rPr kumimoji="1" lang="en-US" altLang="ko-Kore-KR" sz="2200" b="1" dirty="0"/>
              <a:t>EL3</a:t>
            </a:r>
            <a:r>
              <a:rPr kumimoji="1" lang="en-US" altLang="ko-Kore-KR" sz="2200" dirty="0"/>
              <a:t> : Secure</a:t>
            </a:r>
            <a:r>
              <a:rPr kumimoji="1" lang="ko-KR" altLang="en-US" sz="2200" dirty="0"/>
              <a:t>상태와 </a:t>
            </a:r>
            <a:r>
              <a:rPr kumimoji="1" lang="en-US" altLang="ko-KR" sz="2200" dirty="0"/>
              <a:t>Non-secure</a:t>
            </a:r>
            <a:r>
              <a:rPr kumimoji="1" lang="ko-KR" altLang="en-US" sz="2200" dirty="0"/>
              <a:t> 상태의 두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가지 보안 상태 간 전환 지원 </a:t>
            </a:r>
            <a:r>
              <a:rPr kumimoji="1" lang="en-US" altLang="ko-KR" sz="2200" dirty="0"/>
              <a:t>(</a:t>
            </a:r>
            <a:r>
              <a:rPr kumimoji="1" lang="ko-KR" altLang="en-US" sz="2200" dirty="0"/>
              <a:t>보안 모니터 실행 가능</a:t>
            </a:r>
            <a:r>
              <a:rPr kumimoji="1" lang="en-US" altLang="ko-KR" sz="2200" dirty="0"/>
              <a:t>)</a:t>
            </a:r>
            <a:endParaRPr kumimoji="1" lang="ko-Kore-KR" altLang="en-US" sz="2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331CB8-46F7-C2E9-D8FE-C180BFB5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60" y="3603537"/>
            <a:ext cx="6736280" cy="3123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306791-D4B8-4B74-CC83-39595D2B9E8A}"/>
              </a:ext>
            </a:extLst>
          </p:cNvPr>
          <p:cNvSpPr txBox="1"/>
          <p:nvPr/>
        </p:nvSpPr>
        <p:spPr>
          <a:xfrm>
            <a:off x="6919946" y="2085790"/>
            <a:ext cx="50883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*하이퍼바이저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=</a:t>
            </a:r>
            <a:r>
              <a:rPr kumimoji="1" lang="ko-KR" altLang="en-US" sz="1050" dirty="0"/>
              <a:t> 가상 머신 모니터 </a:t>
            </a:r>
            <a:r>
              <a:rPr kumimoji="1" lang="en-US" altLang="ko-KR" sz="1050" dirty="0"/>
              <a:t>:</a:t>
            </a:r>
            <a:r>
              <a:rPr kumimoji="1" lang="ko-KR" altLang="en-US" sz="1050" dirty="0"/>
              <a:t> 가상 머신</a:t>
            </a:r>
            <a:r>
              <a:rPr kumimoji="1" lang="en-US" altLang="ko-KR" sz="1050" dirty="0"/>
              <a:t>(VM)</a:t>
            </a:r>
            <a:r>
              <a:rPr kumimoji="1" lang="ko-KR" altLang="en-US" sz="1050" dirty="0"/>
              <a:t>을 생성하고 실행하는 프로세서</a:t>
            </a:r>
            <a:endParaRPr kumimoji="1"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7439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FCC53-DB3D-94B4-45F2-57508E5F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ARMv8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88BC5-18A1-32FE-0271-F72C68D825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sz="2400" dirty="0"/>
              <a:t>인터프로세싱</a:t>
            </a:r>
            <a:endParaRPr kumimoji="1" lang="en-US" altLang="ko-Kore-KR" sz="2400" dirty="0"/>
          </a:p>
          <a:p>
            <a:pPr>
              <a:buFontTx/>
              <a:buChar char="-"/>
            </a:pPr>
            <a:r>
              <a:rPr kumimoji="1" lang="en-US" altLang="ko-Kore-KR" sz="2400" dirty="0"/>
              <a:t>AArch64</a:t>
            </a:r>
            <a:r>
              <a:rPr kumimoji="1" lang="ko-Kore-KR" altLang="en-US" sz="2400" dirty="0"/>
              <a:t>와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AArch32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execute state </a:t>
            </a:r>
            <a:r>
              <a:rPr kumimoji="1" lang="ko-KR" altLang="en-US" sz="2400" dirty="0"/>
              <a:t>사이를 이동하는 방식이며 실행상태에서는 </a:t>
            </a:r>
            <a:r>
              <a:rPr kumimoji="1" lang="en-US" altLang="ko-KR" sz="2400" dirty="0"/>
              <a:t>Exception level</a:t>
            </a:r>
            <a:r>
              <a:rPr kumimoji="1" lang="ko-KR" altLang="en-US" sz="2400" dirty="0"/>
              <a:t>이 변경될 때만 이동할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즉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exception</a:t>
            </a:r>
            <a:r>
              <a:rPr kumimoji="1" lang="ko-KR" altLang="en-US" sz="2400" dirty="0"/>
              <a:t>을 상위 레벨로 가져가거나 하위 레벨로 반환할 때만 </a:t>
            </a:r>
            <a:r>
              <a:rPr kumimoji="1" lang="en-US" altLang="ko-KR" sz="2400" dirty="0"/>
              <a:t>execute state</a:t>
            </a:r>
            <a:r>
              <a:rPr kumimoji="1" lang="ko-KR" altLang="en-US" sz="2400" dirty="0"/>
              <a:t>가 변경될 수 있음</a:t>
            </a:r>
            <a:r>
              <a:rPr kumimoji="1" lang="en-US" altLang="ko-KR" sz="2400" dirty="0"/>
              <a:t>)</a:t>
            </a:r>
          </a:p>
          <a:p>
            <a:pPr>
              <a:buFontTx/>
              <a:buChar char="-"/>
            </a:pPr>
            <a:endParaRPr kumimoji="1" lang="en-US" altLang="ko-KR" sz="2400" dirty="0"/>
          </a:p>
          <a:p>
            <a:pPr marL="457200" lvl="1" indent="0">
              <a:buNone/>
            </a:pPr>
            <a:r>
              <a:rPr kumimoji="1" lang="en-US" altLang="ko-KR" sz="2000" b="1" dirty="0"/>
              <a:t>[</a:t>
            </a:r>
            <a:r>
              <a:rPr kumimoji="1" lang="ko-KR" altLang="en-US" sz="2000" b="1" dirty="0"/>
              <a:t>더 높은 </a:t>
            </a:r>
            <a:r>
              <a:rPr kumimoji="1" lang="en-US" altLang="ko-KR" sz="2000" b="1" dirty="0"/>
              <a:t>Exception level</a:t>
            </a:r>
            <a:r>
              <a:rPr kumimoji="1" lang="ko-KR" altLang="en-US" sz="2000" b="1" dirty="0"/>
              <a:t>로 예외를 처리할 때</a:t>
            </a:r>
            <a:r>
              <a:rPr kumimoji="1" lang="en-US" altLang="ko-KR" sz="2000" b="1" dirty="0"/>
              <a:t>]</a:t>
            </a:r>
          </a:p>
          <a:p>
            <a:pPr marL="914400" lvl="1" indent="-457200">
              <a:buAutoNum type="arabicPeriod"/>
            </a:pPr>
            <a:r>
              <a:rPr kumimoji="1" lang="en-US" altLang="ko-KR" sz="2000" dirty="0"/>
              <a:t>AArch32 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AArch64 </a:t>
            </a:r>
            <a:r>
              <a:rPr kumimoji="1" lang="ko-KR" altLang="en-US" sz="2000" dirty="0"/>
              <a:t>상태로 변경</a:t>
            </a:r>
            <a:endParaRPr kumimoji="1" lang="en-US" altLang="ko-KR" sz="2000" dirty="0"/>
          </a:p>
          <a:p>
            <a:pPr marL="914400" lvl="1" indent="-457200">
              <a:buAutoNum type="arabicPeriod"/>
            </a:pP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b="1" dirty="0"/>
              <a:t>[</a:t>
            </a:r>
            <a:r>
              <a:rPr kumimoji="1" lang="ko-KR" altLang="en-US" sz="2000" b="1" dirty="0"/>
              <a:t>더 낮은 </a:t>
            </a:r>
            <a:r>
              <a:rPr kumimoji="1" lang="en-US" altLang="ko-KR" sz="2000" b="1" dirty="0"/>
              <a:t>Exception level</a:t>
            </a:r>
            <a:r>
              <a:rPr kumimoji="1" lang="ko-KR" altLang="en-US" sz="2000" b="1" dirty="0"/>
              <a:t>로 예외를 처리할 때</a:t>
            </a:r>
            <a:r>
              <a:rPr kumimoji="1" lang="en-US" altLang="ko-KR" sz="2000" b="1" dirty="0"/>
              <a:t>]</a:t>
            </a:r>
          </a:p>
          <a:p>
            <a:pPr marL="914400" lvl="1" indent="-457200">
              <a:buAutoNum type="arabicPeriod"/>
            </a:pPr>
            <a:r>
              <a:rPr kumimoji="1" lang="en-US" altLang="ko-KR" sz="2000" dirty="0"/>
              <a:t>AArch64 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AArch32 </a:t>
            </a:r>
            <a:r>
              <a:rPr kumimoji="1" lang="ko-KR" altLang="en-US" sz="2000" dirty="0"/>
              <a:t>상태로 변경</a:t>
            </a:r>
            <a:endParaRPr kumimoji="1" lang="en-US" altLang="ko-KR" sz="2000" dirty="0"/>
          </a:p>
          <a:p>
            <a:pPr marL="914400" lvl="1" indent="-457200">
              <a:buAutoNum type="arabicPeriod"/>
            </a:pPr>
            <a:endParaRPr kumimoji="1" lang="en-US" altLang="ko-KR" sz="2000" dirty="0"/>
          </a:p>
          <a:p>
            <a:pPr marL="914400" lvl="1" indent="-457200">
              <a:buAutoNum type="arabicPeriod"/>
            </a:pPr>
            <a:endParaRPr kumimoji="1" lang="en-US" altLang="ko-KR" sz="2000" dirty="0"/>
          </a:p>
          <a:p>
            <a:pPr>
              <a:buFontTx/>
              <a:buChar char="-"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2975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20AC-205B-3A13-EFC4-B4560F5F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</a:t>
            </a:r>
            <a:r>
              <a:rPr kumimoji="1" lang="en-US" altLang="ko-KR" dirty="0"/>
              <a:t>Mv8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76A08-840A-4960-AD75-B3B46C70D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2400" dirty="0"/>
              <a:t>[AArch64]</a:t>
            </a:r>
          </a:p>
          <a:p>
            <a:r>
              <a:rPr kumimoji="1" lang="en-US" altLang="ko-KR" sz="2200" dirty="0"/>
              <a:t>31</a:t>
            </a:r>
            <a:r>
              <a:rPr kumimoji="1" lang="ko-KR" altLang="en-US" sz="2200" dirty="0"/>
              <a:t>개의 </a:t>
            </a:r>
            <a:r>
              <a:rPr kumimoji="1" lang="en-US" altLang="ko-KR" sz="2200" dirty="0"/>
              <a:t>64bit </a:t>
            </a:r>
            <a:r>
              <a:rPr kumimoji="1" lang="ko-KR" altLang="en-US" sz="2200" dirty="0"/>
              <a:t>범용 레지스터</a:t>
            </a:r>
            <a:r>
              <a:rPr kumimoji="1" lang="en-US" altLang="ko-KR" sz="2200" dirty="0"/>
              <a:t>(R0-R30)</a:t>
            </a:r>
            <a:r>
              <a:rPr kumimoji="1" lang="ko-KR" altLang="en-US" sz="2200" dirty="0"/>
              <a:t>와</a:t>
            </a:r>
            <a:r>
              <a:rPr kumimoji="1" lang="en-US" altLang="ko-KR" sz="2200" dirty="0"/>
              <a:t> 64bit</a:t>
            </a:r>
            <a:r>
              <a:rPr kumimoji="1" lang="ko-KR" altLang="en-US" sz="2200" dirty="0"/>
              <a:t> 프로그램 카운터</a:t>
            </a:r>
            <a:r>
              <a:rPr kumimoji="1" lang="en-US" altLang="ko-KR" sz="2200" dirty="0"/>
              <a:t>(PC), </a:t>
            </a:r>
            <a:r>
              <a:rPr kumimoji="1" lang="ko-KR" altLang="en-US" sz="2200" dirty="0"/>
              <a:t>스택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포인터</a:t>
            </a:r>
            <a:r>
              <a:rPr kumimoji="1" lang="en-US" altLang="ko-KR" sz="2200" dirty="0"/>
              <a:t>(SP), </a:t>
            </a:r>
            <a:r>
              <a:rPr kumimoji="1" lang="ko-KR" altLang="en-US" sz="2200" dirty="0"/>
              <a:t>예외 링크 레지스터</a:t>
            </a:r>
            <a:r>
              <a:rPr kumimoji="1" lang="en-US" altLang="ko-KR" sz="2200" dirty="0"/>
              <a:t>(ELR)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사용하는 </a:t>
            </a:r>
            <a:r>
              <a:rPr kumimoji="1" lang="en-US" altLang="ko-KR" sz="2200" dirty="0"/>
              <a:t>ARMv8-A 64bit </a:t>
            </a:r>
            <a:r>
              <a:rPr kumimoji="1" lang="ko-KR" altLang="en-US" sz="2200" dirty="0"/>
              <a:t>실행상태</a:t>
            </a:r>
            <a:endParaRPr kumimoji="1" lang="en-US" altLang="ko-KR" sz="2200" dirty="0"/>
          </a:p>
          <a:p>
            <a:r>
              <a:rPr kumimoji="1" lang="en-US" altLang="ko-KR" sz="2200" dirty="0"/>
              <a:t>SIMD</a:t>
            </a:r>
            <a:r>
              <a:rPr kumimoji="1" lang="ko-KR" altLang="en-US" sz="2200" dirty="0"/>
              <a:t> 벡터 및 스칼라 부동 소수점 지원을 위한 </a:t>
            </a:r>
            <a:r>
              <a:rPr kumimoji="1" lang="en-US" altLang="ko-KR" sz="2200" dirty="0"/>
              <a:t>32</a:t>
            </a:r>
            <a:r>
              <a:rPr kumimoji="1" lang="ko-KR" altLang="en-US" sz="2200" dirty="0"/>
              <a:t>개의 </a:t>
            </a:r>
            <a:r>
              <a:rPr kumimoji="1" lang="en-US" altLang="ko-KR" sz="2200" dirty="0"/>
              <a:t>128bit</a:t>
            </a:r>
            <a:r>
              <a:rPr kumimoji="1" lang="ko-KR" altLang="en-US" sz="2200" dirty="0"/>
              <a:t> 레지스터 </a:t>
            </a:r>
            <a:r>
              <a:rPr kumimoji="1" lang="en-US" altLang="ko-KR" sz="2200" dirty="0"/>
              <a:t>(V0-V31) </a:t>
            </a:r>
            <a:r>
              <a:rPr kumimoji="1" lang="ko-KR" altLang="en-US" sz="2200" dirty="0"/>
              <a:t>제공</a:t>
            </a:r>
            <a:endParaRPr kumimoji="1" lang="en-US" altLang="ko-KR" sz="2200" dirty="0"/>
          </a:p>
          <a:p>
            <a:r>
              <a:rPr kumimoji="1" lang="en-US" altLang="ko-KR" sz="2200" dirty="0"/>
              <a:t>32bit</a:t>
            </a:r>
            <a:r>
              <a:rPr kumimoji="1" lang="ko-KR" altLang="en-US" sz="2200" dirty="0"/>
              <a:t>의 고정 길이를 가지며 항상 리틀 </a:t>
            </a:r>
            <a:r>
              <a:rPr kumimoji="1" lang="ko-KR" altLang="en-US" sz="2200" dirty="0" err="1"/>
              <a:t>엔디안이다</a:t>
            </a:r>
            <a:r>
              <a:rPr kumimoji="1" lang="en-US" altLang="ko-KR" sz="2200" dirty="0"/>
              <a:t>.</a:t>
            </a:r>
          </a:p>
          <a:p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[AArch32]</a:t>
            </a:r>
          </a:p>
          <a:p>
            <a:r>
              <a:rPr kumimoji="1" lang="en-US" altLang="ko-KR" sz="2200" dirty="0"/>
              <a:t>13</a:t>
            </a:r>
            <a:r>
              <a:rPr kumimoji="1" lang="ko-KR" altLang="en-US" sz="2200" dirty="0"/>
              <a:t>개의 </a:t>
            </a:r>
            <a:r>
              <a:rPr kumimoji="1" lang="en-US" altLang="ko-KR" sz="2200" dirty="0"/>
              <a:t>32bit </a:t>
            </a:r>
            <a:r>
              <a:rPr kumimoji="1" lang="ko-KR" altLang="en-US" sz="2200" dirty="0"/>
              <a:t>범용 레지스터</a:t>
            </a:r>
            <a:r>
              <a:rPr kumimoji="1" lang="en-US" altLang="ko-KR" sz="2200" dirty="0"/>
              <a:t>(R0-R12)</a:t>
            </a:r>
            <a:r>
              <a:rPr kumimoji="1" lang="ko-KR" altLang="en-US" sz="2200" dirty="0"/>
              <a:t>와</a:t>
            </a:r>
            <a:r>
              <a:rPr kumimoji="1" lang="en-US" altLang="ko-KR" sz="2200" dirty="0"/>
              <a:t> 32bit</a:t>
            </a:r>
            <a:r>
              <a:rPr kumimoji="1" lang="ko-KR" altLang="en-US" sz="2200" dirty="0"/>
              <a:t> 프로그램 카운터</a:t>
            </a:r>
            <a:r>
              <a:rPr kumimoji="1" lang="en-US" altLang="ko-KR" sz="2200" dirty="0"/>
              <a:t>(PC), </a:t>
            </a:r>
            <a:r>
              <a:rPr kumimoji="1" lang="ko-KR" altLang="en-US" sz="2200" dirty="0"/>
              <a:t>스택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포인터</a:t>
            </a:r>
            <a:r>
              <a:rPr kumimoji="1" lang="en-US" altLang="ko-KR" sz="2200" dirty="0"/>
              <a:t>(SP), </a:t>
            </a:r>
            <a:r>
              <a:rPr kumimoji="1" lang="ko-KR" altLang="en-US" sz="2200" dirty="0"/>
              <a:t>링크 레지스터</a:t>
            </a:r>
            <a:r>
              <a:rPr kumimoji="1" lang="en-US" altLang="ko-KR" sz="2200" dirty="0"/>
              <a:t>(LR)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사용하는 </a:t>
            </a:r>
            <a:r>
              <a:rPr kumimoji="1" lang="en-US" altLang="ko-KR" sz="2200" dirty="0"/>
              <a:t>ARMv8-A 32bit </a:t>
            </a:r>
            <a:r>
              <a:rPr kumimoji="1" lang="ko-KR" altLang="en-US" sz="2200" dirty="0"/>
              <a:t>실행상태</a:t>
            </a:r>
            <a:endParaRPr kumimoji="1" lang="en-US" altLang="ko-KR" sz="2200" dirty="0"/>
          </a:p>
          <a:p>
            <a:r>
              <a:rPr kumimoji="1" lang="ko-KR" altLang="en-US" sz="2200" dirty="0"/>
              <a:t>고급 </a:t>
            </a:r>
            <a:r>
              <a:rPr kumimoji="1" lang="en-US" altLang="ko-KR" sz="2200" dirty="0"/>
              <a:t>SIMD</a:t>
            </a:r>
            <a:r>
              <a:rPr kumimoji="1" lang="ko-KR" altLang="en-US" sz="2200" dirty="0"/>
              <a:t> 벡터 및 스칼라 부동 소수점 지원을 위한 </a:t>
            </a:r>
            <a:r>
              <a:rPr kumimoji="1" lang="en-US" altLang="ko-KR" sz="2200" dirty="0"/>
              <a:t>32</a:t>
            </a:r>
            <a:r>
              <a:rPr kumimoji="1" lang="ko-KR" altLang="en-US" sz="2200" dirty="0"/>
              <a:t>개의 </a:t>
            </a:r>
            <a:r>
              <a:rPr kumimoji="1" lang="en-US" altLang="ko-KR" sz="2200" dirty="0"/>
              <a:t>64bit</a:t>
            </a:r>
            <a:r>
              <a:rPr kumimoji="1" lang="ko-KR" altLang="en-US" sz="2200" dirty="0"/>
              <a:t> 레지스터 제공</a:t>
            </a:r>
            <a:endParaRPr kumimoji="1" lang="en-US" altLang="ko-KR" sz="2200" dirty="0"/>
          </a:p>
          <a:p>
            <a:r>
              <a:rPr kumimoji="1" lang="en-US" altLang="ko-KR" sz="2200" dirty="0"/>
              <a:t>ARMv7-A</a:t>
            </a:r>
            <a:r>
              <a:rPr kumimoji="1" lang="ko-KR" altLang="en-US" sz="2200" dirty="0"/>
              <a:t>와 같은 이전 </a:t>
            </a:r>
            <a:r>
              <a:rPr kumimoji="1" lang="en-US" altLang="ko-KR" sz="2200" dirty="0"/>
              <a:t>32</a:t>
            </a:r>
            <a:r>
              <a:rPr kumimoji="1" lang="ko-KR" altLang="en-US" sz="2200" dirty="0"/>
              <a:t>비트 종속 </a:t>
            </a:r>
            <a:r>
              <a:rPr kumimoji="1" lang="en-US" altLang="ko-KR" sz="2200" dirty="0"/>
              <a:t>ARM </a:t>
            </a:r>
            <a:r>
              <a:rPr kumimoji="1" lang="ko-KR" altLang="en-US" sz="2200" dirty="0"/>
              <a:t>버전과 </a:t>
            </a:r>
            <a:r>
              <a:rPr kumimoji="1" lang="ko-KR" altLang="en-US" sz="2200" dirty="0" err="1"/>
              <a:t>역호환</a:t>
            </a:r>
            <a:r>
              <a:rPr kumimoji="1" lang="ko-KR" altLang="en-US" sz="2200" dirty="0"/>
              <a:t> 가능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97281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682</Words>
  <Application>Microsoft Macintosh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Lato</vt:lpstr>
      <vt:lpstr>CryptoCraft 테마</vt:lpstr>
      <vt:lpstr>제목 테마</vt:lpstr>
      <vt:lpstr>ARM Architecture https://youtu.be/KlZuJNx2wlI</vt:lpstr>
      <vt:lpstr>ARM 프로세서</vt:lpstr>
      <vt:lpstr>ARM 프로세서</vt:lpstr>
      <vt:lpstr>ARM 프로세서</vt:lpstr>
      <vt:lpstr>ARM 프로세서</vt:lpstr>
      <vt:lpstr>ARMv8</vt:lpstr>
      <vt:lpstr>ARMv8</vt:lpstr>
      <vt:lpstr>ARMv8</vt:lpstr>
      <vt:lpstr>ARMv8</vt:lpstr>
      <vt:lpstr>ARMv8</vt:lpstr>
      <vt:lpstr>ARMv8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161</cp:revision>
  <dcterms:created xsi:type="dcterms:W3CDTF">2019-03-05T04:29:07Z</dcterms:created>
  <dcterms:modified xsi:type="dcterms:W3CDTF">2023-03-26T17:09:44Z</dcterms:modified>
</cp:coreProperties>
</file>