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81" r:id="rId4"/>
    <p:sldId id="280" r:id="rId5"/>
    <p:sldId id="288" r:id="rId6"/>
    <p:sldId id="285" r:id="rId7"/>
    <p:sldId id="282" r:id="rId8"/>
    <p:sldId id="290" r:id="rId9"/>
    <p:sldId id="289" r:id="rId10"/>
    <p:sldId id="286" r:id="rId11"/>
    <p:sldId id="291" r:id="rId12"/>
    <p:sldId id="293" r:id="rId13"/>
    <p:sldId id="292" r:id="rId14"/>
    <p:sldId id="294" r:id="rId15"/>
    <p:sldId id="287" r:id="rId16"/>
    <p:sldId id="295" r:id="rId17"/>
    <p:sldId id="296" r:id="rId18"/>
    <p:sldId id="297" r:id="rId19"/>
    <p:sldId id="298" r:id="rId20"/>
    <p:sldId id="299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09BF5-B404-D241-8ADB-435D668C9C6F}" v="72" dt="2025-04-27T15:46:42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08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2025. 4. 28.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be6yhnxT4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PQC TLS+ PQC </a:t>
            </a:r>
            <a:r>
              <a:rPr lang="ko-KR" altLang="en-US" sz="4800" dirty="0"/>
              <a:t>인증서</a:t>
            </a:r>
            <a:r>
              <a:rPr lang="en-US" altLang="ko-KR" sz="4800" dirty="0"/>
              <a:t> </a:t>
            </a:r>
            <a:r>
              <a:rPr lang="ko-KR" altLang="en-US" sz="4800" dirty="0"/>
              <a:t>실습 </a:t>
            </a:r>
            <a:r>
              <a:rPr lang="en-US" altLang="ko-KR" sz="4800" dirty="0"/>
              <a:t>(NIST PQC)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https://youtu.be/Abe6yhnxT4I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6999E-45B4-8BF0-20F1-6BE4AEB0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8A844-59D3-2F9D-CD09-2027A590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1)</a:t>
            </a:r>
            <a:r>
              <a:rPr lang="ko-KR" altLang="en-US" dirty="0"/>
              <a:t> 기존 인증서 사용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EEC08-5DEF-79A9-B710-F7FA2ED22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8227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sz="2800" dirty="0"/>
              <a:t>)</a:t>
            </a:r>
            <a:r>
              <a:rPr lang="ko-KR" altLang="en-US" sz="2800" dirty="0"/>
              <a:t> </a:t>
            </a:r>
            <a:r>
              <a:rPr lang="en-US" altLang="ko-KR" sz="2800" dirty="0"/>
              <a:t>TLS </a:t>
            </a:r>
            <a:r>
              <a:rPr lang="ko-KR" altLang="en-US" sz="2800" dirty="0"/>
              <a:t>서버 띄우기</a:t>
            </a:r>
            <a:r>
              <a:rPr lang="en-US" altLang="ko-KR" sz="2800" dirty="0"/>
              <a:t>(</a:t>
            </a:r>
            <a:r>
              <a:rPr lang="ko-KR" altLang="en-US" sz="2800" dirty="0"/>
              <a:t>서버용 새로운 터미널</a:t>
            </a:r>
            <a:r>
              <a:rPr lang="en-US" altLang="ko-KR" sz="2800" dirty="0"/>
              <a:t>)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쉘 환경 설정</a:t>
            </a:r>
            <a:r>
              <a:rPr lang="en-US" altLang="ko-KR" sz="2000" dirty="0"/>
              <a:t>(</a:t>
            </a:r>
            <a:r>
              <a:rPr lang="ko-KR" altLang="en-US" sz="2000" dirty="0"/>
              <a:t>앞과 동일</a:t>
            </a:r>
            <a:r>
              <a:rPr lang="en-US" altLang="ko-KR" sz="2000" dirty="0"/>
              <a:t>,</a:t>
            </a:r>
            <a:r>
              <a:rPr lang="ko-KR" altLang="en-US" sz="2000" dirty="0"/>
              <a:t> 새로운 터미널 켜면 무조건 수행</a:t>
            </a:r>
            <a:r>
              <a:rPr lang="en-US" altLang="ko-KR" sz="2000" dirty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# (1) Homebrew OpenSSL 3.x </a:t>
            </a:r>
            <a:r>
              <a:rPr lang="ko-KR" altLang="en-US" sz="2000" dirty="0"/>
              <a:t>우선 호출</a:t>
            </a:r>
          </a:p>
          <a:p>
            <a:pPr marL="457200" lvl="1" indent="0">
              <a:buNone/>
            </a:pPr>
            <a:r>
              <a:rPr lang="en-US" altLang="ko-KR" sz="2000" dirty="0"/>
              <a:t>export PATH="$(brew --prefix openssl@3)/bin:$PATH"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# (2) </a:t>
            </a:r>
            <a:r>
              <a:rPr lang="en-US" altLang="ko-KR" sz="2000" dirty="0" err="1"/>
              <a:t>oqs</a:t>
            </a:r>
            <a:r>
              <a:rPr lang="en-US" altLang="ko-KR" sz="2000" dirty="0"/>
              <a:t>-provider </a:t>
            </a:r>
            <a:r>
              <a:rPr lang="ko-KR" altLang="en-US" sz="2000" dirty="0"/>
              <a:t>모듈 위치 지정</a:t>
            </a:r>
          </a:p>
          <a:p>
            <a:pPr marL="457200" lvl="1" indent="0">
              <a:buNone/>
            </a:pPr>
            <a:r>
              <a:rPr lang="en-US" altLang="ko-KR" sz="2000" dirty="0"/>
              <a:t>export OPENSSL_MODULES="$HOME/</a:t>
            </a:r>
            <a:r>
              <a:rPr lang="en-US" altLang="ko-KR" sz="2000" dirty="0" err="1"/>
              <a:t>oqs</a:t>
            </a:r>
            <a:r>
              <a:rPr lang="en-US" altLang="ko-KR" sz="2000" dirty="0"/>
              <a:t>-provider/build/lib”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# (3) TLS </a:t>
            </a:r>
            <a:r>
              <a:rPr lang="ko-KR" altLang="en-US" sz="2000" dirty="0"/>
              <a:t>서버 터미널 동작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 err="1"/>
              <a:t>openssl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s_server</a:t>
            </a:r>
            <a:r>
              <a:rPr lang="en-US" altLang="ko-KR" sz="2000" dirty="0"/>
              <a:t> \</a:t>
            </a:r>
          </a:p>
          <a:p>
            <a:pPr marL="457200" lvl="1" indent="0">
              <a:buNone/>
            </a:pPr>
            <a:r>
              <a:rPr lang="en-US" altLang="ko-KR" sz="2000" dirty="0"/>
              <a:t>  -accept 8443 \</a:t>
            </a:r>
          </a:p>
          <a:p>
            <a:pPr marL="457200" lvl="1" indent="0">
              <a:buNone/>
            </a:pPr>
            <a:r>
              <a:rPr lang="en-US" altLang="ko-KR" sz="2000" dirty="0"/>
              <a:t>  -cert </a:t>
            </a:r>
            <a:r>
              <a:rPr lang="en-US" altLang="ko-KR" sz="2000" dirty="0" err="1"/>
              <a:t>server.crt</a:t>
            </a:r>
            <a:r>
              <a:rPr lang="en-US" altLang="ko-KR" sz="2000" dirty="0"/>
              <a:t> </a:t>
            </a:r>
          </a:p>
          <a:p>
            <a:pPr marL="457200" lvl="1" indent="0"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-key </a:t>
            </a:r>
            <a:r>
              <a:rPr lang="en-US" altLang="ko-KR" sz="2000" dirty="0" err="1"/>
              <a:t>server.key</a:t>
            </a:r>
            <a:r>
              <a:rPr lang="en-US" altLang="ko-KR" sz="2000" dirty="0"/>
              <a:t> \</a:t>
            </a:r>
          </a:p>
          <a:p>
            <a:pPr marL="457200" lvl="1" indent="0">
              <a:buNone/>
            </a:pPr>
            <a:r>
              <a:rPr lang="en-US" altLang="ko-KR" sz="2000" dirty="0"/>
              <a:t>  -www -tls1_3 \</a:t>
            </a:r>
          </a:p>
          <a:p>
            <a:pPr marL="457200" lvl="1" indent="0">
              <a:buNone/>
            </a:pPr>
            <a:r>
              <a:rPr lang="en-US" altLang="ko-KR" sz="2000" dirty="0"/>
              <a:t>  -groups p256_mlkem512 \</a:t>
            </a:r>
          </a:p>
          <a:p>
            <a:pPr marL="457200" lvl="1" indent="0">
              <a:buNone/>
            </a:pPr>
            <a:r>
              <a:rPr lang="en-US" altLang="ko-KR" sz="2000" dirty="0"/>
              <a:t>  -provider default -provider base -provider </a:t>
            </a:r>
            <a:r>
              <a:rPr lang="en-US" altLang="ko-KR" sz="2000" dirty="0" err="1"/>
              <a:t>oqsprovider</a:t>
            </a:r>
            <a:r>
              <a:rPr lang="en-US" altLang="ko-KR" sz="2000" dirty="0"/>
              <a:t> \</a:t>
            </a:r>
          </a:p>
          <a:p>
            <a:pPr marL="457200" lvl="1" indent="0">
              <a:buNone/>
            </a:pPr>
            <a:r>
              <a:rPr lang="en-US" altLang="ko-KR" sz="2000" dirty="0"/>
              <a:t>  -provider-path "$OPENSSL_MODULES"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D685A4-873D-6582-B3C8-30057257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018" y="3749431"/>
            <a:ext cx="5416062" cy="210624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7B5B25-FE26-CEB8-63F3-47C3C57479AB}"/>
              </a:ext>
            </a:extLst>
          </p:cNvPr>
          <p:cNvSpPr/>
          <p:nvPr/>
        </p:nvSpPr>
        <p:spPr>
          <a:xfrm>
            <a:off x="6363260" y="5415536"/>
            <a:ext cx="2475940" cy="44014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9281BB-7FF5-F064-3C9D-CD0185E7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844964"/>
            <a:ext cx="4634865" cy="1953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82DD94-B612-86C5-8DCF-6EB28C8169E5}"/>
              </a:ext>
            </a:extLst>
          </p:cNvPr>
          <p:cNvSpPr/>
          <p:nvPr/>
        </p:nvSpPr>
        <p:spPr>
          <a:xfrm>
            <a:off x="6596109" y="4522623"/>
            <a:ext cx="2102414" cy="236946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649642-81F9-CF14-8CDF-CBC388A5ADD9}"/>
              </a:ext>
            </a:extLst>
          </p:cNvPr>
          <p:cNvSpPr/>
          <p:nvPr/>
        </p:nvSpPr>
        <p:spPr>
          <a:xfrm>
            <a:off x="411161" y="1605535"/>
            <a:ext cx="7759823" cy="2106245"/>
          </a:xfrm>
          <a:prstGeom prst="rect">
            <a:avLst/>
          </a:prstGeom>
          <a:solidFill>
            <a:schemeClr val="bg2">
              <a:lumMod val="9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17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2F74-BFC5-D9B1-964A-996887129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93FB2-FEAE-C68F-79C3-851AC3B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1)</a:t>
            </a:r>
            <a:r>
              <a:rPr lang="ko-KR" altLang="en-US" dirty="0"/>
              <a:t> 기존 인증서 사용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9A4207-38FC-C81F-FD51-AB601078A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dirty="0"/>
              <a:t>5)</a:t>
            </a:r>
            <a:r>
              <a:rPr lang="ko-KR" altLang="en-US" sz="2800" dirty="0"/>
              <a:t> </a:t>
            </a:r>
            <a:r>
              <a:rPr lang="en-US" altLang="ko-KR" sz="2800" dirty="0"/>
              <a:t>Handshake </a:t>
            </a:r>
            <a:r>
              <a:rPr lang="ko-KR" altLang="en-US" sz="2800" dirty="0"/>
              <a:t>벤치마크 실행</a:t>
            </a:r>
            <a:r>
              <a:rPr lang="en-US" altLang="ko-KR" sz="2800" dirty="0"/>
              <a:t>(</a:t>
            </a:r>
            <a:r>
              <a:rPr lang="ko-KR" altLang="en-US" sz="2800" dirty="0"/>
              <a:t>클라이언트 터미널</a:t>
            </a:r>
            <a:r>
              <a:rPr lang="en-US" altLang="ko-KR" sz="2800" dirty="0"/>
              <a:t>_</a:t>
            </a:r>
            <a:r>
              <a:rPr lang="ko-KR" altLang="en-US" sz="2800" dirty="0"/>
              <a:t>기존 터미널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dirty="0"/>
              <a:t>./</a:t>
            </a:r>
            <a:r>
              <a:rPr lang="en-US" altLang="ko-KR" dirty="0" err="1"/>
              <a:t>bench.sh</a:t>
            </a:r>
            <a:endParaRPr lang="en-US" altLang="ko-KR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" altLang="ko-KR" sz="2400" dirty="0"/>
              <a:t>ECDSA P-256 </a:t>
            </a:r>
            <a:r>
              <a:rPr lang="ko-KR" altLang="en-US" sz="2400" dirty="0"/>
              <a:t>키</a:t>
            </a:r>
            <a:r>
              <a:rPr lang="en-US" altLang="ko-KR" sz="2400" dirty="0"/>
              <a:t>·</a:t>
            </a:r>
            <a:r>
              <a:rPr lang="ko-KR" altLang="en-US" sz="2400" dirty="0"/>
              <a:t>인증서 생성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P-256+ML-KEM512</a:t>
            </a:r>
            <a:r>
              <a:rPr lang="ko-KR" altLang="en-US" sz="2400" dirty="0"/>
              <a:t> 키 교환</a:t>
            </a:r>
            <a:r>
              <a:rPr lang="en-US" altLang="ko-KR" sz="2400" dirty="0"/>
              <a:t>(TLS 1.3)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1D9BF4-E665-33E5-0F13-9514BE7D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70" y="4407352"/>
            <a:ext cx="9750859" cy="18029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3E962-0347-C23D-FD2D-483E9AF4BBB5}"/>
              </a:ext>
            </a:extLst>
          </p:cNvPr>
          <p:cNvSpPr/>
          <p:nvPr/>
        </p:nvSpPr>
        <p:spPr>
          <a:xfrm>
            <a:off x="6095999" y="5425690"/>
            <a:ext cx="3974124" cy="559570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2EACC-2CC9-0887-0850-5718E0FDE2DB}"/>
              </a:ext>
            </a:extLst>
          </p:cNvPr>
          <p:cNvSpPr txBox="1"/>
          <p:nvPr/>
        </p:nvSpPr>
        <p:spPr>
          <a:xfrm>
            <a:off x="2227385" y="6342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서버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C193E-7229-9047-6983-109494B1C687}"/>
              </a:ext>
            </a:extLst>
          </p:cNvPr>
          <p:cNvSpPr txBox="1"/>
          <p:nvPr/>
        </p:nvSpPr>
        <p:spPr>
          <a:xfrm>
            <a:off x="7436730" y="63421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259223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75FD-155E-02B3-2DD2-1D3C95FDA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ABEF5-5F75-D04F-B46E-51378B22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2)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 인증서 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FC39A-AE23-C522-BC92-AE181AE5B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Case1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쉘환경</a:t>
            </a:r>
            <a:r>
              <a:rPr lang="ko-KR" altLang="en-US" sz="2400" dirty="0"/>
              <a:t> 설정 동일하게 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0)</a:t>
            </a:r>
            <a:r>
              <a:rPr lang="ko-KR" altLang="en-US" sz="2400" dirty="0"/>
              <a:t> 실험용 디렉터리 생성 및 이동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000" dirty="0" err="1"/>
              <a:t>mkdir</a:t>
            </a:r>
            <a:r>
              <a:rPr lang="en" altLang="ko-KR" sz="2000" dirty="0"/>
              <a:t> -p ~/</a:t>
            </a:r>
            <a:r>
              <a:rPr lang="en" altLang="ko-KR" sz="2000" dirty="0" err="1"/>
              <a:t>tls</a:t>
            </a:r>
            <a:r>
              <a:rPr lang="en" altLang="ko-KR" sz="2000" dirty="0"/>
              <a:t>-test</a:t>
            </a:r>
          </a:p>
          <a:p>
            <a:pPr marL="0" indent="0">
              <a:buNone/>
            </a:pPr>
            <a:r>
              <a:rPr lang="en" altLang="ko-KR" sz="2000" dirty="0"/>
              <a:t>cd ~/</a:t>
            </a:r>
            <a:r>
              <a:rPr lang="en" altLang="ko-KR" sz="2000" dirty="0" err="1"/>
              <a:t>tls</a:t>
            </a:r>
            <a:r>
              <a:rPr lang="en" altLang="ko-KR" sz="2000" dirty="0"/>
              <a:t>-test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1"/>
                </a:solidFill>
              </a:rPr>
              <a:t>1)</a:t>
            </a:r>
            <a:r>
              <a:rPr lang="ko-KR" altLang="en-US" sz="2400" dirty="0">
                <a:solidFill>
                  <a:schemeClr val="accent1"/>
                </a:solidFill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PQC </a:t>
            </a:r>
            <a:r>
              <a:rPr lang="ko-KR" altLang="en-US" sz="2400" dirty="0">
                <a:solidFill>
                  <a:schemeClr val="accent1"/>
                </a:solidFill>
              </a:rPr>
              <a:t>인증서와 키 생성</a:t>
            </a:r>
            <a:r>
              <a:rPr lang="en-US" altLang="ko-KR" sz="2400" dirty="0">
                <a:solidFill>
                  <a:schemeClr val="accent1"/>
                </a:solidFill>
              </a:rPr>
              <a:t>(mldsa44)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2)TLS </a:t>
            </a:r>
            <a:r>
              <a:rPr lang="ko-KR" altLang="en-US" sz="2400" dirty="0"/>
              <a:t>서버 실행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1600" dirty="0" err="1"/>
              <a:t>openssl</a:t>
            </a:r>
            <a:r>
              <a:rPr lang="en" altLang="ko-KR" sz="1600" dirty="0"/>
              <a:t> </a:t>
            </a:r>
            <a:r>
              <a:rPr lang="en" altLang="ko-KR" sz="1600" dirty="0" err="1"/>
              <a:t>s_server</a:t>
            </a:r>
            <a:r>
              <a:rPr lang="en" altLang="ko-KR" sz="1600" dirty="0"/>
              <a:t> \</a:t>
            </a:r>
          </a:p>
          <a:p>
            <a:pPr marL="0" indent="0">
              <a:buNone/>
            </a:pPr>
            <a:r>
              <a:rPr lang="en" altLang="ko-KR" sz="1600" dirty="0"/>
              <a:t>  -accept 8443 \</a:t>
            </a:r>
          </a:p>
          <a:p>
            <a:pPr marL="0" indent="0">
              <a:buNone/>
            </a:pPr>
            <a:r>
              <a:rPr lang="en" altLang="ko-KR" sz="1600" dirty="0"/>
              <a:t>  -cert </a:t>
            </a:r>
            <a:r>
              <a:rPr lang="en" altLang="ko-KR" sz="1600" dirty="0" err="1"/>
              <a:t>server.crt</a:t>
            </a:r>
            <a:r>
              <a:rPr lang="en" altLang="ko-KR" sz="1600" dirty="0"/>
              <a:t> \</a:t>
            </a:r>
          </a:p>
          <a:p>
            <a:pPr marL="0" indent="0">
              <a:buNone/>
            </a:pPr>
            <a:r>
              <a:rPr lang="en" altLang="ko-KR" sz="1600" dirty="0"/>
              <a:t>  -key </a:t>
            </a:r>
            <a:r>
              <a:rPr lang="en" altLang="ko-KR" sz="1600" dirty="0" err="1"/>
              <a:t>server.key</a:t>
            </a:r>
            <a:r>
              <a:rPr lang="en" altLang="ko-KR" sz="1600" dirty="0"/>
              <a:t> \</a:t>
            </a:r>
          </a:p>
          <a:p>
            <a:pPr marL="0" indent="0">
              <a:buNone/>
            </a:pPr>
            <a:r>
              <a:rPr lang="en" altLang="ko-KR" sz="1600" dirty="0"/>
              <a:t>  -tls1_3 \</a:t>
            </a:r>
          </a:p>
          <a:p>
            <a:pPr marL="0" indent="0">
              <a:buNone/>
            </a:pPr>
            <a:r>
              <a:rPr lang="en" altLang="ko-KR" sz="1600" dirty="0"/>
              <a:t>  -groups p256_mlkem512 \</a:t>
            </a:r>
          </a:p>
          <a:p>
            <a:pPr marL="0" indent="0">
              <a:buNone/>
            </a:pPr>
            <a:r>
              <a:rPr lang="en" altLang="ko-KR" sz="1600" dirty="0"/>
              <a:t>  -provider default \</a:t>
            </a:r>
          </a:p>
          <a:p>
            <a:pPr marL="0" indent="0">
              <a:buNone/>
            </a:pPr>
            <a:r>
              <a:rPr lang="en" altLang="ko-KR" sz="1600" dirty="0"/>
              <a:t>  -provider base \</a:t>
            </a:r>
          </a:p>
          <a:p>
            <a:pPr marL="0" indent="0">
              <a:buNone/>
            </a:pPr>
            <a:r>
              <a:rPr lang="en" altLang="ko-KR" sz="1600" b="1" dirty="0">
                <a:solidFill>
                  <a:srgbClr val="FF0000"/>
                </a:solidFill>
              </a:rPr>
              <a:t>  -provider </a:t>
            </a:r>
            <a:r>
              <a:rPr lang="en" altLang="ko-KR" sz="1600" b="1" dirty="0" err="1">
                <a:solidFill>
                  <a:srgbClr val="FF0000"/>
                </a:solidFill>
              </a:rPr>
              <a:t>oqsprovider</a:t>
            </a:r>
            <a:endParaRPr lang="en" altLang="ko-KR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45C47-ACA9-0B2B-6DFC-97CD810B4E52}"/>
              </a:ext>
            </a:extLst>
          </p:cNvPr>
          <p:cNvSpPr txBox="1"/>
          <p:nvPr/>
        </p:nvSpPr>
        <p:spPr>
          <a:xfrm>
            <a:off x="6310313" y="1696253"/>
            <a:ext cx="546976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# ① </a:t>
            </a:r>
            <a:r>
              <a:rPr kumimoji="1" lang="ko-KR" altLang="en-US" sz="1400" dirty="0"/>
              <a:t>개인키</a:t>
            </a:r>
            <a:r>
              <a:rPr kumimoji="1" lang="en-US" altLang="ko-KR" sz="1400" dirty="0"/>
              <a:t>(</a:t>
            </a:r>
            <a:r>
              <a:rPr kumimoji="1" lang="en" altLang="ko-KR" sz="1400" dirty="0" err="1"/>
              <a:t>server.key</a:t>
            </a:r>
            <a:r>
              <a:rPr kumimoji="1" lang="en" altLang="ko-KR" sz="1400" dirty="0"/>
              <a:t>) </a:t>
            </a:r>
            <a:r>
              <a:rPr kumimoji="1" lang="ko-KR" altLang="en-US" sz="1400" dirty="0"/>
              <a:t>생성</a:t>
            </a:r>
          </a:p>
          <a:p>
            <a:r>
              <a:rPr kumimoji="1" lang="en" altLang="ko-KR" sz="1400" dirty="0" err="1"/>
              <a:t>openssl</a:t>
            </a:r>
            <a:r>
              <a:rPr kumimoji="1" lang="en" altLang="ko-KR" sz="1400" dirty="0"/>
              <a:t> </a:t>
            </a:r>
            <a:r>
              <a:rPr kumimoji="1" lang="en" altLang="ko-KR" sz="1400" dirty="0" err="1"/>
              <a:t>genpkey</a:t>
            </a:r>
            <a:r>
              <a:rPr kumimoji="1" lang="en" altLang="ko-KR" sz="1400" dirty="0"/>
              <a:t> \</a:t>
            </a:r>
          </a:p>
          <a:p>
            <a:r>
              <a:rPr kumimoji="1" lang="en" altLang="ko-KR" sz="1400" dirty="0"/>
              <a:t>  -provider default \</a:t>
            </a:r>
          </a:p>
          <a:p>
            <a:r>
              <a:rPr kumimoji="1" lang="en" altLang="ko-KR" sz="1400" dirty="0"/>
              <a:t>  -provider base \</a:t>
            </a:r>
          </a:p>
          <a:p>
            <a:r>
              <a:rPr kumimoji="1" lang="en" altLang="ko-KR" sz="1400" dirty="0"/>
              <a:t>  -provider </a:t>
            </a:r>
            <a:r>
              <a:rPr kumimoji="1" lang="en" altLang="ko-KR" sz="1400" dirty="0" err="1"/>
              <a:t>oqsprovider</a:t>
            </a:r>
            <a:r>
              <a:rPr kumimoji="1" lang="en" altLang="ko-KR" sz="1400" dirty="0"/>
              <a:t> \</a:t>
            </a:r>
          </a:p>
          <a:p>
            <a:r>
              <a:rPr kumimoji="1" lang="en" altLang="ko-KR" sz="1400" b="1" dirty="0">
                <a:solidFill>
                  <a:srgbClr val="FF0000"/>
                </a:solidFill>
              </a:rPr>
              <a:t>  -algorithm mldsa44 \</a:t>
            </a:r>
          </a:p>
          <a:p>
            <a:r>
              <a:rPr kumimoji="1" lang="en" altLang="ko-KR" sz="1400" dirty="0"/>
              <a:t>  -out </a:t>
            </a:r>
            <a:r>
              <a:rPr kumimoji="1" lang="en" altLang="ko-KR" sz="1400" dirty="0" err="1"/>
              <a:t>server.key</a:t>
            </a:r>
            <a:endParaRPr kumimoji="1" lang="en" altLang="ko-KR" sz="1400" dirty="0"/>
          </a:p>
          <a:p>
            <a:endParaRPr kumimoji="1" lang="en" altLang="ko-KR" sz="1400" dirty="0"/>
          </a:p>
          <a:p>
            <a:r>
              <a:rPr kumimoji="1" lang="en" altLang="ko-KR" sz="1400" dirty="0"/>
              <a:t># ② Self-signed </a:t>
            </a:r>
            <a:r>
              <a:rPr kumimoji="1" lang="ko-KR" altLang="en-US" sz="1400" dirty="0"/>
              <a:t>인증서</a:t>
            </a:r>
            <a:r>
              <a:rPr kumimoji="1" lang="en-US" altLang="ko-KR" sz="1400" dirty="0"/>
              <a:t>(</a:t>
            </a:r>
            <a:r>
              <a:rPr kumimoji="1" lang="en" altLang="ko-KR" sz="1400" dirty="0" err="1"/>
              <a:t>server.crt</a:t>
            </a:r>
            <a:r>
              <a:rPr kumimoji="1" lang="en" altLang="ko-KR" sz="1400" dirty="0"/>
              <a:t>) </a:t>
            </a:r>
            <a:r>
              <a:rPr kumimoji="1" lang="ko-KR" altLang="en-US" sz="1400" dirty="0"/>
              <a:t>발급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유효기간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년</a:t>
            </a:r>
            <a:r>
              <a:rPr kumimoji="1" lang="en-US" altLang="ko-KR" sz="1400" dirty="0"/>
              <a:t>)</a:t>
            </a:r>
          </a:p>
          <a:p>
            <a:r>
              <a:rPr kumimoji="1" lang="en" altLang="ko-KR" sz="1400" b="1" dirty="0" err="1">
                <a:solidFill>
                  <a:srgbClr val="FF0000"/>
                </a:solidFill>
              </a:rPr>
              <a:t>openssl</a:t>
            </a:r>
            <a:r>
              <a:rPr kumimoji="1" lang="en" altLang="ko-KR" sz="1400" b="1" dirty="0">
                <a:solidFill>
                  <a:srgbClr val="FF0000"/>
                </a:solidFill>
              </a:rPr>
              <a:t> req -new -x509 \</a:t>
            </a:r>
          </a:p>
          <a:p>
            <a:r>
              <a:rPr kumimoji="1" lang="en" altLang="ko-KR" sz="1400" dirty="0"/>
              <a:t>  -provider default \</a:t>
            </a:r>
          </a:p>
          <a:p>
            <a:r>
              <a:rPr kumimoji="1" lang="en" altLang="ko-KR" sz="1400" dirty="0"/>
              <a:t>  -provider base \</a:t>
            </a:r>
          </a:p>
          <a:p>
            <a:r>
              <a:rPr kumimoji="1" lang="en" altLang="ko-KR" sz="1400" dirty="0"/>
              <a:t>  -provider </a:t>
            </a:r>
            <a:r>
              <a:rPr kumimoji="1" lang="en" altLang="ko-KR" sz="1400" dirty="0" err="1"/>
              <a:t>oqsprovider</a:t>
            </a:r>
            <a:r>
              <a:rPr kumimoji="1" lang="en" altLang="ko-KR" sz="1400" dirty="0"/>
              <a:t> \</a:t>
            </a:r>
          </a:p>
          <a:p>
            <a:r>
              <a:rPr kumimoji="1" lang="en" altLang="ko-KR" sz="1400" b="1" dirty="0">
                <a:solidFill>
                  <a:srgbClr val="FF0000"/>
                </a:solidFill>
              </a:rPr>
              <a:t>  -key </a:t>
            </a:r>
            <a:r>
              <a:rPr kumimoji="1" lang="en" altLang="ko-KR" sz="1400" b="1" dirty="0" err="1">
                <a:solidFill>
                  <a:srgbClr val="FF0000"/>
                </a:solidFill>
              </a:rPr>
              <a:t>server.key</a:t>
            </a:r>
            <a:r>
              <a:rPr kumimoji="1" lang="en" altLang="ko-KR" sz="1400" b="1" dirty="0">
                <a:solidFill>
                  <a:srgbClr val="FF0000"/>
                </a:solidFill>
              </a:rPr>
              <a:t> \</a:t>
            </a:r>
          </a:p>
          <a:p>
            <a:r>
              <a:rPr kumimoji="1" lang="en" altLang="ko-KR" sz="1400" dirty="0"/>
              <a:t>  -out </a:t>
            </a:r>
            <a:r>
              <a:rPr kumimoji="1" lang="en" altLang="ko-KR" sz="1400" dirty="0" err="1"/>
              <a:t>server.crt</a:t>
            </a:r>
            <a:r>
              <a:rPr kumimoji="1" lang="en" altLang="ko-KR" sz="1400" dirty="0"/>
              <a:t> \</a:t>
            </a:r>
          </a:p>
          <a:p>
            <a:r>
              <a:rPr kumimoji="1" lang="en" altLang="ko-KR" sz="1400" dirty="0"/>
              <a:t>  -days 365 -nodes \</a:t>
            </a:r>
          </a:p>
          <a:p>
            <a:r>
              <a:rPr kumimoji="1" lang="en" altLang="ko-KR" sz="1400" dirty="0"/>
              <a:t>  -subj "/C=KR/ST=Seoul/L=Seoul/O=</a:t>
            </a:r>
            <a:r>
              <a:rPr kumimoji="1" lang="en" altLang="ko-KR" sz="1400" dirty="0" err="1"/>
              <a:t>MyOrg</a:t>
            </a:r>
            <a:r>
              <a:rPr kumimoji="1" lang="en" altLang="ko-KR" sz="1400" dirty="0"/>
              <a:t>/OU=IT/CN=localhost"</a:t>
            </a:r>
          </a:p>
          <a:p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1B3E3-E498-F6E2-E92A-91C04ED610A8}"/>
              </a:ext>
            </a:extLst>
          </p:cNvPr>
          <p:cNvSpPr txBox="1"/>
          <p:nvPr/>
        </p:nvSpPr>
        <p:spPr>
          <a:xfrm>
            <a:off x="3930353" y="5748634"/>
            <a:ext cx="66688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dirty="0"/>
              <a:t>-accept 8443 : 8443 </a:t>
            </a:r>
            <a:r>
              <a:rPr lang="ko-KR" altLang="en-US" dirty="0"/>
              <a:t>포트 대기</a:t>
            </a:r>
          </a:p>
          <a:p>
            <a:pPr>
              <a:buNone/>
            </a:pPr>
            <a:r>
              <a:rPr lang="en-US" altLang="ko-KR" dirty="0"/>
              <a:t>-</a:t>
            </a:r>
            <a:r>
              <a:rPr lang="en" altLang="ko-KR" dirty="0"/>
              <a:t>groups p256_mlkem512 : P-256 + Kyber512 </a:t>
            </a:r>
            <a:r>
              <a:rPr lang="ko-KR" altLang="en-US" dirty="0"/>
              <a:t>하이브리드 </a:t>
            </a:r>
            <a:r>
              <a:rPr lang="en" altLang="ko-KR" dirty="0"/>
              <a:t>KEM</a:t>
            </a:r>
          </a:p>
          <a:p>
            <a:r>
              <a:rPr lang="en" altLang="ko-KR" b="1" dirty="0" err="1">
                <a:solidFill>
                  <a:srgbClr val="FF0000"/>
                </a:solidFill>
              </a:rPr>
              <a:t>oqsprovider</a:t>
            </a:r>
            <a:r>
              <a:rPr lang="en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로딩으로 </a:t>
            </a:r>
            <a:r>
              <a:rPr lang="en" altLang="ko-KR" b="1" dirty="0">
                <a:solidFill>
                  <a:srgbClr val="FF0000"/>
                </a:solidFill>
              </a:rPr>
              <a:t>Kyber·mldsa44 </a:t>
            </a:r>
            <a:r>
              <a:rPr lang="ko-KR" altLang="en-US" b="1" dirty="0">
                <a:solidFill>
                  <a:srgbClr val="FF0000"/>
                </a:solidFill>
              </a:rPr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372618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703B-48A8-4FFD-206D-38EB0D7D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A0BC6-BB99-0404-6170-87328FE3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2)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 인증서 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922A0-BCAB-6EFA-99E1-8CFD7EABC2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클라이언트 터미널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3)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핸드쉐이크</a:t>
            </a:r>
            <a:r>
              <a:rPr lang="ko-KR" altLang="en-US" sz="2400" dirty="0"/>
              <a:t> 기능 검증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200" dirty="0"/>
              <a:t>cd ~/</a:t>
            </a:r>
            <a:r>
              <a:rPr lang="en" altLang="ko-KR" sz="2200" dirty="0" err="1"/>
              <a:t>tls</a:t>
            </a:r>
            <a:r>
              <a:rPr lang="en" altLang="ko-KR" sz="2200" dirty="0"/>
              <a:t>-test</a:t>
            </a:r>
          </a:p>
          <a:p>
            <a:pPr marL="0" indent="0">
              <a:buNone/>
            </a:pPr>
            <a:endParaRPr lang="en" altLang="ko-KR" sz="2200" dirty="0"/>
          </a:p>
          <a:p>
            <a:pPr marL="0" indent="0">
              <a:buNone/>
            </a:pPr>
            <a:r>
              <a:rPr lang="en" altLang="ko-KR" sz="2200" dirty="0" err="1"/>
              <a:t>openssl</a:t>
            </a:r>
            <a:r>
              <a:rPr lang="en" altLang="ko-KR" sz="2200" dirty="0"/>
              <a:t> </a:t>
            </a:r>
            <a:r>
              <a:rPr lang="en" altLang="ko-KR" sz="2200" dirty="0" err="1"/>
              <a:t>s_client</a:t>
            </a:r>
            <a:r>
              <a:rPr lang="en" altLang="ko-KR" sz="2200" dirty="0"/>
              <a:t> \</a:t>
            </a:r>
          </a:p>
          <a:p>
            <a:pPr marL="0" indent="0">
              <a:buNone/>
            </a:pPr>
            <a:r>
              <a:rPr lang="en" altLang="ko-KR" sz="2200" dirty="0"/>
              <a:t>  -connect localhost:8443 \</a:t>
            </a:r>
          </a:p>
          <a:p>
            <a:pPr marL="0" indent="0">
              <a:buNone/>
            </a:pPr>
            <a:r>
              <a:rPr lang="en" altLang="ko-KR" sz="2200" dirty="0"/>
              <a:t>  -tls1_3 \</a:t>
            </a:r>
          </a:p>
          <a:p>
            <a:pPr marL="0" indent="0">
              <a:buNone/>
            </a:pPr>
            <a:r>
              <a:rPr lang="en" altLang="ko-KR" sz="2200" dirty="0"/>
              <a:t>  -groups p256_mlkem512 \</a:t>
            </a:r>
          </a:p>
          <a:p>
            <a:pPr marL="0" indent="0">
              <a:buNone/>
            </a:pPr>
            <a:r>
              <a:rPr lang="en" altLang="ko-KR" sz="2200" dirty="0"/>
              <a:t>  -provider default \</a:t>
            </a:r>
          </a:p>
          <a:p>
            <a:pPr marL="0" indent="0">
              <a:buNone/>
            </a:pPr>
            <a:r>
              <a:rPr lang="en" altLang="ko-KR" sz="2200" dirty="0"/>
              <a:t>  -provider base \</a:t>
            </a:r>
          </a:p>
          <a:p>
            <a:pPr marL="0" indent="0">
              <a:buNone/>
            </a:pPr>
            <a:r>
              <a:rPr lang="en" altLang="ko-KR" sz="2200" dirty="0"/>
              <a:t>  -provider </a:t>
            </a:r>
            <a:r>
              <a:rPr lang="en" altLang="ko-KR" sz="2200" dirty="0" err="1"/>
              <a:t>oqsprovider</a:t>
            </a:r>
            <a:r>
              <a:rPr lang="en" altLang="ko-KR" sz="2200" dirty="0"/>
              <a:t> \</a:t>
            </a:r>
          </a:p>
          <a:p>
            <a:pPr marL="0" indent="0">
              <a:buNone/>
            </a:pPr>
            <a:r>
              <a:rPr lang="en" altLang="ko-KR" sz="2200" dirty="0"/>
              <a:t>  -</a:t>
            </a:r>
            <a:r>
              <a:rPr lang="en" altLang="ko-KR" sz="2200" dirty="0" err="1"/>
              <a:t>CAfile</a:t>
            </a:r>
            <a:r>
              <a:rPr lang="en" altLang="ko-KR" sz="2200" dirty="0"/>
              <a:t> </a:t>
            </a:r>
            <a:r>
              <a:rPr lang="en" altLang="ko-KR" sz="2200" dirty="0" err="1"/>
              <a:t>server.crt</a:t>
            </a:r>
            <a:r>
              <a:rPr lang="en" altLang="ko-KR" sz="2200" dirty="0"/>
              <a:t> \</a:t>
            </a:r>
          </a:p>
          <a:p>
            <a:pPr marL="0" indent="0">
              <a:buNone/>
            </a:pPr>
            <a:r>
              <a:rPr lang="en" altLang="ko-KR" sz="2200" dirty="0"/>
              <a:t>  -msg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B37A29-D636-9463-CB13-B6E44090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886" y="1958061"/>
            <a:ext cx="8167884" cy="2500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BF9352-AC76-5770-F8D5-E073F056C9F3}"/>
              </a:ext>
            </a:extLst>
          </p:cNvPr>
          <p:cNvSpPr txBox="1"/>
          <p:nvPr/>
        </p:nvSpPr>
        <p:spPr>
          <a:xfrm>
            <a:off x="3906886" y="5286970"/>
            <a:ext cx="750836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dirty="0"/>
              <a:t>-groups p256_mlkem512 : </a:t>
            </a:r>
            <a:r>
              <a:rPr lang="en" altLang="ko-KR" dirty="0" err="1"/>
              <a:t>ClientHello</a:t>
            </a:r>
            <a:r>
              <a:rPr lang="en" altLang="ko-KR" dirty="0"/>
              <a:t> 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" altLang="ko-KR" dirty="0"/>
              <a:t>P-256+Kyber512 </a:t>
            </a:r>
            <a:r>
              <a:rPr lang="ko-KR" altLang="en-US" dirty="0"/>
              <a:t>제안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키교환만 하이브리드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-</a:t>
            </a:r>
            <a:r>
              <a:rPr lang="en" altLang="ko-KR" dirty="0" err="1"/>
              <a:t>CAfile</a:t>
            </a:r>
            <a:r>
              <a:rPr lang="en" altLang="ko-KR" dirty="0"/>
              <a:t> </a:t>
            </a:r>
            <a:r>
              <a:rPr lang="en" altLang="ko-KR" dirty="0" err="1"/>
              <a:t>server.crt</a:t>
            </a:r>
            <a:r>
              <a:rPr lang="en" altLang="ko-KR" dirty="0"/>
              <a:t> : Self-signed </a:t>
            </a:r>
            <a:r>
              <a:rPr lang="ko-KR" altLang="en-US" dirty="0"/>
              <a:t>인증서 신뢰</a:t>
            </a:r>
          </a:p>
          <a:p>
            <a:r>
              <a:rPr lang="en-US" altLang="ko-KR" dirty="0"/>
              <a:t>-</a:t>
            </a:r>
            <a:r>
              <a:rPr lang="en" altLang="ko-KR" dirty="0"/>
              <a:t>msg : </a:t>
            </a:r>
            <a:r>
              <a:rPr lang="ko-KR" altLang="en-US" dirty="0"/>
              <a:t>메시지 레벨 로그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ED1D85-4681-9538-7E90-268B1D8E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57" y="1085099"/>
            <a:ext cx="3996743" cy="69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0F20-9C6F-DF0E-0762-223A1045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AEFBC-C10A-46A8-DA76-8C27CBF8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2)</a:t>
            </a:r>
            <a:r>
              <a:rPr lang="ko-KR" altLang="en-US" dirty="0"/>
              <a:t> </a:t>
            </a:r>
            <a:r>
              <a:rPr lang="en-US" altLang="ko-KR" dirty="0"/>
              <a:t>PQC</a:t>
            </a:r>
            <a:r>
              <a:rPr lang="ko-KR" altLang="en-US" dirty="0"/>
              <a:t> 인증서 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F5B5B-A7DD-1F8F-24C0-06EA2095F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927186" cy="5057775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초 동안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ko-KR" altLang="en-US" dirty="0" err="1"/>
              <a:t>핸드쉐이크가</a:t>
            </a:r>
            <a:r>
              <a:rPr lang="ko-KR" altLang="en-US" dirty="0"/>
              <a:t> 돌아가는지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4FB0A-F829-6A26-8412-CE769052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15" y="2672888"/>
            <a:ext cx="6455675" cy="2017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7A9D0-D718-F57E-6621-8A16BF9ED607}"/>
              </a:ext>
            </a:extLst>
          </p:cNvPr>
          <p:cNvSpPr txBox="1"/>
          <p:nvPr/>
        </p:nvSpPr>
        <p:spPr>
          <a:xfrm>
            <a:off x="7338349" y="1152525"/>
            <a:ext cx="4690640" cy="574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cat</a:t>
            </a:r>
            <a:r>
              <a:rPr lang="ko-KR" altLang="en-US" sz="1050" dirty="0"/>
              <a:t> &gt; ~/</a:t>
            </a:r>
            <a:r>
              <a:rPr lang="ko-KR" altLang="en-US" sz="1050" dirty="0" err="1"/>
              <a:t>tls-test</a:t>
            </a:r>
            <a:r>
              <a:rPr lang="ko-KR" altLang="en-US" sz="1050" dirty="0"/>
              <a:t>/</a:t>
            </a:r>
            <a:r>
              <a:rPr lang="ko-KR" altLang="en-US" sz="1050" dirty="0" err="1"/>
              <a:t>time-bench.sh</a:t>
            </a:r>
            <a:r>
              <a:rPr lang="ko-KR" altLang="en-US" sz="1050" dirty="0"/>
              <a:t> &lt;&lt; 'EOF'</a:t>
            </a:r>
          </a:p>
          <a:p>
            <a:r>
              <a:rPr lang="ko-KR" altLang="en-US" sz="1050" dirty="0"/>
              <a:t>#!/</a:t>
            </a:r>
            <a:r>
              <a:rPr lang="ko-KR" altLang="en-US" sz="1050" dirty="0" err="1"/>
              <a:t>usr</a:t>
            </a:r>
            <a:r>
              <a:rPr lang="ko-KR" altLang="en-US" sz="1050" dirty="0"/>
              <a:t>/</a:t>
            </a:r>
            <a:r>
              <a:rPr lang="ko-KR" altLang="en-US" sz="1050" dirty="0" err="1"/>
              <a:t>bin</a:t>
            </a:r>
            <a:r>
              <a:rPr lang="ko-KR" altLang="en-US" sz="1050" dirty="0"/>
              <a:t>/</a:t>
            </a:r>
            <a:r>
              <a:rPr lang="ko-KR" altLang="en-US" sz="1050" dirty="0" err="1"/>
              <a:t>env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bash</a:t>
            </a:r>
            <a:endParaRPr lang="ko-KR" altLang="en-US" sz="1050" dirty="0"/>
          </a:p>
          <a:p>
            <a:r>
              <a:rPr lang="ko-KR" altLang="en-US" sz="1050" dirty="0"/>
              <a:t>HOST=</a:t>
            </a:r>
            <a:r>
              <a:rPr lang="ko-KR" altLang="en-US" sz="1050" dirty="0" err="1"/>
              <a:t>localhost</a:t>
            </a:r>
            <a:endParaRPr lang="ko-KR" altLang="en-US" sz="1050" dirty="0"/>
          </a:p>
          <a:p>
            <a:r>
              <a:rPr lang="ko-KR" altLang="en-US" sz="1050" dirty="0"/>
              <a:t>PORT=8443</a:t>
            </a:r>
          </a:p>
          <a:p>
            <a:r>
              <a:rPr lang="ko-KR" altLang="en-US" sz="1050" dirty="0"/>
              <a:t>DURATION=10                      # 측정 시간(초)</a:t>
            </a:r>
          </a:p>
          <a:p>
            <a:r>
              <a:rPr lang="ko-KR" altLang="en-US" sz="1050" dirty="0"/>
              <a:t>PROV_PATH="$HOME/</a:t>
            </a:r>
            <a:r>
              <a:rPr lang="ko-KR" altLang="en-US" sz="1050" dirty="0" err="1"/>
              <a:t>oqs-provider</a:t>
            </a:r>
            <a:r>
              <a:rPr lang="ko-KR" altLang="en-US" sz="1050" dirty="0"/>
              <a:t>/</a:t>
            </a:r>
            <a:r>
              <a:rPr lang="ko-KR" altLang="en-US" sz="1050" dirty="0" err="1"/>
              <a:t>build</a:t>
            </a:r>
            <a:r>
              <a:rPr lang="ko-KR" altLang="en-US" sz="1050" dirty="0"/>
              <a:t>/</a:t>
            </a:r>
            <a:r>
              <a:rPr lang="ko-KR" altLang="en-US" sz="1050" dirty="0" err="1"/>
              <a:t>lib</a:t>
            </a:r>
            <a:r>
              <a:rPr lang="ko-KR" altLang="en-US" sz="1050" dirty="0"/>
              <a:t>"</a:t>
            </a:r>
          </a:p>
          <a:p>
            <a:endParaRPr lang="ko-KR" altLang="en-US" sz="1050" dirty="0"/>
          </a:p>
          <a:p>
            <a:r>
              <a:rPr lang="ko-KR" altLang="en-US" sz="1050" dirty="0"/>
              <a:t># 환경 체크</a:t>
            </a:r>
          </a:p>
          <a:p>
            <a:r>
              <a:rPr lang="ko-KR" altLang="en-US" sz="1050" dirty="0" err="1"/>
              <a:t>export</a:t>
            </a:r>
            <a:r>
              <a:rPr lang="ko-KR" altLang="en-US" sz="1050" dirty="0"/>
              <a:t> PATH="$(</a:t>
            </a:r>
            <a:r>
              <a:rPr lang="ko-KR" altLang="en-US" sz="1050" dirty="0" err="1"/>
              <a:t>brew</a:t>
            </a:r>
            <a:r>
              <a:rPr lang="ko-KR" altLang="en-US" sz="1050" dirty="0"/>
              <a:t> --</a:t>
            </a:r>
            <a:r>
              <a:rPr lang="ko-KR" altLang="en-US" sz="1050" dirty="0" err="1"/>
              <a:t>prefix</a:t>
            </a:r>
            <a:r>
              <a:rPr lang="ko-KR" altLang="en-US" sz="1050" dirty="0"/>
              <a:t> openssl@3)/</a:t>
            </a:r>
            <a:r>
              <a:rPr lang="ko-KR" altLang="en-US" sz="1050" dirty="0" err="1"/>
              <a:t>bin</a:t>
            </a:r>
            <a:r>
              <a:rPr lang="ko-KR" altLang="en-US" sz="1050" dirty="0"/>
              <a:t>:$PATH"</a:t>
            </a:r>
          </a:p>
          <a:p>
            <a:r>
              <a:rPr lang="ko-KR" altLang="en-US" sz="1050" dirty="0" err="1"/>
              <a:t>export</a:t>
            </a:r>
            <a:r>
              <a:rPr lang="ko-KR" altLang="en-US" sz="1050" dirty="0"/>
              <a:t> OPENSSL_MODULES="$PROV_PATH"</a:t>
            </a:r>
          </a:p>
          <a:p>
            <a:endParaRPr lang="ko-KR" altLang="en-US" sz="1050" dirty="0"/>
          </a:p>
          <a:p>
            <a:r>
              <a:rPr lang="ko-KR" altLang="en-US" sz="1050" dirty="0"/>
              <a:t>START_TS=$(</a:t>
            </a:r>
            <a:r>
              <a:rPr lang="ko-KR" altLang="en-US" sz="1050" dirty="0" err="1"/>
              <a:t>date</a:t>
            </a:r>
            <a:r>
              <a:rPr lang="ko-KR" altLang="en-US" sz="1050" dirty="0"/>
              <a:t> +%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</a:t>
            </a:r>
          </a:p>
          <a:p>
            <a:r>
              <a:rPr lang="ko-KR" altLang="en-US" sz="1050" dirty="0"/>
              <a:t>END_TS=$((START_TS + DURATION))</a:t>
            </a:r>
          </a:p>
          <a:p>
            <a:r>
              <a:rPr lang="ko-KR" altLang="en-US" sz="1050" dirty="0"/>
              <a:t>COUNT=0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while</a:t>
            </a:r>
            <a:r>
              <a:rPr lang="ko-KR" altLang="en-US" sz="1050" dirty="0"/>
              <a:t> [ "$(</a:t>
            </a:r>
            <a:r>
              <a:rPr lang="ko-KR" altLang="en-US" sz="1050" dirty="0" err="1"/>
              <a:t>date</a:t>
            </a:r>
            <a:r>
              <a:rPr lang="ko-KR" altLang="en-US" sz="1050" dirty="0"/>
              <a:t> +%</a:t>
            </a:r>
            <a:r>
              <a:rPr lang="ko-KR" altLang="en-US" sz="1050" dirty="0" err="1"/>
              <a:t>s</a:t>
            </a:r>
            <a:r>
              <a:rPr lang="ko-KR" altLang="en-US" sz="1050" dirty="0"/>
              <a:t>)" -</a:t>
            </a:r>
            <a:r>
              <a:rPr lang="ko-KR" altLang="en-US" sz="1050" dirty="0" err="1"/>
              <a:t>lt</a:t>
            </a:r>
            <a:r>
              <a:rPr lang="ko-KR" altLang="en-US" sz="1050" dirty="0"/>
              <a:t> "$END_TS" ]; </a:t>
            </a:r>
            <a:r>
              <a:rPr lang="ko-KR" altLang="en-US" sz="1050" dirty="0" err="1"/>
              <a:t>do</a:t>
            </a:r>
            <a:endParaRPr lang="ko-KR" altLang="en-US" sz="1050" dirty="0"/>
          </a:p>
          <a:p>
            <a:r>
              <a:rPr lang="ko-KR" altLang="en-US" sz="1050" dirty="0"/>
              <a:t>  # 빈 줄 입력 → </a:t>
            </a:r>
            <a:r>
              <a:rPr lang="ko-KR" altLang="en-US" sz="1050" dirty="0" err="1"/>
              <a:t>핸드셰이크</a:t>
            </a:r>
            <a:r>
              <a:rPr lang="ko-KR" altLang="en-US" sz="1050" dirty="0"/>
              <a:t>. 출력 모두 버림</a:t>
            </a:r>
          </a:p>
          <a:p>
            <a:r>
              <a:rPr lang="ko-KR" altLang="en-US" sz="1050" dirty="0"/>
              <a:t>  </a:t>
            </a:r>
            <a:r>
              <a:rPr lang="ko-KR" altLang="en-US" sz="1050" dirty="0" err="1"/>
              <a:t>printf</a:t>
            </a:r>
            <a:r>
              <a:rPr lang="ko-KR" altLang="en-US" sz="1050" dirty="0"/>
              <a:t> '' | </a:t>
            </a:r>
            <a:r>
              <a:rPr lang="ko-KR" altLang="en-US" sz="1050" dirty="0" err="1"/>
              <a:t>openssl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s_client</a:t>
            </a:r>
            <a:r>
              <a:rPr lang="ko-KR" altLang="en-US" sz="1050" dirty="0"/>
              <a:t> \</a:t>
            </a:r>
          </a:p>
          <a:p>
            <a:r>
              <a:rPr lang="ko-KR" altLang="en-US" sz="1050" dirty="0"/>
              <a:t>     -</a:t>
            </a:r>
            <a:r>
              <a:rPr lang="ko-KR" altLang="en-US" sz="1050" dirty="0" err="1"/>
              <a:t>connect</a:t>
            </a:r>
            <a:r>
              <a:rPr lang="ko-KR" altLang="en-US" sz="1050" dirty="0"/>
              <a:t> ${HOST}:${PORT} \</a:t>
            </a:r>
          </a:p>
          <a:p>
            <a:r>
              <a:rPr lang="ko-KR" altLang="en-US" sz="1050" dirty="0"/>
              <a:t>     -tls1_3 \</a:t>
            </a:r>
          </a:p>
          <a:p>
            <a:r>
              <a:rPr lang="ko-KR" altLang="en-US" sz="1050" dirty="0"/>
              <a:t>     -</a:t>
            </a:r>
            <a:r>
              <a:rPr lang="ko-KR" altLang="en-US" sz="1050" dirty="0" err="1"/>
              <a:t>groups</a:t>
            </a:r>
            <a:r>
              <a:rPr lang="ko-KR" altLang="en-US" sz="1050" dirty="0"/>
              <a:t> p256_mlkem512 \</a:t>
            </a:r>
          </a:p>
          <a:p>
            <a:r>
              <a:rPr lang="ko-KR" altLang="en-US" sz="1050" dirty="0"/>
              <a:t>     -</a:t>
            </a:r>
            <a:r>
              <a:rPr lang="ko-KR" altLang="en-US" sz="1050" dirty="0" err="1"/>
              <a:t>provider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default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provider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base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provider</a:t>
            </a:r>
            <a:r>
              <a:rPr lang="ko-KR" altLang="en-US" sz="1050" dirty="0"/>
              <a:t> </a:t>
            </a:r>
            <a:r>
              <a:rPr lang="ko-KR" altLang="en-US" sz="1050" dirty="0" err="1"/>
              <a:t>oqsprovider</a:t>
            </a:r>
            <a:r>
              <a:rPr lang="ko-KR" altLang="en-US" sz="1050" dirty="0"/>
              <a:t> \</a:t>
            </a:r>
          </a:p>
          <a:p>
            <a:r>
              <a:rPr lang="ko-KR" altLang="en-US" sz="1050" dirty="0"/>
              <a:t>     -</a:t>
            </a:r>
            <a:r>
              <a:rPr lang="ko-KR" altLang="en-US" sz="1050" dirty="0" err="1"/>
              <a:t>provider-path</a:t>
            </a:r>
            <a:r>
              <a:rPr lang="ko-KR" altLang="en-US" sz="1050" dirty="0"/>
              <a:t> "${PROV_PATH}" \</a:t>
            </a:r>
          </a:p>
          <a:p>
            <a:r>
              <a:rPr lang="ko-KR" altLang="en-US" sz="1050" dirty="0"/>
              <a:t>     -</a:t>
            </a:r>
            <a:r>
              <a:rPr lang="ko-KR" altLang="en-US" sz="1050" dirty="0" err="1"/>
              <a:t>CAfile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server.crt</a:t>
            </a:r>
            <a:r>
              <a:rPr lang="ko-KR" altLang="en-US" sz="1050" dirty="0"/>
              <a:t> \</a:t>
            </a:r>
          </a:p>
          <a:p>
            <a:r>
              <a:rPr lang="ko-KR" altLang="en-US" sz="1050" dirty="0"/>
              <a:t>     &gt; /</a:t>
            </a:r>
            <a:r>
              <a:rPr lang="ko-KR" altLang="en-US" sz="1050" dirty="0" err="1"/>
              <a:t>dev</a:t>
            </a:r>
            <a:r>
              <a:rPr lang="ko-KR" altLang="en-US" sz="1050" dirty="0"/>
              <a:t>/</a:t>
            </a:r>
            <a:r>
              <a:rPr lang="ko-KR" altLang="en-US" sz="1050" dirty="0" err="1"/>
              <a:t>null</a:t>
            </a:r>
            <a:r>
              <a:rPr lang="ko-KR" altLang="en-US" sz="1050" dirty="0"/>
              <a:t> 2&gt;&amp;1</a:t>
            </a:r>
          </a:p>
          <a:p>
            <a:r>
              <a:rPr lang="ko-KR" altLang="en-US" sz="1050" dirty="0"/>
              <a:t>  COUNT=$((COUNT + 1))</a:t>
            </a:r>
          </a:p>
          <a:p>
            <a:r>
              <a:rPr lang="ko-KR" altLang="en-US" sz="1050" dirty="0" err="1"/>
              <a:t>done</a:t>
            </a:r>
            <a:endParaRPr lang="ko-KR" altLang="en-US" sz="1050" dirty="0"/>
          </a:p>
          <a:p>
            <a:endParaRPr lang="ko-KR" altLang="en-US" sz="1050" dirty="0"/>
          </a:p>
          <a:p>
            <a:r>
              <a:rPr lang="ko-KR" altLang="en-US" sz="1050" dirty="0" err="1"/>
              <a:t>echo</a:t>
            </a:r>
            <a:r>
              <a:rPr lang="ko-KR" altLang="en-US" sz="1050" dirty="0"/>
              <a:t> "→ $COUNT </a:t>
            </a:r>
            <a:r>
              <a:rPr lang="ko-KR" altLang="en-US" sz="1050" dirty="0" err="1"/>
              <a:t>handshakes</a:t>
            </a:r>
            <a:r>
              <a:rPr lang="ko-KR" altLang="en-US" sz="1050" dirty="0"/>
              <a:t> </a:t>
            </a:r>
            <a:r>
              <a:rPr lang="ko-KR" altLang="en-US" sz="1050" dirty="0" err="1"/>
              <a:t>in</a:t>
            </a:r>
            <a:r>
              <a:rPr lang="ko-KR" altLang="en-US" sz="1050" dirty="0"/>
              <a:t> ${DURATION}</a:t>
            </a:r>
            <a:r>
              <a:rPr lang="ko-KR" altLang="en-US" sz="1050" dirty="0" err="1"/>
              <a:t>s</a:t>
            </a:r>
            <a:r>
              <a:rPr lang="ko-KR" altLang="en-US" sz="1050" dirty="0"/>
              <a:t>"</a:t>
            </a:r>
          </a:p>
          <a:p>
            <a:r>
              <a:rPr lang="ko-KR" altLang="en-US" sz="1050" dirty="0" err="1"/>
              <a:t>printf</a:t>
            </a:r>
            <a:r>
              <a:rPr lang="ko-KR" altLang="en-US" sz="1050" dirty="0"/>
              <a:t> "→ %.2f </a:t>
            </a:r>
            <a:r>
              <a:rPr lang="ko-KR" altLang="en-US" sz="1050" dirty="0" err="1"/>
              <a:t>handshakes</a:t>
            </a:r>
            <a:r>
              <a:rPr lang="ko-KR" altLang="en-US" sz="1050" dirty="0"/>
              <a:t>/</a:t>
            </a:r>
            <a:r>
              <a:rPr lang="ko-KR" altLang="en-US" sz="1050" dirty="0" err="1"/>
              <a:t>sec</a:t>
            </a:r>
            <a:r>
              <a:rPr lang="ko-KR" altLang="en-US" sz="1050" dirty="0"/>
              <a:t>\</a:t>
            </a:r>
            <a:r>
              <a:rPr lang="ko-KR" altLang="en-US" sz="1050" dirty="0" err="1"/>
              <a:t>n</a:t>
            </a:r>
            <a:r>
              <a:rPr lang="ko-KR" altLang="en-US" sz="1050" dirty="0"/>
              <a:t>" "$(</a:t>
            </a:r>
            <a:r>
              <a:rPr lang="ko-KR" altLang="en-US" sz="1050" dirty="0" err="1"/>
              <a:t>bc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l</a:t>
            </a:r>
            <a:r>
              <a:rPr lang="ko-KR" altLang="en-US" sz="1050" dirty="0"/>
              <a:t> &lt;&lt;&lt; "$COUNT / $DURATION")"</a:t>
            </a:r>
          </a:p>
          <a:p>
            <a:r>
              <a:rPr lang="ko-KR" altLang="en-US" sz="1050" dirty="0" err="1"/>
              <a:t>printf</a:t>
            </a:r>
            <a:r>
              <a:rPr lang="ko-KR" altLang="en-US" sz="1050" dirty="0"/>
              <a:t> "→ </a:t>
            </a:r>
            <a:r>
              <a:rPr lang="ko-KR" altLang="en-US" sz="1050" dirty="0" err="1"/>
              <a:t>Avg</a:t>
            </a:r>
            <a:r>
              <a:rPr lang="ko-KR" altLang="en-US" sz="1050" dirty="0"/>
              <a:t> </a:t>
            </a:r>
            <a:r>
              <a:rPr lang="ko-KR" altLang="en-US" sz="1050" dirty="0" err="1"/>
              <a:t>handshake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time</a:t>
            </a:r>
            <a:r>
              <a:rPr lang="ko-KR" altLang="en-US" sz="1050" dirty="0"/>
              <a:t>: %.4fs\</a:t>
            </a:r>
            <a:r>
              <a:rPr lang="ko-KR" altLang="en-US" sz="1050" dirty="0" err="1"/>
              <a:t>n</a:t>
            </a:r>
            <a:r>
              <a:rPr lang="ko-KR" altLang="en-US" sz="1050" dirty="0"/>
              <a:t>" "$(</a:t>
            </a:r>
            <a:r>
              <a:rPr lang="ko-KR" altLang="en-US" sz="1050" dirty="0" err="1"/>
              <a:t>bc</a:t>
            </a:r>
            <a:r>
              <a:rPr lang="ko-KR" altLang="en-US" sz="1050" dirty="0"/>
              <a:t> -</a:t>
            </a:r>
            <a:r>
              <a:rPr lang="ko-KR" altLang="en-US" sz="1050" dirty="0" err="1"/>
              <a:t>l</a:t>
            </a:r>
            <a:r>
              <a:rPr lang="ko-KR" altLang="en-US" sz="1050" dirty="0"/>
              <a:t> &lt;&lt;&lt; "$DURATION / $COUNT")"</a:t>
            </a:r>
          </a:p>
          <a:p>
            <a:r>
              <a:rPr lang="ko-KR" altLang="en-US" sz="1050" dirty="0"/>
              <a:t>EOF</a:t>
            </a:r>
          </a:p>
          <a:p>
            <a:endParaRPr lang="ko-KR" altLang="en-US" sz="1050" dirty="0"/>
          </a:p>
          <a:p>
            <a:r>
              <a:rPr lang="ko-KR" altLang="en-US" sz="1050" dirty="0" err="1"/>
              <a:t>chmod</a:t>
            </a:r>
            <a:r>
              <a:rPr lang="ko-KR" altLang="en-US" sz="1050" dirty="0"/>
              <a:t> +</a:t>
            </a:r>
            <a:r>
              <a:rPr lang="ko-KR" altLang="en-US" sz="1050" dirty="0" err="1"/>
              <a:t>x</a:t>
            </a:r>
            <a:r>
              <a:rPr lang="ko-KR" altLang="en-US" sz="1050" dirty="0"/>
              <a:t> ~/</a:t>
            </a:r>
            <a:r>
              <a:rPr lang="ko-KR" altLang="en-US" sz="1050" dirty="0" err="1"/>
              <a:t>tls-test</a:t>
            </a:r>
            <a:r>
              <a:rPr lang="ko-KR" altLang="en-US" sz="1050" dirty="0"/>
              <a:t>/</a:t>
            </a:r>
            <a:r>
              <a:rPr lang="ko-KR" altLang="en-US" sz="1050" dirty="0" err="1"/>
              <a:t>time-bench.sh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359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4399F-061C-0BE5-20D9-3ACBEE61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13540-2BB4-4B56-0C4B-0424F106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3)</a:t>
            </a:r>
            <a:r>
              <a:rPr lang="ko-KR" altLang="en-US" dirty="0"/>
              <a:t> </a:t>
            </a:r>
            <a:r>
              <a:rPr lang="en-US" altLang="ko-KR" dirty="0"/>
              <a:t>PQC </a:t>
            </a:r>
            <a:r>
              <a:rPr lang="ko-KR" altLang="en-US" dirty="0"/>
              <a:t>인증서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PQC 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7C7754-C2AA-3F5D-33D8-7741AFA0CD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0.</a:t>
            </a:r>
            <a:r>
              <a:rPr lang="ko-KR" altLang="en-US" sz="2400" dirty="0"/>
              <a:t> </a:t>
            </a:r>
            <a:r>
              <a:rPr lang="en-US" altLang="ko-KR" sz="2400" dirty="0"/>
              <a:t>Case1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쉘환경</a:t>
            </a:r>
            <a:r>
              <a:rPr lang="ko-KR" altLang="en-US" sz="2400" dirty="0"/>
              <a:t> 설정 동일하게 수행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Cas2</a:t>
            </a:r>
            <a:r>
              <a:rPr lang="ko-KR" altLang="en-US" sz="2400" dirty="0"/>
              <a:t>의 실험용 </a:t>
            </a:r>
            <a:r>
              <a:rPr lang="ko-KR" altLang="en-US" sz="2400" dirty="0" err="1"/>
              <a:t>디렉터리로이동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1.</a:t>
            </a:r>
            <a:r>
              <a:rPr lang="ko-KR" altLang="en-US" sz="2400" dirty="0"/>
              <a:t> </a:t>
            </a:r>
            <a:r>
              <a:rPr lang="en-US" altLang="ko-KR" sz="2400" dirty="0"/>
              <a:t>PQCC</a:t>
            </a:r>
            <a:r>
              <a:rPr lang="ko-KR" altLang="en-US" sz="2400" dirty="0"/>
              <a:t> 서명용 개인키</a:t>
            </a:r>
            <a:r>
              <a:rPr lang="en-US" altLang="ko-KR" sz="2400" dirty="0"/>
              <a:t>(Falcon512 </a:t>
            </a:r>
            <a:r>
              <a:rPr lang="ko-KR" altLang="en-US" sz="2400" dirty="0"/>
              <a:t>생성</a:t>
            </a:r>
            <a:r>
              <a:rPr lang="en-US" altLang="ko-KR" sz="2400" dirty="0"/>
              <a:t>)</a:t>
            </a:r>
            <a:r>
              <a:rPr lang="ko-KR" altLang="en-US" sz="2400" dirty="0"/>
              <a:t> 및 인증서 생성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000" dirty="0" err="1"/>
              <a:t>openssl</a:t>
            </a:r>
            <a:r>
              <a:rPr lang="en" altLang="ko-KR" sz="2000" dirty="0"/>
              <a:t> </a:t>
            </a:r>
            <a:r>
              <a:rPr lang="en" altLang="ko-KR" sz="2000" dirty="0" err="1"/>
              <a:t>genpkey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dirty="0"/>
              <a:t>  -provider default \</a:t>
            </a:r>
          </a:p>
          <a:p>
            <a:pPr marL="0" indent="0">
              <a:buNone/>
            </a:pPr>
            <a:r>
              <a:rPr lang="en" altLang="ko-KR" sz="2000" dirty="0"/>
              <a:t>  -provider base \</a:t>
            </a:r>
          </a:p>
          <a:p>
            <a:pPr marL="0" indent="0">
              <a:buNone/>
            </a:pPr>
            <a:r>
              <a:rPr lang="en" altLang="ko-KR" sz="2000" dirty="0"/>
              <a:t>  -provider </a:t>
            </a:r>
            <a:r>
              <a:rPr lang="en" altLang="ko-KR" sz="2000" dirty="0" err="1"/>
              <a:t>oqsprovider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b="1" dirty="0">
                <a:solidFill>
                  <a:srgbClr val="FF0000"/>
                </a:solidFill>
              </a:rPr>
              <a:t>  -algorithm falcon512 \</a:t>
            </a:r>
          </a:p>
          <a:p>
            <a:pPr marL="0" indent="0">
              <a:buNone/>
            </a:pPr>
            <a:r>
              <a:rPr lang="en" altLang="ko-KR" sz="2000" b="1" dirty="0">
                <a:solidFill>
                  <a:srgbClr val="FF0000"/>
                </a:solidFill>
              </a:rPr>
              <a:t>  -out </a:t>
            </a:r>
            <a:r>
              <a:rPr lang="en" altLang="ko-KR" sz="2000" b="1" dirty="0" err="1">
                <a:solidFill>
                  <a:srgbClr val="FF0000"/>
                </a:solidFill>
              </a:rPr>
              <a:t>server.key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30BD4-20DE-0706-A4B8-36B59760BCF8}"/>
              </a:ext>
            </a:extLst>
          </p:cNvPr>
          <p:cNvSpPr txBox="1"/>
          <p:nvPr/>
        </p:nvSpPr>
        <p:spPr>
          <a:xfrm>
            <a:off x="4314464" y="2527250"/>
            <a:ext cx="6128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openssl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req</a:t>
            </a:r>
            <a:r>
              <a:rPr lang="ko-KR" altLang="en-US" b="1" dirty="0">
                <a:solidFill>
                  <a:srgbClr val="FF0000"/>
                </a:solidFill>
              </a:rPr>
              <a:t> -</a:t>
            </a:r>
            <a:r>
              <a:rPr lang="ko-KR" altLang="en-US" b="1" dirty="0" err="1">
                <a:solidFill>
                  <a:srgbClr val="FF0000"/>
                </a:solidFill>
              </a:rPr>
              <a:t>new</a:t>
            </a:r>
            <a:r>
              <a:rPr lang="ko-KR" altLang="en-US" b="1" dirty="0">
                <a:solidFill>
                  <a:srgbClr val="FF0000"/>
                </a:solidFill>
              </a:rPr>
              <a:t> -x509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provider</a:t>
            </a:r>
            <a:r>
              <a:rPr lang="ko-KR" altLang="en-US" dirty="0"/>
              <a:t> </a:t>
            </a:r>
            <a:r>
              <a:rPr lang="ko-KR" altLang="en-US" dirty="0" err="1"/>
              <a:t>default</a:t>
            </a:r>
            <a:r>
              <a:rPr lang="ko-KR" altLang="en-US" dirty="0"/>
              <a:t>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provider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provider</a:t>
            </a:r>
            <a:r>
              <a:rPr lang="ko-KR" altLang="en-US" dirty="0"/>
              <a:t> </a:t>
            </a:r>
            <a:r>
              <a:rPr lang="ko-KR" altLang="en-US" dirty="0" err="1"/>
              <a:t>oqsprovider</a:t>
            </a:r>
            <a:r>
              <a:rPr lang="ko-KR" altLang="en-US" dirty="0"/>
              <a:t> \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-</a:t>
            </a:r>
            <a:r>
              <a:rPr lang="ko-KR" altLang="en-US" b="1" dirty="0" err="1">
                <a:solidFill>
                  <a:srgbClr val="FF0000"/>
                </a:solidFill>
              </a:rPr>
              <a:t>key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server.key</a:t>
            </a:r>
            <a:r>
              <a:rPr lang="ko-KR" altLang="en-US" b="1" dirty="0">
                <a:solidFill>
                  <a:srgbClr val="FF0000"/>
                </a:solidFill>
              </a:rPr>
              <a:t>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out</a:t>
            </a:r>
            <a:r>
              <a:rPr lang="ko-KR" altLang="en-US" dirty="0"/>
              <a:t> </a:t>
            </a:r>
            <a:r>
              <a:rPr lang="ko-KR" altLang="en-US" dirty="0" err="1"/>
              <a:t>server.crt</a:t>
            </a:r>
            <a:r>
              <a:rPr lang="ko-KR" altLang="en-US" dirty="0"/>
              <a:t>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days</a:t>
            </a:r>
            <a:r>
              <a:rPr lang="ko-KR" altLang="en-US" dirty="0"/>
              <a:t> 365 \</a:t>
            </a:r>
          </a:p>
          <a:p>
            <a:r>
              <a:rPr lang="ko-KR" altLang="en-US" dirty="0"/>
              <a:t>  -</a:t>
            </a:r>
            <a:r>
              <a:rPr lang="ko-KR" altLang="en-US" dirty="0" err="1"/>
              <a:t>subj</a:t>
            </a:r>
            <a:r>
              <a:rPr lang="ko-KR" altLang="en-US" dirty="0"/>
              <a:t> "/CN=</a:t>
            </a:r>
            <a:r>
              <a:rPr lang="ko-KR" altLang="en-US" dirty="0" err="1"/>
              <a:t>localhost</a:t>
            </a:r>
            <a:r>
              <a:rPr lang="ko-KR" alt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7404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1221B-B3DB-866F-F070-6825398CE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3F2D3-43EE-80B7-5935-5014D55B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3)</a:t>
            </a:r>
            <a:r>
              <a:rPr lang="ko-KR" altLang="en-US" dirty="0"/>
              <a:t> </a:t>
            </a:r>
            <a:r>
              <a:rPr lang="en-US" altLang="ko-KR" dirty="0"/>
              <a:t>PQC </a:t>
            </a:r>
            <a:r>
              <a:rPr lang="ko-KR" altLang="en-US" dirty="0"/>
              <a:t>인증서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PQC 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643FA-1455-40F9-3023-399DB5844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FF0000"/>
                </a:solidFill>
              </a:rPr>
              <a:t>2.</a:t>
            </a:r>
            <a:r>
              <a:rPr lang="ko-KR" altLang="en-US" sz="2400" b="1" dirty="0">
                <a:solidFill>
                  <a:srgbClr val="FF0000"/>
                </a:solidFill>
              </a:rPr>
              <a:t> 서버 실행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순수 </a:t>
            </a:r>
            <a:r>
              <a:rPr lang="en-US" altLang="ko-KR" sz="2400" b="1" dirty="0">
                <a:solidFill>
                  <a:srgbClr val="FF0000"/>
                </a:solidFill>
              </a:rPr>
              <a:t>ML-KEM512-only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2000" dirty="0"/>
              <a:t> -accept 8443 \</a:t>
            </a:r>
          </a:p>
          <a:p>
            <a:pPr marL="0" indent="0">
              <a:buNone/>
            </a:pPr>
            <a:r>
              <a:rPr lang="en-US" altLang="ko-KR" sz="2000" dirty="0"/>
              <a:t>  -cert </a:t>
            </a:r>
            <a:r>
              <a:rPr lang="en-US" altLang="ko-KR" sz="2000" dirty="0" err="1"/>
              <a:t>server.crt</a:t>
            </a:r>
            <a:r>
              <a:rPr lang="en-US" altLang="ko-KR" sz="2000" dirty="0"/>
              <a:t> \</a:t>
            </a:r>
          </a:p>
          <a:p>
            <a:pPr marL="0" indent="0">
              <a:buNone/>
            </a:pPr>
            <a:r>
              <a:rPr lang="en-US" altLang="ko-KR" sz="2000" dirty="0"/>
              <a:t>  -key </a:t>
            </a:r>
            <a:r>
              <a:rPr lang="en-US" altLang="ko-KR" sz="2000" dirty="0" err="1"/>
              <a:t>server.key</a:t>
            </a:r>
            <a:r>
              <a:rPr lang="en-US" altLang="ko-KR" sz="2000" dirty="0"/>
              <a:t> \</a:t>
            </a:r>
          </a:p>
          <a:p>
            <a:pPr marL="0" indent="0">
              <a:buNone/>
            </a:pPr>
            <a:r>
              <a:rPr lang="en-US" altLang="ko-KR" sz="2000" dirty="0"/>
              <a:t>  -tls1_3 \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  -groups mlkem512 \</a:t>
            </a:r>
          </a:p>
          <a:p>
            <a:pPr marL="0" indent="0">
              <a:buNone/>
            </a:pPr>
            <a:r>
              <a:rPr lang="en-US" altLang="ko-KR" sz="2000" dirty="0"/>
              <a:t>  -provider default \</a:t>
            </a:r>
          </a:p>
          <a:p>
            <a:pPr marL="0" indent="0">
              <a:buNone/>
            </a:pPr>
            <a:r>
              <a:rPr lang="en-US" altLang="ko-KR" sz="2000" dirty="0"/>
              <a:t>  -provider base \</a:t>
            </a:r>
          </a:p>
          <a:p>
            <a:pPr marL="0" indent="0">
              <a:buNone/>
            </a:pPr>
            <a:r>
              <a:rPr lang="en-US" altLang="ko-KR" sz="2000" dirty="0"/>
              <a:t>  -provider </a:t>
            </a:r>
            <a:r>
              <a:rPr lang="en-US" altLang="ko-KR" sz="2000" dirty="0" err="1"/>
              <a:t>oqsprovider</a:t>
            </a:r>
            <a:r>
              <a:rPr lang="en-US" altLang="ko-KR" sz="2000" dirty="0"/>
              <a:t> \</a:t>
            </a:r>
          </a:p>
          <a:p>
            <a:pPr marL="0" indent="0">
              <a:buNone/>
            </a:pPr>
            <a:r>
              <a:rPr lang="en-US" altLang="ko-KR" sz="2000" dirty="0"/>
              <a:t>  -provider-path $PROV_PATH \</a:t>
            </a:r>
          </a:p>
          <a:p>
            <a:pPr marL="0" indent="0">
              <a:buNone/>
            </a:pPr>
            <a:r>
              <a:rPr lang="en-US" altLang="ko-KR" sz="2000" dirty="0"/>
              <a:t>  -www</a:t>
            </a:r>
          </a:p>
          <a:p>
            <a:pPr marL="0" indent="0">
              <a:buNone/>
            </a:pP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02507C-B09A-3E5B-77EF-36560E4FF756}"/>
              </a:ext>
            </a:extLst>
          </p:cNvPr>
          <p:cNvSpPr txBox="1"/>
          <p:nvPr/>
        </p:nvSpPr>
        <p:spPr>
          <a:xfrm>
            <a:off x="7080813" y="4057853"/>
            <a:ext cx="4308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키 교환</a:t>
            </a:r>
            <a:r>
              <a:rPr lang="en-US" altLang="ko-KR" dirty="0"/>
              <a:t>(</a:t>
            </a:r>
            <a:r>
              <a:rPr lang="en" altLang="ko-KR" dirty="0"/>
              <a:t>KEM): Kyber512 (mlkem512)</a:t>
            </a:r>
          </a:p>
          <a:p>
            <a:r>
              <a:rPr lang="ko-KR" altLang="en-US" dirty="0"/>
              <a:t>인증서 서명</a:t>
            </a:r>
            <a:r>
              <a:rPr lang="en-US" altLang="ko-KR" dirty="0"/>
              <a:t>: </a:t>
            </a:r>
            <a:r>
              <a:rPr lang="en" altLang="ko-KR" dirty="0"/>
              <a:t>Falcon512</a:t>
            </a:r>
          </a:p>
        </p:txBody>
      </p:sp>
    </p:spTree>
    <p:extLst>
      <p:ext uri="{BB962C8B-B14F-4D97-AF65-F5344CB8AC3E}">
        <p14:creationId xmlns:p14="http://schemas.microsoft.com/office/powerpoint/2010/main" val="163265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E530F-AE47-6114-6A26-C1CF07A8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76A57-A2F6-6CFF-8A0B-72C7D622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3)</a:t>
            </a:r>
            <a:r>
              <a:rPr lang="ko-KR" altLang="en-US" dirty="0"/>
              <a:t> </a:t>
            </a:r>
            <a:r>
              <a:rPr lang="en-US" altLang="ko-KR" dirty="0"/>
              <a:t>PQC </a:t>
            </a:r>
            <a:r>
              <a:rPr lang="ko-KR" altLang="en-US" dirty="0"/>
              <a:t>인증서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PQC 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BEE17-BFA1-3849-A527-F85791ADA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서버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단일 </a:t>
            </a:r>
            <a:r>
              <a:rPr lang="ko-KR" altLang="en-US" sz="2400" dirty="0" err="1"/>
              <a:t>핸드쉐이크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000" dirty="0" err="1"/>
              <a:t>openssl</a:t>
            </a:r>
            <a:r>
              <a:rPr lang="en" altLang="ko-KR" sz="2000" dirty="0"/>
              <a:t> </a:t>
            </a:r>
            <a:r>
              <a:rPr lang="en" altLang="ko-KR" sz="2000" dirty="0" err="1"/>
              <a:t>s_client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dirty="0"/>
              <a:t>  -connect localhost:8443 \</a:t>
            </a:r>
          </a:p>
          <a:p>
            <a:pPr marL="0" indent="0">
              <a:buNone/>
            </a:pPr>
            <a:r>
              <a:rPr lang="en" altLang="ko-KR" sz="2000" dirty="0"/>
              <a:t>  -tls1_3 \</a:t>
            </a:r>
          </a:p>
          <a:p>
            <a:pPr marL="0" indent="0">
              <a:buNone/>
            </a:pPr>
            <a:r>
              <a:rPr lang="en" altLang="ko-KR" sz="2000" b="1" dirty="0">
                <a:solidFill>
                  <a:srgbClr val="FF0000"/>
                </a:solidFill>
              </a:rPr>
              <a:t>  -groups mlkem512 \</a:t>
            </a:r>
          </a:p>
          <a:p>
            <a:pPr marL="0" indent="0">
              <a:buNone/>
            </a:pPr>
            <a:r>
              <a:rPr lang="en" altLang="ko-KR" sz="2000" dirty="0"/>
              <a:t>  -provider default \</a:t>
            </a:r>
          </a:p>
          <a:p>
            <a:pPr marL="0" indent="0">
              <a:buNone/>
            </a:pPr>
            <a:r>
              <a:rPr lang="en" altLang="ko-KR" sz="2000" dirty="0"/>
              <a:t>  -provider base \</a:t>
            </a:r>
          </a:p>
          <a:p>
            <a:pPr marL="0" indent="0">
              <a:buNone/>
            </a:pPr>
            <a:r>
              <a:rPr lang="en" altLang="ko-KR" sz="2000" dirty="0"/>
              <a:t>  -provider </a:t>
            </a:r>
            <a:r>
              <a:rPr lang="en" altLang="ko-KR" sz="2000" dirty="0" err="1"/>
              <a:t>oqsprovider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dirty="0"/>
              <a:t>  -provider-path $PROV_PATH</a:t>
            </a:r>
            <a:endParaRPr lang="ko-KR" altLang="en-US"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52F119-FB82-AADB-2F35-48AF0EE9D5C0}"/>
              </a:ext>
            </a:extLst>
          </p:cNvPr>
          <p:cNvGrpSpPr/>
          <p:nvPr/>
        </p:nvGrpSpPr>
        <p:grpSpPr>
          <a:xfrm>
            <a:off x="4665830" y="1138221"/>
            <a:ext cx="5589319" cy="1855023"/>
            <a:chOff x="4665830" y="969910"/>
            <a:chExt cx="5589319" cy="18550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51361BF-32DE-6FBD-75BD-030DD2B64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5830" y="969910"/>
              <a:ext cx="5346272" cy="185502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45B66A-BE1B-F909-7647-5E014799C7F4}"/>
                </a:ext>
              </a:extLst>
            </p:cNvPr>
            <p:cNvSpPr/>
            <p:nvPr/>
          </p:nvSpPr>
          <p:spPr>
            <a:xfrm>
              <a:off x="4665830" y="1079686"/>
              <a:ext cx="3974124" cy="442674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841418-D052-AEBC-3F1F-DC9BFD51AFE9}"/>
                </a:ext>
              </a:extLst>
            </p:cNvPr>
            <p:cNvSpPr txBox="1"/>
            <p:nvPr/>
          </p:nvSpPr>
          <p:spPr>
            <a:xfrm>
              <a:off x="7338966" y="1153028"/>
              <a:ext cx="2916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입력하면 아래와 같이 나옴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6D83DFA-A9DB-40C8-57D0-067B44C2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32" r="1949" b="2885"/>
          <a:stretch/>
        </p:blipFill>
        <p:spPr>
          <a:xfrm>
            <a:off x="4665830" y="3981691"/>
            <a:ext cx="5242099" cy="23240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1EEF45-9D1F-8CBA-BD8B-45BAA548B3E1}"/>
              </a:ext>
            </a:extLst>
          </p:cNvPr>
          <p:cNvSpPr/>
          <p:nvPr/>
        </p:nvSpPr>
        <p:spPr>
          <a:xfrm>
            <a:off x="4665830" y="3900248"/>
            <a:ext cx="3974124" cy="312937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4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3197-CF84-5843-A113-69524EA1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A97B9-D9FE-E419-F49B-1855A27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3)</a:t>
            </a:r>
            <a:r>
              <a:rPr lang="ko-KR" altLang="en-US" dirty="0"/>
              <a:t> </a:t>
            </a:r>
            <a:r>
              <a:rPr lang="en-US" altLang="ko-KR" dirty="0"/>
              <a:t>PQC </a:t>
            </a:r>
            <a:r>
              <a:rPr lang="ko-KR" altLang="en-US" dirty="0"/>
              <a:t>인증서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PQC 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D15B7-A439-129F-0633-62809AA5A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서버</a:t>
            </a:r>
            <a:r>
              <a:rPr lang="en-US" altLang="ko-KR" sz="2400" dirty="0"/>
              <a:t>]</a:t>
            </a:r>
          </a:p>
          <a:p>
            <a:pPr marL="0" indent="0">
              <a:buNone/>
            </a:pPr>
            <a:r>
              <a:rPr lang="en-US" altLang="ko-KR" sz="2400" dirty="0"/>
              <a:t>4.</a:t>
            </a:r>
            <a:r>
              <a:rPr lang="ko-KR" altLang="en-US" sz="2400" dirty="0"/>
              <a:t> </a:t>
            </a:r>
            <a:r>
              <a:rPr lang="en-US" altLang="ko-KR" sz="2400" dirty="0"/>
              <a:t>100</a:t>
            </a:r>
            <a:r>
              <a:rPr lang="ko-KR" altLang="en-US" sz="2400" dirty="0"/>
              <a:t>회 </a:t>
            </a:r>
            <a:r>
              <a:rPr lang="ko-KR" altLang="en-US" sz="2400" dirty="0" err="1"/>
              <a:t>핸드쉐이크</a:t>
            </a:r>
            <a:endParaRPr lang="en-US" altLang="ko-KR" sz="2400" dirty="0"/>
          </a:p>
          <a:p>
            <a:pPr marL="0" indent="0">
              <a:buNone/>
            </a:pPr>
            <a:endParaRPr lang="en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5D979-BD3F-9C26-5CFB-8D285C4AAA6D}"/>
              </a:ext>
            </a:extLst>
          </p:cNvPr>
          <p:cNvSpPr txBox="1"/>
          <p:nvPr/>
        </p:nvSpPr>
        <p:spPr>
          <a:xfrm>
            <a:off x="5321462" y="969910"/>
            <a:ext cx="6128794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cat</a:t>
            </a:r>
            <a:r>
              <a:rPr lang="ko-KR" altLang="en-US" sz="1000" dirty="0"/>
              <a:t> &gt; bench_loop_100.sh &lt;&lt; 'EOF'</a:t>
            </a:r>
          </a:p>
          <a:p>
            <a:r>
              <a:rPr lang="ko-KR" altLang="en-US" sz="1000" dirty="0"/>
              <a:t>#!/</a:t>
            </a:r>
            <a:r>
              <a:rPr lang="ko-KR" altLang="en-US" sz="1000" dirty="0" err="1"/>
              <a:t>usr</a:t>
            </a:r>
            <a:r>
              <a:rPr lang="ko-KR" altLang="en-US" sz="1000" dirty="0"/>
              <a:t>/</a:t>
            </a:r>
            <a:r>
              <a:rPr lang="ko-KR" altLang="en-US" sz="1000" dirty="0" err="1"/>
              <a:t>bin</a:t>
            </a:r>
            <a:r>
              <a:rPr lang="ko-KR" altLang="en-US" sz="1000" dirty="0"/>
              <a:t>/</a:t>
            </a:r>
            <a:r>
              <a:rPr lang="ko-KR" altLang="en-US" sz="1000" dirty="0" err="1"/>
              <a:t>env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bash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export</a:t>
            </a:r>
            <a:r>
              <a:rPr lang="ko-KR" altLang="en-US" sz="1000" dirty="0"/>
              <a:t> PATH="$(</a:t>
            </a:r>
            <a:r>
              <a:rPr lang="ko-KR" altLang="en-US" sz="1000" dirty="0" err="1"/>
              <a:t>brew</a:t>
            </a:r>
            <a:r>
              <a:rPr lang="ko-KR" altLang="en-US" sz="1000" dirty="0"/>
              <a:t> --</a:t>
            </a:r>
            <a:r>
              <a:rPr lang="ko-KR" altLang="en-US" sz="1000" dirty="0" err="1"/>
              <a:t>prefix</a:t>
            </a:r>
            <a:r>
              <a:rPr lang="ko-KR" altLang="en-US" sz="1000" dirty="0"/>
              <a:t> openssl@3)/</a:t>
            </a:r>
            <a:r>
              <a:rPr lang="ko-KR" altLang="en-US" sz="1000" dirty="0" err="1"/>
              <a:t>bin</a:t>
            </a:r>
            <a:r>
              <a:rPr lang="ko-KR" altLang="en-US" sz="1000" dirty="0"/>
              <a:t>:$PATH"</a:t>
            </a:r>
          </a:p>
          <a:p>
            <a:r>
              <a:rPr lang="ko-KR" altLang="en-US" sz="1000" dirty="0" err="1"/>
              <a:t>export</a:t>
            </a:r>
            <a:r>
              <a:rPr lang="ko-KR" altLang="en-US" sz="1000" dirty="0"/>
              <a:t> OPENSSL_MODULES=~/</a:t>
            </a:r>
            <a:r>
              <a:rPr lang="ko-KR" altLang="en-US" sz="1000" dirty="0" err="1"/>
              <a:t>oqs-provider</a:t>
            </a:r>
            <a:r>
              <a:rPr lang="ko-KR" altLang="en-US" sz="1000" dirty="0"/>
              <a:t>/</a:t>
            </a:r>
            <a:r>
              <a:rPr lang="ko-KR" altLang="en-US" sz="1000" dirty="0" err="1"/>
              <a:t>build</a:t>
            </a:r>
            <a:r>
              <a:rPr lang="ko-KR" altLang="en-US" sz="1000" dirty="0"/>
              <a:t>/</a:t>
            </a:r>
            <a:r>
              <a:rPr lang="ko-KR" altLang="en-US" sz="1000" dirty="0" err="1"/>
              <a:t>lib</a:t>
            </a:r>
            <a:endParaRPr lang="ko-KR" altLang="en-US" sz="1000" dirty="0"/>
          </a:p>
          <a:p>
            <a:r>
              <a:rPr lang="ko-KR" altLang="en-US" sz="1000" dirty="0" err="1"/>
              <a:t>export</a:t>
            </a:r>
            <a:r>
              <a:rPr lang="ko-KR" altLang="en-US" sz="1000" dirty="0"/>
              <a:t> PROV_PATH=~/</a:t>
            </a:r>
            <a:r>
              <a:rPr lang="ko-KR" altLang="en-US" sz="1000" dirty="0" err="1"/>
              <a:t>oqs-provider</a:t>
            </a:r>
            <a:r>
              <a:rPr lang="ko-KR" altLang="en-US" sz="1000" dirty="0"/>
              <a:t>/</a:t>
            </a:r>
            <a:r>
              <a:rPr lang="ko-KR" altLang="en-US" sz="1000" dirty="0" err="1"/>
              <a:t>build</a:t>
            </a:r>
            <a:r>
              <a:rPr lang="ko-KR" altLang="en-US" sz="1000" dirty="0"/>
              <a:t>/</a:t>
            </a:r>
            <a:r>
              <a:rPr lang="ko-KR" altLang="en-US" sz="1000" dirty="0" err="1"/>
              <a:t>lib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 err="1"/>
              <a:t>N</a:t>
            </a:r>
            <a:r>
              <a:rPr lang="ko-KR" altLang="en-US" sz="1000" dirty="0"/>
              <a:t>=100</a:t>
            </a:r>
          </a:p>
          <a:p>
            <a:r>
              <a:rPr lang="ko-KR" altLang="en-US" sz="1000" dirty="0"/>
              <a:t>START=$(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 +%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.%</a:t>
            </a:r>
            <a:r>
              <a:rPr lang="ko-KR" altLang="en-US" sz="1000" dirty="0" err="1"/>
              <a:t>N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SUCCESS=0</a:t>
            </a:r>
          </a:p>
          <a:p>
            <a:endParaRPr lang="ko-KR" altLang="en-US" sz="1000" dirty="0"/>
          </a:p>
          <a:p>
            <a:r>
              <a:rPr lang="ko-KR" altLang="en-US" sz="1000" dirty="0"/>
              <a:t># POSIX 방식 </a:t>
            </a:r>
            <a:r>
              <a:rPr lang="ko-KR" altLang="en-US" sz="1000" dirty="0" err="1"/>
              <a:t>for</a:t>
            </a:r>
            <a:r>
              <a:rPr lang="ko-KR" altLang="en-US" sz="1000" dirty="0"/>
              <a:t> 루프</a:t>
            </a:r>
          </a:p>
          <a:p>
            <a:r>
              <a:rPr lang="ko-KR" altLang="en-US" sz="1000" dirty="0" err="1"/>
              <a:t>for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in</a:t>
            </a:r>
            <a:r>
              <a:rPr lang="ko-KR" altLang="en-US" sz="1000" dirty="0"/>
              <a:t> $(</a:t>
            </a:r>
            <a:r>
              <a:rPr lang="ko-KR" altLang="en-US" sz="1000" dirty="0" err="1"/>
              <a:t>seq</a:t>
            </a:r>
            <a:r>
              <a:rPr lang="ko-KR" altLang="en-US" sz="1000" dirty="0"/>
              <a:t> 1 $</a:t>
            </a:r>
            <a:r>
              <a:rPr lang="ko-KR" altLang="en-US" sz="1000" dirty="0" err="1"/>
              <a:t>N</a:t>
            </a:r>
            <a:r>
              <a:rPr lang="ko-KR" altLang="en-US" sz="1000" dirty="0"/>
              <a:t>); </a:t>
            </a:r>
            <a:r>
              <a:rPr lang="ko-KR" altLang="en-US" sz="1000" dirty="0" err="1"/>
              <a:t>do</a:t>
            </a:r>
            <a:endParaRPr lang="ko-KR" altLang="en-US" sz="1000" dirty="0"/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if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openssl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s_client</a:t>
            </a:r>
            <a:r>
              <a:rPr lang="ko-KR" altLang="en-US" sz="1000" dirty="0"/>
              <a:t> \</a:t>
            </a:r>
          </a:p>
          <a:p>
            <a:r>
              <a:rPr lang="ko-KR" altLang="en-US" sz="1000" dirty="0"/>
              <a:t>      -</a:t>
            </a:r>
            <a:r>
              <a:rPr lang="ko-KR" altLang="en-US" sz="1000" dirty="0" err="1"/>
              <a:t>connect</a:t>
            </a:r>
            <a:r>
              <a:rPr lang="ko-KR" altLang="en-US" sz="1000" dirty="0"/>
              <a:t> localhost:8443 \</a:t>
            </a:r>
          </a:p>
          <a:p>
            <a:r>
              <a:rPr lang="ko-KR" altLang="en-US" sz="1000" dirty="0"/>
              <a:t>      -tls1_3 \</a:t>
            </a:r>
          </a:p>
          <a:p>
            <a:r>
              <a:rPr lang="ko-KR" altLang="en-US" sz="1000" dirty="0"/>
              <a:t>      -</a:t>
            </a:r>
            <a:r>
              <a:rPr lang="ko-KR" altLang="en-US" sz="1000" dirty="0" err="1"/>
              <a:t>groups</a:t>
            </a:r>
            <a:r>
              <a:rPr lang="ko-KR" altLang="en-US" sz="1000" dirty="0"/>
              <a:t> mlkem512 \</a:t>
            </a:r>
          </a:p>
          <a:p>
            <a:r>
              <a:rPr lang="ko-KR" altLang="en-US" sz="1000" dirty="0"/>
              <a:t>      -</a:t>
            </a:r>
            <a:r>
              <a:rPr lang="ko-KR" altLang="en-US" sz="1000" dirty="0" err="1"/>
              <a:t>provider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default</a:t>
            </a:r>
            <a:r>
              <a:rPr lang="ko-KR" altLang="en-US" sz="1000" dirty="0"/>
              <a:t> -</a:t>
            </a:r>
            <a:r>
              <a:rPr lang="ko-KR" altLang="en-US" sz="1000" dirty="0" err="1"/>
              <a:t>provider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base</a:t>
            </a:r>
            <a:r>
              <a:rPr lang="ko-KR" altLang="en-US" sz="1000" dirty="0"/>
              <a:t> -</a:t>
            </a:r>
            <a:r>
              <a:rPr lang="ko-KR" altLang="en-US" sz="1000" dirty="0" err="1"/>
              <a:t>provider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oqsprovider</a:t>
            </a:r>
            <a:r>
              <a:rPr lang="ko-KR" altLang="en-US" sz="1000" dirty="0"/>
              <a:t> \</a:t>
            </a:r>
          </a:p>
          <a:p>
            <a:r>
              <a:rPr lang="ko-KR" altLang="en-US" sz="1000" dirty="0"/>
              <a:t>      -</a:t>
            </a:r>
            <a:r>
              <a:rPr lang="ko-KR" altLang="en-US" sz="1000" dirty="0" err="1"/>
              <a:t>provider-path</a:t>
            </a:r>
            <a:r>
              <a:rPr lang="ko-KR" altLang="en-US" sz="1000" dirty="0"/>
              <a:t> $PROV_PATH \</a:t>
            </a:r>
          </a:p>
          <a:p>
            <a:r>
              <a:rPr lang="ko-KR" altLang="en-US" sz="1000" dirty="0"/>
              <a:t>      &lt; /</a:t>
            </a:r>
            <a:r>
              <a:rPr lang="ko-KR" altLang="en-US" sz="1000" dirty="0" err="1"/>
              <a:t>dev</a:t>
            </a:r>
            <a:r>
              <a:rPr lang="ko-KR" altLang="en-US" sz="1000" dirty="0"/>
              <a:t>/</a:t>
            </a:r>
            <a:r>
              <a:rPr lang="ko-KR" altLang="en-US" sz="1000" dirty="0" err="1"/>
              <a:t>null</a:t>
            </a:r>
            <a:r>
              <a:rPr lang="ko-KR" altLang="en-US" sz="1000" dirty="0"/>
              <a:t> \</a:t>
            </a:r>
          </a:p>
          <a:p>
            <a:r>
              <a:rPr lang="ko-KR" altLang="en-US" sz="1000" dirty="0"/>
              <a:t>      &gt; /</a:t>
            </a:r>
            <a:r>
              <a:rPr lang="ko-KR" altLang="en-US" sz="1000" dirty="0" err="1"/>
              <a:t>dev</a:t>
            </a:r>
            <a:r>
              <a:rPr lang="ko-KR" altLang="en-US" sz="1000" dirty="0"/>
              <a:t>/</a:t>
            </a:r>
            <a:r>
              <a:rPr lang="ko-KR" altLang="en-US" sz="1000" dirty="0" err="1"/>
              <a:t>null</a:t>
            </a:r>
            <a:r>
              <a:rPr lang="ko-KR" altLang="en-US" sz="1000" dirty="0"/>
              <a:t> 2&gt;&amp;1; </a:t>
            </a:r>
            <a:r>
              <a:rPr lang="ko-KR" altLang="en-US" sz="1000" dirty="0" err="1"/>
              <a:t>then</a:t>
            </a:r>
            <a:endParaRPr lang="ko-KR" altLang="en-US" sz="1000" dirty="0"/>
          </a:p>
          <a:p>
            <a:r>
              <a:rPr lang="ko-KR" altLang="en-US" sz="1000" dirty="0"/>
              <a:t>    SUCCESS=$((SUCCESS+1))</a:t>
            </a:r>
          </a:p>
          <a:p>
            <a:r>
              <a:rPr lang="ko-KR" altLang="en-US" sz="1000" dirty="0"/>
              <a:t>  </a:t>
            </a:r>
            <a:r>
              <a:rPr lang="ko-KR" altLang="en-US" sz="1000" dirty="0" err="1"/>
              <a:t>fi</a:t>
            </a:r>
            <a:endParaRPr lang="ko-KR" altLang="en-US" sz="1000" dirty="0"/>
          </a:p>
          <a:p>
            <a:r>
              <a:rPr lang="ko-KR" altLang="en-US" sz="1000" dirty="0" err="1"/>
              <a:t>done</a:t>
            </a:r>
            <a:endParaRPr lang="ko-KR" altLang="en-US" sz="1000" dirty="0"/>
          </a:p>
          <a:p>
            <a:endParaRPr lang="ko-KR" altLang="en-US" sz="1000" dirty="0"/>
          </a:p>
          <a:p>
            <a:r>
              <a:rPr lang="ko-KR" altLang="en-US" sz="1000" dirty="0"/>
              <a:t>END=$(</a:t>
            </a:r>
            <a:r>
              <a:rPr lang="ko-KR" altLang="en-US" sz="1000" dirty="0" err="1"/>
              <a:t>date</a:t>
            </a:r>
            <a:r>
              <a:rPr lang="ko-KR" altLang="en-US" sz="1000" dirty="0"/>
              <a:t> +%</a:t>
            </a:r>
            <a:r>
              <a:rPr lang="ko-KR" altLang="en-US" sz="1000" dirty="0" err="1"/>
              <a:t>s</a:t>
            </a:r>
            <a:r>
              <a:rPr lang="ko-KR" altLang="en-US" sz="1000" dirty="0"/>
              <a:t>.%</a:t>
            </a:r>
            <a:r>
              <a:rPr lang="ko-KR" altLang="en-US" sz="1000" dirty="0" err="1"/>
              <a:t>N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ELAPSED=$(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"$END - $START" | </a:t>
            </a:r>
            <a:r>
              <a:rPr lang="ko-KR" altLang="en-US" sz="1000" dirty="0" err="1"/>
              <a:t>bc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TPS=$(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</a:t>
            </a:r>
            <a:r>
              <a:rPr lang="ko-KR" altLang="en-US" sz="1000" dirty="0" err="1"/>
              <a:t>scale</a:t>
            </a:r>
            <a:r>
              <a:rPr lang="ko-KR" altLang="en-US" sz="1000" dirty="0"/>
              <a:t>=2; $SUCCESS / $ELAPSED" | </a:t>
            </a:r>
            <a:r>
              <a:rPr lang="ko-KR" altLang="en-US" sz="1000" dirty="0" err="1"/>
              <a:t>bc</a:t>
            </a:r>
            <a:r>
              <a:rPr lang="ko-KR" altLang="en-US" sz="1000" dirty="0"/>
              <a:t>)</a:t>
            </a:r>
          </a:p>
          <a:p>
            <a:r>
              <a:rPr lang="ko-KR" altLang="en-US" sz="1000" dirty="0"/>
              <a:t>AVG_MS=$(</a:t>
            </a:r>
            <a:r>
              <a:rPr lang="ko-KR" altLang="en-US" sz="1000" dirty="0" err="1"/>
              <a:t>echo</a:t>
            </a:r>
            <a:r>
              <a:rPr lang="ko-KR" altLang="en-US" sz="1000" dirty="0"/>
              <a:t> "</a:t>
            </a:r>
            <a:r>
              <a:rPr lang="ko-KR" altLang="en-US" sz="1000" dirty="0" err="1"/>
              <a:t>scale</a:t>
            </a:r>
            <a:r>
              <a:rPr lang="ko-KR" altLang="en-US" sz="1000" dirty="0"/>
              <a:t>=2; ($ELAPSED / $SUCCESS) * 1000" | </a:t>
            </a:r>
            <a:r>
              <a:rPr lang="ko-KR" altLang="en-US" sz="1000" dirty="0" err="1"/>
              <a:t>bc</a:t>
            </a:r>
            <a:r>
              <a:rPr lang="ko-KR" altLang="en-US" sz="1000" dirty="0"/>
              <a:t>)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echo</a:t>
            </a:r>
            <a:r>
              <a:rPr lang="ko-KR" altLang="en-US" sz="1000" dirty="0"/>
              <a:t> "✔ 성공 연결: $SUCCESS / $</a:t>
            </a:r>
            <a:r>
              <a:rPr lang="ko-KR" altLang="en-US" sz="1000" dirty="0" err="1"/>
              <a:t>N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 err="1"/>
              <a:t>echo</a:t>
            </a:r>
            <a:r>
              <a:rPr lang="ko-KR" altLang="en-US" sz="1000" dirty="0"/>
              <a:t> "⏱ 총 소요 시간: ${ELAPSED}</a:t>
            </a:r>
            <a:r>
              <a:rPr lang="ko-KR" altLang="en-US" sz="1000" dirty="0" err="1"/>
              <a:t>s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 err="1"/>
              <a:t>echo</a:t>
            </a:r>
            <a:r>
              <a:rPr lang="ko-KR" altLang="en-US" sz="1000" dirty="0"/>
              <a:t> "⚡️ 처리량: ${TPS} </a:t>
            </a:r>
            <a:r>
              <a:rPr lang="ko-KR" altLang="en-US" sz="1000" dirty="0" err="1"/>
              <a:t>connections</a:t>
            </a:r>
            <a:r>
              <a:rPr lang="ko-KR" altLang="en-US" sz="1000" dirty="0"/>
              <a:t>/</a:t>
            </a:r>
            <a:r>
              <a:rPr lang="ko-KR" altLang="en-US" sz="1000" dirty="0" err="1"/>
              <a:t>sec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 err="1"/>
              <a:t>echo</a:t>
            </a:r>
            <a:r>
              <a:rPr lang="ko-KR" altLang="en-US" sz="1000" dirty="0"/>
              <a:t> "⌛️ 평균 </a:t>
            </a:r>
            <a:r>
              <a:rPr lang="ko-KR" altLang="en-US" sz="1000" dirty="0" err="1"/>
              <a:t>Latency</a:t>
            </a:r>
            <a:r>
              <a:rPr lang="ko-KR" altLang="en-US" sz="1000" dirty="0"/>
              <a:t>: ${AVG_MS} </a:t>
            </a:r>
            <a:r>
              <a:rPr lang="ko-KR" altLang="en-US" sz="1000" dirty="0" err="1"/>
              <a:t>ms</a:t>
            </a:r>
            <a:r>
              <a:rPr lang="ko-KR" altLang="en-US" sz="1000" dirty="0"/>
              <a:t>"</a:t>
            </a:r>
          </a:p>
          <a:p>
            <a:r>
              <a:rPr lang="ko-KR" altLang="en-US" sz="1000" dirty="0"/>
              <a:t>EOF</a:t>
            </a:r>
          </a:p>
          <a:p>
            <a:endParaRPr lang="ko-KR" altLang="en-US" sz="1000" dirty="0"/>
          </a:p>
          <a:p>
            <a:r>
              <a:rPr lang="ko-KR" altLang="en-US" sz="1000" dirty="0" err="1"/>
              <a:t>chmod</a:t>
            </a:r>
            <a:r>
              <a:rPr lang="ko-KR" altLang="en-US" sz="1000" dirty="0"/>
              <a:t> +</a:t>
            </a:r>
            <a:r>
              <a:rPr lang="ko-KR" altLang="en-US" sz="1000" dirty="0" err="1"/>
              <a:t>x</a:t>
            </a:r>
            <a:r>
              <a:rPr lang="ko-KR" altLang="en-US" sz="1000" dirty="0"/>
              <a:t> bench_loop_100.sh</a:t>
            </a:r>
          </a:p>
          <a:p>
            <a:r>
              <a:rPr lang="ko-KR" altLang="en-US" sz="1000" dirty="0" err="1"/>
              <a:t>bash</a:t>
            </a:r>
            <a:r>
              <a:rPr lang="ko-KR" altLang="en-US" sz="1000" dirty="0"/>
              <a:t> bench_loop_100.sh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874A220-2B8F-E0A5-8A72-C38E5582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75" y="2768600"/>
            <a:ext cx="30353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3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8D98A-61C1-8E2A-97C0-23E39D25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진행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C720A5-8248-7DD7-EA5A-304331695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80209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현재 </a:t>
            </a:r>
            <a:r>
              <a:rPr kumimoji="1" lang="en-US" altLang="ko-KR" sz="2400" dirty="0" err="1"/>
              <a:t>liboqs</a:t>
            </a:r>
            <a:r>
              <a:rPr kumimoji="1" lang="ko-KR" altLang="en-US" sz="2400" dirty="0" err="1"/>
              <a:t>에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KpqC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알고리즘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종 포팅 중</a:t>
            </a:r>
            <a:endParaRPr kumimoji="1" lang="en-US" altLang="ko-KR" sz="2400" dirty="0"/>
          </a:p>
          <a:p>
            <a:r>
              <a:rPr kumimoji="1" lang="ko-KR" altLang="en-US" sz="2400" dirty="0"/>
              <a:t>이번 세미나에서 진행한 테스트를 수행하기 위해서는 </a:t>
            </a:r>
            <a:r>
              <a:rPr kumimoji="1" lang="en-US" altLang="ko-KR" sz="2400"/>
              <a:t>openssl3</a:t>
            </a:r>
            <a:r>
              <a:rPr kumimoji="1" lang="ko-KR" altLang="en-US" sz="2400"/>
              <a:t>에도</a:t>
            </a:r>
            <a:br>
              <a:rPr kumimoji="1" lang="en-US" altLang="ko-KR" sz="2400" dirty="0"/>
            </a:br>
            <a:r>
              <a:rPr kumimoji="1" lang="en-US" altLang="ko-KR" sz="2400" dirty="0" err="1"/>
              <a:t>KpqC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포팅시켜야함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ko-KR" altLang="en-US" sz="2400" b="1" dirty="0"/>
              <a:t>따라서</a:t>
            </a:r>
            <a:r>
              <a:rPr kumimoji="1" lang="en-US" altLang="ko-KR" sz="2400" b="1" dirty="0"/>
              <a:t>,</a:t>
            </a:r>
          </a:p>
          <a:p>
            <a:pPr marL="0" indent="0">
              <a:buNone/>
            </a:pPr>
            <a:r>
              <a:rPr kumimoji="1" lang="en-US" altLang="ko-KR" sz="2400" b="1" dirty="0"/>
              <a:t>1)</a:t>
            </a:r>
            <a:r>
              <a:rPr kumimoji="1" lang="ko-KR" altLang="en-US" sz="2400" b="1" dirty="0"/>
              <a:t>  </a:t>
            </a:r>
            <a:r>
              <a:rPr kumimoji="1" lang="en-US" altLang="ko-KR" sz="2400" b="1" dirty="0" err="1"/>
              <a:t>KpqC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알고리즘 포팅 수행</a:t>
            </a:r>
            <a:endParaRPr kumimoji="1" lang="en-US" altLang="ko-KR" sz="2400" b="1" dirty="0"/>
          </a:p>
          <a:p>
            <a:pPr marL="0" indent="0">
              <a:buNone/>
            </a:pPr>
            <a:r>
              <a:rPr kumimoji="1" lang="en-US" altLang="ko-KR" sz="2400" b="1" dirty="0"/>
              <a:t>2)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 </a:t>
            </a:r>
            <a:r>
              <a:rPr kumimoji="1" lang="en-US" altLang="ko-KR" sz="2400" b="1" dirty="0" err="1"/>
              <a:t>liboqs</a:t>
            </a:r>
            <a:r>
              <a:rPr kumimoji="1" lang="ko-KR" altLang="en-US" sz="2400" b="1" dirty="0"/>
              <a:t> 알고리즘 성능 측정하는 방법을 사용해서 포팅의 정확도 확인 먼저 수행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b="1" dirty="0"/>
              <a:t>3)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OpenSSL 3</a:t>
            </a:r>
            <a:r>
              <a:rPr kumimoji="1" lang="ko-KR" altLang="en-US" sz="2400" b="1" dirty="0" err="1"/>
              <a:t>에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 err="1"/>
              <a:t>KpqC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포팅  수행</a:t>
            </a:r>
            <a:endParaRPr kumimoji="1" lang="en-US" altLang="ko-KR" sz="2400" b="1" dirty="0"/>
          </a:p>
          <a:p>
            <a:pPr marL="0" indent="0">
              <a:buNone/>
            </a:pPr>
            <a:r>
              <a:rPr kumimoji="1" lang="en-US" altLang="ko-KR" sz="2400" b="1" dirty="0"/>
              <a:t>4)</a:t>
            </a:r>
            <a:r>
              <a:rPr kumimoji="1" lang="ko-KR" altLang="en-US" sz="2400" b="1" dirty="0"/>
              <a:t> 이번 세미나에서 수행한 테스트를 동일하게 적용 예정</a:t>
            </a:r>
          </a:p>
        </p:txBody>
      </p:sp>
    </p:spTree>
    <p:extLst>
      <p:ext uri="{BB962C8B-B14F-4D97-AF65-F5344CB8AC3E}">
        <p14:creationId xmlns:p14="http://schemas.microsoft.com/office/powerpoint/2010/main" val="338802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708B-23CE-0A6D-31AF-527A56E4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A66BA-33D0-462F-F624-C3211935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PQC TLS+ PQC </a:t>
            </a:r>
            <a:r>
              <a:rPr lang="ko-KR" altLang="en-US" sz="3600" dirty="0"/>
              <a:t>인증서 테스트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5EB8F-9948-67BE-1318-37E5BBA0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Case 1</a:t>
            </a:r>
          </a:p>
          <a:p>
            <a:pPr lvl="1"/>
            <a:r>
              <a:rPr lang="ko-KR" altLang="en-US" dirty="0"/>
              <a:t>기존 인증서</a:t>
            </a:r>
            <a:r>
              <a:rPr lang="en-US" altLang="ko-KR" dirty="0"/>
              <a:t>(</a:t>
            </a:r>
            <a:r>
              <a:rPr lang="ko-KR" altLang="en-US" dirty="0"/>
              <a:t>현재 사용되는 인증서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</a:p>
          <a:p>
            <a:r>
              <a:rPr lang="en-US" altLang="ko-KR" dirty="0"/>
              <a:t>Case 2</a:t>
            </a:r>
          </a:p>
          <a:p>
            <a:pPr lvl="1"/>
            <a:r>
              <a:rPr lang="en-US" altLang="ko-KR" dirty="0"/>
              <a:t>PQC</a:t>
            </a:r>
            <a:r>
              <a:rPr lang="ko-KR" altLang="en-US" dirty="0"/>
              <a:t> 인증서 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</a:p>
          <a:p>
            <a:r>
              <a:rPr lang="en-US" altLang="ko-KR" dirty="0"/>
              <a:t>Case 3</a:t>
            </a:r>
          </a:p>
          <a:p>
            <a:pPr lvl="1"/>
            <a:r>
              <a:rPr lang="en-US" altLang="ko-KR" dirty="0"/>
              <a:t>PQC </a:t>
            </a:r>
            <a:r>
              <a:rPr lang="ko-KR" altLang="en-US" dirty="0"/>
              <a:t>인증서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PQC TLS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M1 chip</a:t>
            </a:r>
            <a:r>
              <a:rPr lang="ko-KR" altLang="en-US" dirty="0"/>
              <a:t>에서 테스트 수행</a:t>
            </a:r>
            <a:endParaRPr lang="en-US" altLang="ko-KR" dirty="0"/>
          </a:p>
          <a:p>
            <a:r>
              <a:rPr lang="ko-KR" altLang="en-US" dirty="0"/>
              <a:t>사전 설치 항목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Homebrew</a:t>
            </a:r>
          </a:p>
          <a:p>
            <a:r>
              <a:rPr lang="en-US" altLang="ko-KR" dirty="0" err="1"/>
              <a:t>liboqs</a:t>
            </a:r>
            <a:r>
              <a:rPr lang="ko-KR" altLang="en-US" dirty="0"/>
              <a:t>와 </a:t>
            </a:r>
            <a:r>
              <a:rPr lang="en-US" altLang="ko-KR" dirty="0"/>
              <a:t>openssl3</a:t>
            </a:r>
            <a:r>
              <a:rPr lang="ko-KR" altLang="en-US" dirty="0"/>
              <a:t> 활용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2000" b="1" dirty="0"/>
              <a:t>*</a:t>
            </a:r>
            <a:r>
              <a:rPr lang="en-US" altLang="ko-KR" sz="2000" b="1" dirty="0"/>
              <a:t>TLS</a:t>
            </a:r>
            <a:r>
              <a:rPr lang="ko-KR" altLang="en-US" sz="2000" b="1" dirty="0"/>
              <a:t>의 경우 모두 키 교환 과정이 하이브리드 혹은 </a:t>
            </a:r>
            <a:r>
              <a:rPr lang="en-US" altLang="ko-KR" sz="2000" b="1" dirty="0"/>
              <a:t>PQC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의미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764267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open-quantum-safe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Open Quantum Safe(OQS) </a:t>
            </a:r>
            <a:r>
              <a:rPr lang="ko-KR" altLang="en-US" sz="2400" dirty="0"/>
              <a:t>프로젝트</a:t>
            </a:r>
            <a:endParaRPr lang="en-US" altLang="ko-KR" sz="2400" dirty="0"/>
          </a:p>
          <a:p>
            <a:pPr lvl="1"/>
            <a:r>
              <a:rPr lang="ko-KR" altLang="en-US" sz="2000" dirty="0"/>
              <a:t>양자 컴퓨터 시대에도 안전한 암호 알고리즘을 개발 및 프로토타이핑하고</a:t>
            </a:r>
            <a:br>
              <a:rPr lang="en-US" altLang="ko-KR" sz="2000" dirty="0"/>
            </a:br>
            <a:r>
              <a:rPr lang="ko-KR" altLang="en-US" sz="2000" dirty="0"/>
              <a:t>이를 프로토콜 및 애플리케이션에 통합 지원하는 것을 목표로 함</a:t>
            </a:r>
            <a:endParaRPr lang="en-US" altLang="ko-KR" sz="2000" dirty="0"/>
          </a:p>
          <a:p>
            <a:pPr lvl="1"/>
            <a:r>
              <a:rPr lang="en-US" altLang="ko-KR" sz="2000" dirty="0"/>
              <a:t>Linux Foundation</a:t>
            </a:r>
            <a:r>
              <a:rPr lang="ko-KR" altLang="en-US" sz="2000" dirty="0"/>
              <a:t> 산하 </a:t>
            </a:r>
            <a:r>
              <a:rPr lang="en-US" altLang="ko-KR" sz="2000" dirty="0"/>
              <a:t>PQCA</a:t>
            </a:r>
            <a:r>
              <a:rPr lang="ko-KR" altLang="en-US" sz="2000" dirty="0"/>
              <a:t> 프로젝트 소속</a:t>
            </a:r>
            <a:endParaRPr lang="en-US" altLang="ko-KR" sz="2000" dirty="0"/>
          </a:p>
          <a:p>
            <a:pPr lvl="1"/>
            <a:r>
              <a:rPr lang="ko-KR" altLang="en-US" sz="2000" dirty="0"/>
              <a:t>구성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liboqs</a:t>
            </a:r>
            <a:r>
              <a:rPr lang="ko-KR" altLang="en-US" sz="1600" dirty="0"/>
              <a:t> 프로젝트</a:t>
            </a:r>
            <a:endParaRPr lang="en-US" altLang="ko-KR" sz="1600" dirty="0"/>
          </a:p>
          <a:p>
            <a:pPr lvl="2"/>
            <a:r>
              <a:rPr lang="ko-KR" altLang="en-US" sz="1600" dirty="0"/>
              <a:t>프로토콜과 애플리케이션에 대한 프로토타입 통합</a:t>
            </a:r>
            <a:endParaRPr lang="en-US" altLang="ko-KR" sz="1600" dirty="0"/>
          </a:p>
          <a:p>
            <a:pPr lvl="1"/>
            <a:r>
              <a:rPr lang="ko-KR" altLang="en-US" sz="2000" dirty="0"/>
              <a:t>최신 업데이트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2025.04.17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liboqs</a:t>
            </a:r>
            <a:r>
              <a:rPr lang="ko-KR" altLang="en-US" sz="2000" dirty="0"/>
              <a:t> 버전 </a:t>
            </a:r>
            <a:r>
              <a:rPr lang="en-US" altLang="ko-KR" sz="2000" dirty="0"/>
              <a:t>0.13.0</a:t>
            </a:r>
            <a:r>
              <a:rPr lang="ko-KR" altLang="en-US" sz="2000" dirty="0"/>
              <a:t> 출시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r>
              <a:rPr lang="en-US" altLang="ko-KR" sz="2400" dirty="0" err="1"/>
              <a:t>liboqs</a:t>
            </a:r>
            <a:endParaRPr lang="en-US" altLang="ko-KR" sz="2400" dirty="0"/>
          </a:p>
          <a:p>
            <a:pPr lvl="1"/>
            <a:r>
              <a:rPr lang="en-US" altLang="ko-KR" sz="2000" dirty="0"/>
              <a:t>OQS</a:t>
            </a:r>
            <a:r>
              <a:rPr lang="ko-KR" altLang="en-US" sz="2000" dirty="0"/>
              <a:t> 프로젝트 중 하나로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양자 내성 암호 알고리즘들을 모아 제공하는 오픈 소스 라이브러리</a:t>
            </a:r>
            <a:endParaRPr lang="en-US" altLang="ko-KR" sz="2000" dirty="0"/>
          </a:p>
          <a:p>
            <a:pPr lvl="1"/>
            <a:r>
              <a:rPr lang="en-US" altLang="ko-KR" sz="2000" dirty="0"/>
              <a:t>PQC</a:t>
            </a:r>
            <a:r>
              <a:rPr lang="ko-KR" altLang="en-US" sz="2000" dirty="0"/>
              <a:t> 알고리즘을 실제 시스템에 적용하기 위해 주로 활용됨</a:t>
            </a:r>
            <a:endParaRPr lang="en-US" altLang="ko-KR" sz="2000" dirty="0"/>
          </a:p>
          <a:p>
            <a:pPr lvl="1"/>
            <a:r>
              <a:rPr lang="ko-KR" altLang="en-US" sz="2000" dirty="0"/>
              <a:t>다양한 </a:t>
            </a:r>
            <a:r>
              <a:rPr lang="en-US" altLang="ko-KR" sz="2000" dirty="0"/>
              <a:t>KEM(Key Encapsulation Mechanism)</a:t>
            </a:r>
            <a:r>
              <a:rPr lang="ko-KR" altLang="en-US" sz="2000" dirty="0"/>
              <a:t>과 전자서명 알고리즘에 대한 공통 </a:t>
            </a:r>
            <a:r>
              <a:rPr lang="en-US" altLang="ko-KR" sz="2000" dirty="0"/>
              <a:t>API </a:t>
            </a:r>
            <a:r>
              <a:rPr lang="ko-KR" altLang="en-US" sz="2000" dirty="0"/>
              <a:t>제공</a:t>
            </a:r>
            <a:endParaRPr lang="en-US" altLang="ko-KR" sz="2000" dirty="0"/>
          </a:p>
          <a:p>
            <a:pPr lvl="1"/>
            <a:r>
              <a:rPr lang="en-US" altLang="ko-KR" sz="2000" dirty="0"/>
              <a:t>OpenSSL</a:t>
            </a:r>
            <a:r>
              <a:rPr lang="ko-KR" altLang="en-US" sz="2000" dirty="0"/>
              <a:t> </a:t>
            </a:r>
            <a:r>
              <a:rPr lang="en-US" altLang="ko-KR" sz="2000" dirty="0"/>
              <a:t>PQC </a:t>
            </a:r>
            <a:r>
              <a:rPr lang="ko-KR" altLang="en-US" sz="2000" dirty="0"/>
              <a:t>통합</a:t>
            </a:r>
            <a:r>
              <a:rPr lang="en-US" altLang="ko-KR" sz="2000" dirty="0"/>
              <a:t>(OQS OpenSSL 3 Provider), SSH, VPN</a:t>
            </a:r>
            <a:r>
              <a:rPr lang="ko-KR" altLang="en-US" sz="2000" dirty="0"/>
              <a:t> 등의 프로토콜 데모로 활용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D22315-58CD-0E65-9D3C-E6D09C67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71" y="2168384"/>
            <a:ext cx="3555812" cy="21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348F-F867-084F-80E0-5E0EBDBB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26562-90AE-B81A-31BB-0FFDE1F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liboqs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5DC33-E1F9-24E8-4B5E-5B3867239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7499938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특징</a:t>
            </a:r>
            <a:endParaRPr lang="en-US" altLang="ko-KR" sz="2400" dirty="0"/>
          </a:p>
          <a:p>
            <a:pPr lvl="1"/>
            <a:r>
              <a:rPr lang="ko-KR" altLang="en-US" sz="2000" dirty="0"/>
              <a:t>공통 </a:t>
            </a:r>
            <a:r>
              <a:rPr lang="en-US" altLang="ko-KR" sz="2000" dirty="0"/>
              <a:t>API</a:t>
            </a:r>
            <a:r>
              <a:rPr lang="ko-KR" altLang="en-US" sz="2000" dirty="0"/>
              <a:t> 데이터 구조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OQS_KEM, OQS_SIG</a:t>
            </a:r>
            <a:r>
              <a:rPr lang="ko-KR" altLang="en-US" sz="2000" dirty="0"/>
              <a:t> 구조체 사용</a:t>
            </a:r>
            <a:endParaRPr lang="en-US" altLang="ko-KR" sz="2000" dirty="0"/>
          </a:p>
          <a:p>
            <a:pPr lvl="2"/>
            <a:r>
              <a:rPr lang="ko-KR" altLang="en-US" sz="1800" dirty="0"/>
              <a:t>공통 구조체를 사용하여 알고리즘 이름</a:t>
            </a:r>
            <a:r>
              <a:rPr lang="en-US" altLang="ko-KR" sz="1800" dirty="0"/>
              <a:t>,</a:t>
            </a:r>
            <a:r>
              <a:rPr lang="ko-KR" altLang="en-US" sz="1800" dirty="0"/>
              <a:t> 키 크기</a:t>
            </a:r>
            <a:r>
              <a:rPr lang="en-US" altLang="ko-KR" sz="1800" dirty="0"/>
              <a:t>,</a:t>
            </a:r>
            <a:r>
              <a:rPr lang="ko-KR" altLang="en-US" sz="1800" dirty="0"/>
              <a:t> 보안 수준</a:t>
            </a:r>
            <a:r>
              <a:rPr lang="en-US" altLang="ko-KR" sz="1800" dirty="0"/>
              <a:t>,</a:t>
            </a:r>
            <a:r>
              <a:rPr lang="ko-KR" altLang="en-US" sz="1800" dirty="0"/>
              <a:t> 함수 포인터 등을 보관</a:t>
            </a:r>
            <a:endParaRPr lang="en-US" altLang="ko-KR" sz="1800" dirty="0"/>
          </a:p>
          <a:p>
            <a:pPr lvl="2"/>
            <a:r>
              <a:rPr lang="en-US" altLang="ko-KR" sz="1800" dirty="0" err="1"/>
              <a:t>OQS_KEM_keypair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OQS_KEM_encaps</a:t>
            </a:r>
            <a:endParaRPr lang="en-US" altLang="ko-KR" sz="1800" dirty="0"/>
          </a:p>
          <a:p>
            <a:pPr lvl="1"/>
            <a:r>
              <a:rPr lang="ko-KR" altLang="en-US" sz="2000" dirty="0"/>
              <a:t>다수의 구현체 통합</a:t>
            </a:r>
            <a:endParaRPr lang="en-US" altLang="ko-KR" sz="2000" dirty="0"/>
          </a:p>
          <a:p>
            <a:pPr lvl="2"/>
            <a:r>
              <a:rPr lang="ko-KR" altLang="en-US" sz="1600" dirty="0"/>
              <a:t>공식 구현 참조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PQClean</a:t>
            </a:r>
            <a:r>
              <a:rPr lang="ko-KR" altLang="en-US" sz="1600" dirty="0"/>
              <a:t> 구현 등 코드 통합</a:t>
            </a:r>
            <a:endParaRPr lang="en-US" altLang="ko-KR" sz="1600" dirty="0"/>
          </a:p>
          <a:p>
            <a:pPr lvl="1"/>
            <a:r>
              <a:rPr lang="ko-KR" altLang="en-US" sz="2000" dirty="0"/>
              <a:t>테스트 및 벤치마크 지원</a:t>
            </a:r>
            <a:endParaRPr lang="en-US" altLang="ko-KR" sz="2000" dirty="0"/>
          </a:p>
          <a:p>
            <a:pPr lvl="2"/>
            <a:r>
              <a:rPr lang="ko-KR" altLang="en-US" sz="1600" dirty="0"/>
              <a:t>각 알고리즘에 대한 </a:t>
            </a:r>
            <a:r>
              <a:rPr lang="en-US" altLang="ko-KR" sz="1600" dirty="0"/>
              <a:t>KAT(Known Answer Test),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속도 벤치마크 코드 포함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endParaRPr lang="en-US" altLang="ko-KR" sz="2400" dirty="0"/>
          </a:p>
          <a:p>
            <a:pPr lvl="1"/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B6339-44D9-2AEF-EB5B-3192EF9E6711}"/>
              </a:ext>
            </a:extLst>
          </p:cNvPr>
          <p:cNvSpPr txBox="1"/>
          <p:nvPr/>
        </p:nvSpPr>
        <p:spPr>
          <a:xfrm>
            <a:off x="6955604" y="404162"/>
            <a:ext cx="532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github.com</a:t>
            </a:r>
            <a:r>
              <a:rPr lang="ko-KR" altLang="en-US" dirty="0"/>
              <a:t>/</a:t>
            </a:r>
            <a:r>
              <a:rPr lang="ko-KR" altLang="en-US" dirty="0" err="1"/>
              <a:t>open-quantum-safe</a:t>
            </a:r>
            <a:r>
              <a:rPr lang="ko-KR" altLang="en-US" dirty="0"/>
              <a:t>/</a:t>
            </a:r>
            <a:r>
              <a:rPr lang="ko-KR" altLang="en-US" dirty="0" err="1"/>
              <a:t>liboqs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00569-0776-6CCF-28D7-7FF0CE2C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05182"/>
              </p:ext>
            </p:extLst>
          </p:nvPr>
        </p:nvGraphicFramePr>
        <p:xfrm>
          <a:off x="148444" y="4738057"/>
          <a:ext cx="1170406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71">
                  <a:extLst>
                    <a:ext uri="{9D8B030D-6E8A-4147-A177-3AD203B41FA5}">
                      <a16:colId xmlns:a16="http://schemas.microsoft.com/office/drawing/2014/main" val="3112403646"/>
                    </a:ext>
                  </a:extLst>
                </a:gridCol>
                <a:gridCol w="4789751">
                  <a:extLst>
                    <a:ext uri="{9D8B030D-6E8A-4147-A177-3AD203B41FA5}">
                      <a16:colId xmlns:a16="http://schemas.microsoft.com/office/drawing/2014/main" val="1960567580"/>
                    </a:ext>
                  </a:extLst>
                </a:gridCol>
                <a:gridCol w="4674742">
                  <a:extLst>
                    <a:ext uri="{9D8B030D-6E8A-4147-A177-3AD203B41FA5}">
                      <a16:colId xmlns:a16="http://schemas.microsoft.com/office/drawing/2014/main" val="33420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</a:t>
                      </a:r>
                      <a:r>
                        <a:rPr lang="ko-KR" altLang="en-US" sz="1400" dirty="0"/>
                        <a:t>지원 알고리즘 목록</a:t>
                      </a:r>
                      <a:r>
                        <a:rPr lang="en-US" altLang="ko-KR" sz="1400" dirty="0"/>
                        <a:t>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DSA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387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NIST PQC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Kyber</a:t>
                      </a:r>
                      <a:r>
                        <a:rPr lang="en-US" altLang="ko-KR" sz="1400" dirty="0"/>
                        <a:t>(Round 3 </a:t>
                      </a:r>
                      <a:r>
                        <a:rPr lang="en-US" altLang="ko-KR" sz="1400" dirty="0" err="1"/>
                        <a:t>ver</a:t>
                      </a:r>
                      <a:r>
                        <a:rPr lang="en-US" altLang="ko-KR" sz="1400" dirty="0"/>
                        <a:t>), </a:t>
                      </a:r>
                      <a:r>
                        <a:rPr lang="en-US" altLang="ko-KR" sz="1400" b="1" dirty="0"/>
                        <a:t>ML-KEM</a:t>
                      </a:r>
                      <a:r>
                        <a:rPr lang="en-US" altLang="ko-KR" sz="1400" dirty="0"/>
                        <a:t>(FIPS 203 </a:t>
                      </a:r>
                      <a:r>
                        <a:rPr lang="en-US" altLang="ko-KR" sz="1400" dirty="0" err="1"/>
                        <a:t>ver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HQC</a:t>
                      </a:r>
                      <a:r>
                        <a:rPr lang="en-US" altLang="ko-KR" sz="1400" dirty="0"/>
                        <a:t>(Round4 </a:t>
                      </a:r>
                      <a:r>
                        <a:rPr lang="en-US" altLang="ko-KR" sz="1400" dirty="0" err="1"/>
                        <a:t>ver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Dilithium</a:t>
                      </a:r>
                      <a:r>
                        <a:rPr lang="en-US" altLang="ko-KR" sz="1400" dirty="0"/>
                        <a:t>(Round 3 </a:t>
                      </a:r>
                      <a:r>
                        <a:rPr lang="en-US" altLang="ko-KR" sz="1400" dirty="0" err="1"/>
                        <a:t>ver</a:t>
                      </a:r>
                      <a:r>
                        <a:rPr lang="en-US" altLang="ko-KR" sz="1400" dirty="0"/>
                        <a:t>), </a:t>
                      </a:r>
                      <a:r>
                        <a:rPr lang="en-US" altLang="ko-KR" sz="1400" b="1" dirty="0"/>
                        <a:t>Falcon,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ML-DSA</a:t>
                      </a:r>
                      <a:r>
                        <a:rPr lang="en-US" altLang="ko-KR" sz="1400" dirty="0"/>
                        <a:t>(FIPS 204 </a:t>
                      </a:r>
                      <a:r>
                        <a:rPr lang="en-US" altLang="ko-KR" sz="1400" dirty="0" err="1"/>
                        <a:t>ver</a:t>
                      </a:r>
                      <a:r>
                        <a:rPr lang="en-US" altLang="ko-KR" sz="1400" dirty="0"/>
                        <a:t>), </a:t>
                      </a:r>
                      <a:r>
                        <a:rPr lang="en-US" altLang="ko-KR" sz="1400" b="1" dirty="0"/>
                        <a:t>SPHINCS+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154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Additional Round2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MAYO, CROSS(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dirty="0"/>
                        <a:t> 2),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UOV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40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상태 기반 해시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LMS, XMSS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NIST PQC Round 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Classic </a:t>
                      </a:r>
                      <a:r>
                        <a:rPr lang="en-US" altLang="ko-KR" sz="1400" b="1" dirty="0" err="1"/>
                        <a:t>McEliece</a:t>
                      </a:r>
                      <a:r>
                        <a:rPr lang="en-US" altLang="ko-KR" sz="1400" b="1" dirty="0"/>
                        <a:t>, BIKE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815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기타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FrodoKEM</a:t>
                      </a:r>
                      <a:r>
                        <a:rPr lang="en-US" altLang="ko-KR" sz="1400" b="1" dirty="0"/>
                        <a:t>, NTUR-Prime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7323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13BD032A-289A-DDBB-801E-4D70A455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66" y="1051483"/>
            <a:ext cx="4277559" cy="35855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A8E97C-E1CF-6A09-2311-1BE8A76394E1}"/>
              </a:ext>
            </a:extLst>
          </p:cNvPr>
          <p:cNvSpPr/>
          <p:nvPr/>
        </p:nvSpPr>
        <p:spPr>
          <a:xfrm>
            <a:off x="8413796" y="2690573"/>
            <a:ext cx="2618210" cy="1999839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83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BB77-AABF-7AED-35EF-AE2B72DE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6AA0B-9B8B-24DC-0BB1-DBE63471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35378C-3629-B5D5-6578-71D5983C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Transport Layer Security</a:t>
            </a:r>
          </a:p>
          <a:p>
            <a:pPr lvl="1"/>
            <a:r>
              <a:rPr lang="ko-KR" altLang="en-US" sz="2000" dirty="0"/>
              <a:t>컴퓨터 네트워크 상에서 안전한 통신을 보장하기 위한 암호화 프로토콜</a:t>
            </a:r>
            <a:endParaRPr lang="en-US" altLang="ko-KR" sz="2000" dirty="0"/>
          </a:p>
          <a:p>
            <a:pPr lvl="1"/>
            <a:r>
              <a:rPr lang="ko-KR" altLang="en-US" sz="2000" dirty="0"/>
              <a:t>일반적으로 </a:t>
            </a:r>
            <a:r>
              <a:rPr lang="en-US" altLang="ko-KR" sz="2000" dirty="0"/>
              <a:t>TCP(Transmission Control Protocol,</a:t>
            </a:r>
            <a:r>
              <a:rPr lang="ko-KR" altLang="en-US" sz="2000" dirty="0"/>
              <a:t> 전송 제어 프로토콜</a:t>
            </a:r>
            <a:r>
              <a:rPr lang="en-US" altLang="ko-KR" sz="2000" dirty="0"/>
              <a:t>)</a:t>
            </a:r>
            <a:r>
              <a:rPr lang="ko-KR" altLang="en-US" sz="2000" dirty="0"/>
              <a:t> 위에서 동작</a:t>
            </a:r>
            <a:endParaRPr lang="en-US" altLang="ko-KR" sz="2000" dirty="0"/>
          </a:p>
          <a:p>
            <a:pPr lvl="1"/>
            <a:r>
              <a:rPr lang="en-US" altLang="ko-KR" sz="2000" dirty="0"/>
              <a:t>TLS</a:t>
            </a:r>
            <a:r>
              <a:rPr lang="ko-KR" altLang="en-US" sz="2000" dirty="0"/>
              <a:t> </a:t>
            </a:r>
            <a:r>
              <a:rPr lang="en-US" altLang="ko-KR" sz="2000" dirty="0"/>
              <a:t>1.3</a:t>
            </a:r>
            <a:r>
              <a:rPr lang="ko-KR" altLang="en-US" sz="2000" dirty="0"/>
              <a:t>은 </a:t>
            </a:r>
            <a:r>
              <a:rPr lang="en-US" altLang="ko-KR" sz="2000" dirty="0"/>
              <a:t>2018</a:t>
            </a:r>
            <a:r>
              <a:rPr lang="ko-KR" altLang="en-US" sz="2000" dirty="0"/>
              <a:t>년에 표준화된 최신 버전</a:t>
            </a:r>
            <a:endParaRPr lang="en-US" altLang="ko-KR" sz="2000" dirty="0"/>
          </a:p>
          <a:p>
            <a:pPr lvl="2"/>
            <a:r>
              <a:rPr lang="ko-KR" altLang="en-US" sz="1600" dirty="0"/>
              <a:t>기존 버전보다 더 강화된 보안성</a:t>
            </a:r>
            <a:r>
              <a:rPr lang="en-US" altLang="ko-KR" sz="1600" dirty="0"/>
              <a:t>,</a:t>
            </a:r>
            <a:r>
              <a:rPr lang="ko-KR" altLang="en-US" sz="1600" dirty="0"/>
              <a:t> 지연 시간 감소</a:t>
            </a:r>
            <a:r>
              <a:rPr lang="en-US" altLang="ko-KR" sz="1600" dirty="0"/>
              <a:t>,</a:t>
            </a:r>
            <a:r>
              <a:rPr lang="ko-KR" altLang="en-US" sz="1600" dirty="0"/>
              <a:t> 단순화된 설정 제공</a:t>
            </a:r>
            <a:endParaRPr lang="en-US" altLang="ko-KR" sz="1600" dirty="0"/>
          </a:p>
          <a:p>
            <a:pPr lvl="2"/>
            <a:r>
              <a:rPr lang="en-US" altLang="ko-KR" sz="1600" dirty="0"/>
              <a:t>Client-Server</a:t>
            </a:r>
            <a:r>
              <a:rPr lang="ko-KR" altLang="en-US" sz="1600" dirty="0"/>
              <a:t> 사이의 인증</a:t>
            </a:r>
            <a:r>
              <a:rPr lang="en-US" altLang="ko-KR" sz="1600" dirty="0"/>
              <a:t>,</a:t>
            </a:r>
            <a:r>
              <a:rPr lang="ko-KR" altLang="en-US" sz="1600" dirty="0"/>
              <a:t> 데이터 암호화</a:t>
            </a:r>
            <a:r>
              <a:rPr lang="en-US" altLang="ko-KR" sz="1600" dirty="0"/>
              <a:t>,</a:t>
            </a:r>
            <a:r>
              <a:rPr lang="ko-KR" altLang="en-US" sz="1600" dirty="0"/>
              <a:t> 무결성 제공</a:t>
            </a:r>
            <a:endParaRPr lang="en-US" altLang="ko-KR" sz="1600" dirty="0"/>
          </a:p>
          <a:p>
            <a:pPr lvl="3"/>
            <a:endParaRPr lang="en-US" altLang="ko-KR" sz="1400" dirty="0"/>
          </a:p>
          <a:p>
            <a:pPr lvl="2"/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AD69B-49EC-3255-6A89-F7F5919EE15C}"/>
              </a:ext>
            </a:extLst>
          </p:cNvPr>
          <p:cNvSpPr txBox="1"/>
          <p:nvPr/>
        </p:nvSpPr>
        <p:spPr>
          <a:xfrm>
            <a:off x="5357740" y="6498836"/>
            <a:ext cx="68342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Rios, Ruben, et al. "Towards the Quantum-Safe Web: Benchmarking Post-Quantum TLS." </a:t>
            </a:r>
            <a:r>
              <a:rPr lang="en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Network</a:t>
            </a:r>
            <a:r>
              <a:rPr lang="en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(2025).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1B38F1-25B2-5F7C-3C2E-7DCFA809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9" t="5165" r="3813" b="1433"/>
          <a:stretch/>
        </p:blipFill>
        <p:spPr>
          <a:xfrm>
            <a:off x="4094019" y="3131855"/>
            <a:ext cx="4260272" cy="33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5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4B45-9B6A-BBE4-F5AA-0D2234B8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8179-4DE2-7E86-69F7-18B4CFF9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작업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EC1B6-8DFD-907E-48E3-800861EA54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</a:t>
            </a:r>
            <a:r>
              <a:rPr lang="ko-KR" altLang="en-US" sz="2400" dirty="0"/>
              <a:t> 필요 패키지 설치</a:t>
            </a:r>
            <a:endParaRPr lang="en" altLang="ko-KR" sz="2400" dirty="0"/>
          </a:p>
          <a:p>
            <a:pPr lvl="1"/>
            <a:r>
              <a:rPr lang="en" altLang="ko-KR" sz="2000" dirty="0"/>
              <a:t>brew install </a:t>
            </a:r>
            <a:r>
              <a:rPr lang="en" altLang="ko-KR" sz="2000" dirty="0" err="1"/>
              <a:t>cmake</a:t>
            </a:r>
            <a:r>
              <a:rPr lang="en" altLang="ko-KR" sz="2000" dirty="0"/>
              <a:t> ninja openssl@3 git </a:t>
            </a:r>
            <a:r>
              <a:rPr lang="en" altLang="ko-KR" sz="2000" dirty="0" err="1"/>
              <a:t>bc</a:t>
            </a:r>
            <a:endParaRPr lang="en" altLang="ko-KR" sz="2000" dirty="0"/>
          </a:p>
          <a:p>
            <a:pPr marL="0" indent="0">
              <a:buNone/>
            </a:pPr>
            <a:r>
              <a:rPr lang="en-US" altLang="ko-KR" sz="2400" dirty="0"/>
              <a:t>2.</a:t>
            </a:r>
            <a:r>
              <a:rPr lang="ko-KR" altLang="en-US" sz="2400" dirty="0"/>
              <a:t> </a:t>
            </a:r>
            <a:r>
              <a:rPr lang="en" altLang="ko-KR" sz="2400" dirty="0" err="1"/>
              <a:t>Liboqs</a:t>
            </a:r>
            <a:r>
              <a:rPr lang="ko-KR" altLang="en-US" sz="2400" dirty="0"/>
              <a:t> 설치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" altLang="ko-KR" sz="2000" dirty="0"/>
              <a:t>cd ~</a:t>
            </a:r>
          </a:p>
          <a:p>
            <a:pPr marL="457200" lvl="1" indent="0">
              <a:buNone/>
            </a:pPr>
            <a:r>
              <a:rPr lang="en" altLang="ko-KR" sz="2000" dirty="0"/>
              <a:t># </a:t>
            </a:r>
            <a:r>
              <a:rPr lang="ko-KR" altLang="en-US" sz="2000" dirty="0"/>
              <a:t>기존이 있다면 삭제</a:t>
            </a:r>
          </a:p>
          <a:p>
            <a:pPr marL="457200" lvl="1" indent="0">
              <a:buNone/>
            </a:pPr>
            <a:r>
              <a:rPr lang="en" altLang="ko-KR" sz="2000" dirty="0"/>
              <a:t>rm -rf </a:t>
            </a:r>
            <a:r>
              <a:rPr lang="en" altLang="ko-KR" sz="2000" dirty="0" err="1"/>
              <a:t>liboqs</a:t>
            </a:r>
            <a:endParaRPr lang="en" altLang="ko-KR" sz="2000" dirty="0"/>
          </a:p>
          <a:p>
            <a:pPr marL="457200" lvl="1" indent="0">
              <a:buNone/>
            </a:pPr>
            <a:r>
              <a:rPr lang="en" altLang="ko-KR" sz="2000" dirty="0"/>
              <a:t>git clone --recursive https://</a:t>
            </a:r>
            <a:r>
              <a:rPr lang="en" altLang="ko-KR" sz="2000" dirty="0" err="1"/>
              <a:t>github.com</a:t>
            </a:r>
            <a:r>
              <a:rPr lang="en" altLang="ko-KR" sz="2000" dirty="0"/>
              <a:t>/open-quantum-safe/</a:t>
            </a:r>
            <a:r>
              <a:rPr lang="en" altLang="ko-KR" sz="2000" dirty="0" err="1"/>
              <a:t>liboqs.git</a:t>
            </a:r>
            <a:endParaRPr lang="en" altLang="ko-KR" sz="2000" dirty="0"/>
          </a:p>
          <a:p>
            <a:pPr marL="457200" lvl="1" indent="0">
              <a:buNone/>
            </a:pPr>
            <a:r>
              <a:rPr lang="en" altLang="ko-KR" sz="2000" dirty="0"/>
              <a:t>cd </a:t>
            </a:r>
            <a:r>
              <a:rPr lang="en" altLang="ko-KR" sz="2000" dirty="0" err="1"/>
              <a:t>liboqs</a:t>
            </a:r>
            <a:endParaRPr lang="en" altLang="ko-KR" sz="2000" dirty="0"/>
          </a:p>
          <a:p>
            <a:pPr marL="457200" lvl="1" indent="0">
              <a:buNone/>
            </a:pPr>
            <a:r>
              <a:rPr lang="en" altLang="ko-KR" sz="2000" dirty="0" err="1"/>
              <a:t>cmake</a:t>
            </a:r>
            <a:r>
              <a:rPr lang="en" altLang="ko-KR" sz="2000" dirty="0"/>
              <a:t> -</a:t>
            </a:r>
            <a:r>
              <a:rPr lang="en" altLang="ko-KR" sz="2000" dirty="0" err="1"/>
              <a:t>GNinja</a:t>
            </a:r>
            <a:r>
              <a:rPr lang="en" altLang="ko-KR" sz="2000" dirty="0"/>
              <a:t> \</a:t>
            </a:r>
          </a:p>
          <a:p>
            <a:pPr marL="457200" lvl="1" indent="0">
              <a:buNone/>
            </a:pPr>
            <a:r>
              <a:rPr lang="en" altLang="ko-KR" sz="2000" dirty="0"/>
              <a:t>      -DCMAKE_INSTALL_PREFIX=/</a:t>
            </a:r>
            <a:r>
              <a:rPr lang="en" altLang="ko-KR" sz="2000" dirty="0" err="1"/>
              <a:t>usr</a:t>
            </a:r>
            <a:r>
              <a:rPr lang="en" altLang="ko-KR" sz="2000" dirty="0"/>
              <a:t>/local \</a:t>
            </a:r>
          </a:p>
          <a:p>
            <a:pPr marL="457200" lvl="1" indent="0">
              <a:buNone/>
            </a:pPr>
            <a:r>
              <a:rPr lang="en" altLang="ko-KR" sz="2000" dirty="0"/>
              <a:t>      -DCMAKE_OSX_ARCHITECTURES=arm64 \</a:t>
            </a:r>
          </a:p>
          <a:p>
            <a:pPr marL="457200" lvl="1" indent="0">
              <a:buNone/>
            </a:pPr>
            <a:r>
              <a:rPr lang="en" altLang="ko-KR" sz="2000" dirty="0"/>
              <a:t>      -S . -B build</a:t>
            </a:r>
          </a:p>
          <a:p>
            <a:pPr marL="457200" lvl="1" indent="0">
              <a:buNone/>
            </a:pPr>
            <a:r>
              <a:rPr lang="en" altLang="ko-KR" sz="2000" dirty="0" err="1"/>
              <a:t>cmake</a:t>
            </a:r>
            <a:r>
              <a:rPr lang="en" altLang="ko-KR" sz="2000" dirty="0"/>
              <a:t> --build build</a:t>
            </a:r>
          </a:p>
          <a:p>
            <a:pPr marL="457200" lvl="1" indent="0">
              <a:buNone/>
            </a:pPr>
            <a:r>
              <a:rPr lang="en" altLang="ko-KR" sz="2000" dirty="0" err="1"/>
              <a:t>sudo</a:t>
            </a:r>
            <a:r>
              <a:rPr lang="en" altLang="ko-KR" sz="2000" dirty="0"/>
              <a:t> </a:t>
            </a:r>
            <a:r>
              <a:rPr lang="en" altLang="ko-KR" sz="2000" dirty="0" err="1"/>
              <a:t>cmake</a:t>
            </a:r>
            <a:r>
              <a:rPr lang="en" altLang="ko-KR" sz="2000" dirty="0"/>
              <a:t> --install build</a:t>
            </a:r>
          </a:p>
          <a:p>
            <a:pPr lvl="1"/>
            <a:endParaRPr lang="en" altLang="ko-KR" sz="2000" dirty="0"/>
          </a:p>
          <a:p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A0799-CB48-0D4D-0C32-AAB2997B12D0}"/>
              </a:ext>
            </a:extLst>
          </p:cNvPr>
          <p:cNvSpPr txBox="1"/>
          <p:nvPr/>
        </p:nvSpPr>
        <p:spPr>
          <a:xfrm>
            <a:off x="4923692" y="2060509"/>
            <a:ext cx="7115908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sz="1600" dirty="0"/>
              <a:t>-</a:t>
            </a:r>
            <a:r>
              <a:rPr lang="en" altLang="ko-KR" sz="1600" dirty="0" err="1"/>
              <a:t>GNinja</a:t>
            </a:r>
            <a:r>
              <a:rPr lang="en" altLang="ko-KR" sz="1600" dirty="0"/>
              <a:t> : Ninja </a:t>
            </a:r>
            <a:r>
              <a:rPr lang="ko-KR" altLang="en-US" sz="1600" dirty="0"/>
              <a:t>빌드 시스템 생성</a:t>
            </a:r>
          </a:p>
          <a:p>
            <a:pPr>
              <a:buNone/>
            </a:pPr>
            <a:r>
              <a:rPr lang="en-US" altLang="ko-KR" sz="1600" dirty="0"/>
              <a:t>-</a:t>
            </a:r>
            <a:r>
              <a:rPr lang="en" altLang="ko-KR" sz="1600" dirty="0"/>
              <a:t>DCMAKE_INSTALL_PREFIX : make install </a:t>
            </a:r>
            <a:r>
              <a:rPr lang="ko-KR" altLang="en-US" sz="1600" dirty="0"/>
              <a:t>시 설치 경로 지정</a:t>
            </a:r>
          </a:p>
          <a:p>
            <a:pPr>
              <a:buNone/>
            </a:pPr>
            <a:r>
              <a:rPr lang="en-US" altLang="ko-KR" sz="1600" dirty="0"/>
              <a:t>-</a:t>
            </a:r>
            <a:r>
              <a:rPr lang="en" altLang="ko-KR" sz="1600" dirty="0"/>
              <a:t>DCMAKE_OSX_ARCHITECTURES=arm64 : Apple Silicon </a:t>
            </a:r>
            <a:r>
              <a:rPr lang="ko-KR" altLang="en-US" sz="1600" dirty="0"/>
              <a:t>전용 컴파일</a:t>
            </a:r>
          </a:p>
          <a:p>
            <a:r>
              <a:rPr lang="en-US" altLang="ko-KR" sz="1600" dirty="0"/>
              <a:t>-</a:t>
            </a:r>
            <a:r>
              <a:rPr lang="en" altLang="ko-KR" sz="1600" dirty="0"/>
              <a:t>S . -B build : </a:t>
            </a:r>
            <a:r>
              <a:rPr lang="ko-KR" altLang="en-US" sz="1600" dirty="0"/>
              <a:t>현재 소스 → </a:t>
            </a:r>
            <a:r>
              <a:rPr lang="en" altLang="ko-KR" sz="1600" dirty="0"/>
              <a:t>build/ </a:t>
            </a:r>
            <a:r>
              <a:rPr lang="ko-KR" altLang="en-US" sz="1600" dirty="0"/>
              <a:t>폴더로 빌드 파일 생성</a:t>
            </a:r>
          </a:p>
        </p:txBody>
      </p:sp>
    </p:spTree>
    <p:extLst>
      <p:ext uri="{BB962C8B-B14F-4D97-AF65-F5344CB8AC3E}">
        <p14:creationId xmlns:p14="http://schemas.microsoft.com/office/powerpoint/2010/main" val="6969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DCC7D-40F2-A2DE-F4FF-47052B1A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9F5C-C34B-0EA2-02DC-8F95E045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사전 작업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BB26F-041F-6E88-9835-44219E90E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3.</a:t>
            </a:r>
            <a:r>
              <a:rPr lang="ko-KR" altLang="en-US" sz="2400" dirty="0"/>
              <a:t> </a:t>
            </a:r>
            <a:r>
              <a:rPr lang="en-US" altLang="ko-KR" sz="2400" dirty="0" err="1"/>
              <a:t>oqs</a:t>
            </a:r>
            <a:r>
              <a:rPr lang="en-US" altLang="ko-KR" sz="2400" dirty="0"/>
              <a:t>-provider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000" dirty="0"/>
              <a:t>cd ~</a:t>
            </a:r>
          </a:p>
          <a:p>
            <a:pPr marL="0" indent="0">
              <a:buNone/>
            </a:pPr>
            <a:r>
              <a:rPr lang="en" altLang="ko-KR" sz="2000" dirty="0"/>
              <a:t>rm -rf </a:t>
            </a:r>
            <a:r>
              <a:rPr lang="en" altLang="ko-KR" sz="2000" dirty="0" err="1"/>
              <a:t>oqs</a:t>
            </a:r>
            <a:r>
              <a:rPr lang="en" altLang="ko-KR" sz="2000" dirty="0"/>
              <a:t>-provider</a:t>
            </a:r>
          </a:p>
          <a:p>
            <a:pPr marL="0" indent="0">
              <a:buNone/>
            </a:pPr>
            <a:r>
              <a:rPr lang="en" altLang="ko-KR" sz="2000" dirty="0"/>
              <a:t>git clone https://</a:t>
            </a:r>
            <a:r>
              <a:rPr lang="en" altLang="ko-KR" sz="2000" dirty="0" err="1"/>
              <a:t>github.com</a:t>
            </a:r>
            <a:r>
              <a:rPr lang="en" altLang="ko-KR" sz="2000" dirty="0"/>
              <a:t>/open-quantum-safe/</a:t>
            </a:r>
            <a:r>
              <a:rPr lang="en" altLang="ko-KR" sz="2000" dirty="0" err="1"/>
              <a:t>oqs-provider.git</a:t>
            </a:r>
            <a:endParaRPr lang="en" altLang="ko-KR" sz="2000" dirty="0"/>
          </a:p>
          <a:p>
            <a:pPr marL="0" indent="0">
              <a:buNone/>
            </a:pPr>
            <a:r>
              <a:rPr lang="en" altLang="ko-KR" sz="2000" dirty="0"/>
              <a:t>cd </a:t>
            </a:r>
            <a:r>
              <a:rPr lang="en" altLang="ko-KR" sz="2000" dirty="0" err="1"/>
              <a:t>oqs</a:t>
            </a:r>
            <a:r>
              <a:rPr lang="en" altLang="ko-KR" sz="2000" dirty="0"/>
              <a:t>-provider</a:t>
            </a:r>
          </a:p>
          <a:p>
            <a:pPr marL="0" indent="0">
              <a:buNone/>
            </a:pPr>
            <a:r>
              <a:rPr lang="en" altLang="ko-KR" sz="2000" dirty="0" err="1"/>
              <a:t>cmake</a:t>
            </a:r>
            <a:r>
              <a:rPr lang="en" altLang="ko-KR" sz="2000" dirty="0"/>
              <a:t> -</a:t>
            </a:r>
            <a:r>
              <a:rPr lang="en" altLang="ko-KR" sz="2000" dirty="0" err="1"/>
              <a:t>GNinja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dirty="0"/>
              <a:t>      -DCMAKE_BUILD_TYPE=Release \</a:t>
            </a:r>
          </a:p>
          <a:p>
            <a:pPr marL="0" indent="0">
              <a:buNone/>
            </a:pPr>
            <a:r>
              <a:rPr lang="en" altLang="ko-KR" sz="2000" dirty="0"/>
              <a:t>      -DOPENSSL_ROOT_DIR=$(brew --prefix openssl@3) \</a:t>
            </a:r>
          </a:p>
          <a:p>
            <a:pPr marL="0" indent="0">
              <a:buNone/>
            </a:pPr>
            <a:r>
              <a:rPr lang="en" altLang="ko-KR" sz="2000" dirty="0"/>
              <a:t>      -</a:t>
            </a:r>
            <a:r>
              <a:rPr lang="en" altLang="ko-KR" sz="2000" dirty="0" err="1"/>
              <a:t>Dliboqs_DIR</a:t>
            </a:r>
            <a:r>
              <a:rPr lang="en" altLang="ko-KR" sz="2000" dirty="0"/>
              <a:t>=/</a:t>
            </a:r>
            <a:r>
              <a:rPr lang="en" altLang="ko-KR" sz="2000" dirty="0" err="1"/>
              <a:t>usr</a:t>
            </a:r>
            <a:r>
              <a:rPr lang="en" altLang="ko-KR" sz="2000" dirty="0"/>
              <a:t>/local/lib/</a:t>
            </a:r>
            <a:r>
              <a:rPr lang="en" altLang="ko-KR" sz="2000" dirty="0" err="1"/>
              <a:t>cmake</a:t>
            </a:r>
            <a:r>
              <a:rPr lang="en" altLang="ko-KR" sz="2000" dirty="0"/>
              <a:t>/</a:t>
            </a:r>
            <a:r>
              <a:rPr lang="en" altLang="ko-KR" sz="2000" dirty="0" err="1"/>
              <a:t>liboqs</a:t>
            </a:r>
            <a:r>
              <a:rPr lang="en" altLang="ko-KR" sz="2000" dirty="0"/>
              <a:t> \</a:t>
            </a:r>
          </a:p>
          <a:p>
            <a:pPr marL="0" indent="0">
              <a:buNone/>
            </a:pPr>
            <a:r>
              <a:rPr lang="en" altLang="ko-KR" sz="2000" dirty="0"/>
              <a:t>      -DCMAKE_OSX_ARCHITECTURES=arm64 \</a:t>
            </a:r>
          </a:p>
          <a:p>
            <a:pPr marL="0" indent="0">
              <a:buNone/>
            </a:pPr>
            <a:r>
              <a:rPr lang="en" altLang="ko-KR" sz="2000" dirty="0"/>
              <a:t>      -DBUILD_SHARED_LIBS=ON \</a:t>
            </a:r>
          </a:p>
          <a:p>
            <a:pPr marL="0" indent="0">
              <a:buNone/>
            </a:pPr>
            <a:r>
              <a:rPr lang="en" altLang="ko-KR" sz="2000" dirty="0"/>
              <a:t>      -S . -B build</a:t>
            </a:r>
          </a:p>
          <a:p>
            <a:pPr marL="0" indent="0">
              <a:buNone/>
            </a:pPr>
            <a:r>
              <a:rPr lang="en" altLang="ko-KR" sz="2000" dirty="0" err="1"/>
              <a:t>cmake</a:t>
            </a:r>
            <a:r>
              <a:rPr lang="en" altLang="ko-KR" sz="2000" dirty="0"/>
              <a:t> --build build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E497C-D50E-334F-6FF7-1008EA464988}"/>
              </a:ext>
            </a:extLst>
          </p:cNvPr>
          <p:cNvSpPr txBox="1"/>
          <p:nvPr/>
        </p:nvSpPr>
        <p:spPr>
          <a:xfrm>
            <a:off x="4736123" y="461053"/>
            <a:ext cx="729761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dirty="0"/>
              <a:t>-DCMAKE_BUILD_TYPE=Release : </a:t>
            </a:r>
            <a:r>
              <a:rPr lang="ko-KR" altLang="en-US" dirty="0"/>
              <a:t>최적화 빌드</a:t>
            </a:r>
          </a:p>
          <a:p>
            <a:pPr>
              <a:buNone/>
            </a:pPr>
            <a:r>
              <a:rPr lang="en-US" altLang="ko-KR" dirty="0"/>
              <a:t>-</a:t>
            </a:r>
            <a:r>
              <a:rPr lang="en" altLang="ko-KR" dirty="0"/>
              <a:t>DOPENSSL_ROOT_DIR=… : Homebrew OpenSSL </a:t>
            </a:r>
            <a:r>
              <a:rPr lang="ko-KR" altLang="en-US" dirty="0"/>
              <a:t>위치 지정</a:t>
            </a:r>
          </a:p>
          <a:p>
            <a:pPr>
              <a:buNone/>
            </a:pPr>
            <a:r>
              <a:rPr lang="en-US" altLang="ko-KR" dirty="0"/>
              <a:t>-</a:t>
            </a:r>
            <a:r>
              <a:rPr lang="en" altLang="ko-KR" dirty="0" err="1"/>
              <a:t>Dliboqs_DIR</a:t>
            </a:r>
            <a:r>
              <a:rPr lang="en" altLang="ko-KR" dirty="0"/>
              <a:t>=… : </a:t>
            </a:r>
            <a:r>
              <a:rPr lang="en" altLang="ko-KR" dirty="0" err="1"/>
              <a:t>liboqs</a:t>
            </a:r>
            <a:r>
              <a:rPr lang="en" altLang="ko-KR" dirty="0"/>
              <a:t> </a:t>
            </a:r>
            <a:r>
              <a:rPr lang="en" altLang="ko-KR" dirty="0" err="1"/>
              <a:t>CMake</a:t>
            </a:r>
            <a:r>
              <a:rPr lang="en" altLang="ko-KR" dirty="0"/>
              <a:t> </a:t>
            </a:r>
            <a:r>
              <a:rPr lang="ko-KR" altLang="en-US" dirty="0"/>
              <a:t>설정 파일 위치 지정</a:t>
            </a:r>
          </a:p>
          <a:p>
            <a:r>
              <a:rPr lang="en-US" altLang="ko-KR" dirty="0"/>
              <a:t>-</a:t>
            </a:r>
            <a:r>
              <a:rPr lang="en" altLang="ko-KR" dirty="0"/>
              <a:t>DBUILD_SHARED_LIBS=ON : .</a:t>
            </a:r>
            <a:r>
              <a:rPr lang="en" altLang="ko-KR" dirty="0" err="1"/>
              <a:t>dylib</a:t>
            </a:r>
            <a:r>
              <a:rPr lang="en" altLang="ko-KR" dirty="0"/>
              <a:t> </a:t>
            </a:r>
            <a:r>
              <a:rPr lang="ko-KR" altLang="en-US" dirty="0"/>
              <a:t>형태로 빌드</a:t>
            </a:r>
          </a:p>
        </p:txBody>
      </p:sp>
    </p:spTree>
    <p:extLst>
      <p:ext uri="{BB962C8B-B14F-4D97-AF65-F5344CB8AC3E}">
        <p14:creationId xmlns:p14="http://schemas.microsoft.com/office/powerpoint/2010/main" val="160582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67CC-47B5-49B4-974B-D01E902ED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882B9-7405-3951-241A-0E7D7161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1)</a:t>
            </a:r>
            <a:r>
              <a:rPr lang="ko-KR" altLang="en-US" dirty="0"/>
              <a:t> 기존 인증서 사용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69E20-8E0E-A212-7E62-D6965CB8B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P-256+ML-KEM512</a:t>
            </a:r>
            <a:r>
              <a:rPr lang="ko-KR" altLang="en-US" sz="2400" dirty="0"/>
              <a:t> 키 교환</a:t>
            </a:r>
            <a:r>
              <a:rPr lang="en-US" altLang="ko-KR" sz="2400" dirty="0"/>
              <a:t>(TLS 1.3)</a:t>
            </a:r>
          </a:p>
          <a:p>
            <a:pPr marL="457200" indent="-457200">
              <a:buAutoNum type="arabicParenR"/>
            </a:pPr>
            <a:r>
              <a:rPr lang="ko-KR" altLang="en-US" sz="2400" dirty="0"/>
              <a:t>쉘 환경 설정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# (1) Homebrew OpenSSL 3.x </a:t>
            </a:r>
            <a:r>
              <a:rPr lang="ko-KR" altLang="en-US" sz="2000" dirty="0"/>
              <a:t>우선 호출</a:t>
            </a:r>
          </a:p>
          <a:p>
            <a:pPr marL="457200" lvl="1" indent="0">
              <a:buNone/>
            </a:pPr>
            <a:r>
              <a:rPr lang="en-US" altLang="ko-KR" sz="2000" dirty="0"/>
              <a:t>export PATH="$(brew --prefix openssl@3)/bin:$PATH"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# (2) </a:t>
            </a:r>
            <a:r>
              <a:rPr lang="en-US" altLang="ko-KR" sz="2000" dirty="0" err="1"/>
              <a:t>oqs</a:t>
            </a:r>
            <a:r>
              <a:rPr lang="en-US" altLang="ko-KR" sz="2000" dirty="0"/>
              <a:t>-provider </a:t>
            </a:r>
            <a:r>
              <a:rPr lang="ko-KR" altLang="en-US" sz="2000" dirty="0"/>
              <a:t>모듈 위치 지정</a:t>
            </a:r>
            <a:r>
              <a:rPr lang="en-US" altLang="ko-KR" sz="2000" dirty="0"/>
              <a:t>(</a:t>
            </a:r>
            <a:r>
              <a:rPr lang="en" altLang="ko-KR" sz="1600" dirty="0"/>
              <a:t>OpenSSL</a:t>
            </a:r>
            <a:r>
              <a:rPr lang="ko-KR" altLang="en-US" sz="1600" dirty="0"/>
              <a:t>이 외부 </a:t>
            </a:r>
            <a:r>
              <a:rPr lang="en" altLang="ko-KR" sz="1600" dirty="0"/>
              <a:t>provider </a:t>
            </a:r>
            <a:r>
              <a:rPr lang="ko-KR" altLang="en-US" sz="1600" dirty="0"/>
              <a:t>모듈을 찾는 경로 지정</a:t>
            </a:r>
            <a:r>
              <a:rPr lang="en-US" altLang="ko-KR" sz="1600" dirty="0"/>
              <a:t>)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en-US" altLang="ko-KR" sz="2000" dirty="0"/>
              <a:t>export OPENSSL_MODULES="$HOME/</a:t>
            </a:r>
            <a:r>
              <a:rPr lang="en-US" altLang="ko-KR" sz="2000" dirty="0" err="1"/>
              <a:t>oqs</a:t>
            </a:r>
            <a:r>
              <a:rPr lang="en-US" altLang="ko-KR" sz="2000" dirty="0"/>
              <a:t>-provider/build/lib”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#(3)</a:t>
            </a:r>
            <a:r>
              <a:rPr lang="ko-KR" altLang="en-US" sz="2000" dirty="0"/>
              <a:t> 변경된 환경 변수 즉시 반영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source ~/.</a:t>
            </a:r>
            <a:r>
              <a:rPr lang="en-US" altLang="ko-KR" sz="2000" dirty="0" err="1"/>
              <a:t>zshrc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79BE6-C902-6C75-A2BC-A4F0EEA2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38" y="969910"/>
            <a:ext cx="4734862" cy="2004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EE7F67-3DCD-F6A1-8E5C-DDBCB7E7CD23}"/>
              </a:ext>
            </a:extLst>
          </p:cNvPr>
          <p:cNvSpPr txBox="1"/>
          <p:nvPr/>
        </p:nvSpPr>
        <p:spPr>
          <a:xfrm>
            <a:off x="4829175" y="6523295"/>
            <a:ext cx="71931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ALNAHAWI, Nouri, et al. A comprehensive survey on post-quantum </a:t>
            </a:r>
            <a:r>
              <a:rPr lang="en" altLang="ko-KR" sz="105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tls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" altLang="ko-KR" sz="105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IACR Communications in Cryptology</a:t>
            </a:r>
            <a:r>
              <a:rPr lang="en" altLang="ko-KR" sz="105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2024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F54C5-52B6-C342-B8C9-7CB4C811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1" y="5077682"/>
            <a:ext cx="7820508" cy="6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1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4DFA1-FDAE-EAFC-AD86-B6F35D0F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574B4-36C3-6870-46D8-769C8077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Case 1)</a:t>
            </a:r>
            <a:r>
              <a:rPr lang="ko-KR" altLang="en-US" dirty="0"/>
              <a:t> 기존 인증서 사용</a:t>
            </a:r>
            <a:r>
              <a:rPr lang="en-US" altLang="ko-KR" dirty="0"/>
              <a:t>+</a:t>
            </a:r>
            <a:r>
              <a:rPr lang="ko-KR" altLang="en-US" dirty="0"/>
              <a:t> 하이브리드 </a:t>
            </a:r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A27972-7AE9-71E2-F657-341335B5B0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49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서버용 인증서 및 키 준비</a:t>
            </a:r>
            <a:endParaRPr lang="en-US" altLang="ko-KR" sz="2400" dirty="0"/>
          </a:p>
          <a:p>
            <a:pPr marL="0" indent="0">
              <a:buNone/>
            </a:pPr>
            <a:r>
              <a:rPr lang="en" altLang="ko-KR" sz="2000" dirty="0"/>
              <a:t>cd ~</a:t>
            </a:r>
          </a:p>
          <a:p>
            <a:pPr marL="0" indent="0">
              <a:buNone/>
            </a:pPr>
            <a:r>
              <a:rPr lang="en" altLang="ko-KR" sz="2000" dirty="0"/>
              <a:t># ECDSA P-256 </a:t>
            </a:r>
            <a:r>
              <a:rPr lang="ko-KR" altLang="en-US" sz="2000" dirty="0"/>
              <a:t>키</a:t>
            </a:r>
            <a:r>
              <a:rPr lang="en-US" altLang="ko-KR" sz="2000" dirty="0"/>
              <a:t>·</a:t>
            </a:r>
            <a:r>
              <a:rPr lang="ko-KR" altLang="en-US" sz="2000" dirty="0"/>
              <a:t>인증서 생성</a:t>
            </a:r>
          </a:p>
          <a:p>
            <a:pPr marL="0" indent="0">
              <a:buNone/>
            </a:pPr>
            <a:r>
              <a:rPr lang="en" altLang="ko-KR" sz="2000" dirty="0" err="1"/>
              <a:t>openssl</a:t>
            </a:r>
            <a:r>
              <a:rPr lang="en" altLang="ko-KR" sz="2000" dirty="0"/>
              <a:t> </a:t>
            </a:r>
            <a:r>
              <a:rPr lang="en" altLang="ko-KR" sz="2000" dirty="0" err="1"/>
              <a:t>ecparam</a:t>
            </a:r>
            <a:r>
              <a:rPr lang="en" altLang="ko-KR" sz="2000" dirty="0"/>
              <a:t> -name </a:t>
            </a:r>
            <a:r>
              <a:rPr lang="en" altLang="ko-KR" sz="2000" b="1" dirty="0">
                <a:solidFill>
                  <a:srgbClr val="FF0000"/>
                </a:solidFill>
              </a:rPr>
              <a:t>prime256v1</a:t>
            </a:r>
            <a:r>
              <a:rPr lang="en" altLang="ko-KR" sz="2000" dirty="0"/>
              <a:t> -</a:t>
            </a:r>
            <a:r>
              <a:rPr lang="en" altLang="ko-KR" sz="2000" dirty="0" err="1"/>
              <a:t>genkey</a:t>
            </a:r>
            <a:r>
              <a:rPr lang="en" altLang="ko-KR" sz="2000" dirty="0"/>
              <a:t> -</a:t>
            </a:r>
            <a:r>
              <a:rPr lang="en" altLang="ko-KR" sz="2000" dirty="0" err="1"/>
              <a:t>noout</a:t>
            </a:r>
            <a:r>
              <a:rPr lang="en" altLang="ko-KR" sz="2000" dirty="0"/>
              <a:t> -out </a:t>
            </a:r>
            <a:r>
              <a:rPr lang="en" altLang="ko-KR" sz="2000" dirty="0" err="1"/>
              <a:t>server.key</a:t>
            </a:r>
            <a:endParaRPr lang="en" altLang="ko-KR" sz="2000" dirty="0"/>
          </a:p>
          <a:p>
            <a:pPr marL="0" indent="0">
              <a:buNone/>
            </a:pPr>
            <a:r>
              <a:rPr lang="en" altLang="ko-KR" sz="2000" dirty="0" err="1"/>
              <a:t>openssl</a:t>
            </a:r>
            <a:r>
              <a:rPr lang="en" altLang="ko-KR" sz="2000" dirty="0"/>
              <a:t> req -x509 -key </a:t>
            </a:r>
            <a:r>
              <a:rPr lang="en" altLang="ko-KR" sz="2000" dirty="0" err="1"/>
              <a:t>server.key</a:t>
            </a:r>
            <a:r>
              <a:rPr lang="en" altLang="ko-KR" sz="2000" dirty="0"/>
              <a:t> -out </a:t>
            </a:r>
            <a:r>
              <a:rPr lang="en" altLang="ko-KR" sz="2000" dirty="0" err="1"/>
              <a:t>server.crt</a:t>
            </a:r>
            <a:r>
              <a:rPr lang="en" altLang="ko-KR" sz="2000" dirty="0"/>
              <a:t> -nodes \</a:t>
            </a:r>
          </a:p>
          <a:p>
            <a:pPr marL="0" indent="0">
              <a:buNone/>
            </a:pPr>
            <a:r>
              <a:rPr lang="en" altLang="ko-KR" sz="2000" dirty="0"/>
              <a:t>  -subj "/CN=localhost"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382DB-E67C-266D-82BC-95A7B7814B8D}"/>
              </a:ext>
            </a:extLst>
          </p:cNvPr>
          <p:cNvSpPr txBox="1"/>
          <p:nvPr/>
        </p:nvSpPr>
        <p:spPr>
          <a:xfrm>
            <a:off x="6380629" y="969910"/>
            <a:ext cx="568483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3)</a:t>
            </a:r>
            <a:r>
              <a:rPr lang="ko-KR" altLang="en-US" sz="2000" dirty="0"/>
              <a:t> 벤치마크용 스크립트 생성</a:t>
            </a:r>
            <a:endParaRPr kumimoji="1" lang="en" altLang="ko-KR" sz="2000" dirty="0"/>
          </a:p>
          <a:p>
            <a:r>
              <a:rPr kumimoji="1" lang="en" altLang="ko-KR" sz="1200" dirty="0"/>
              <a:t>cd ~</a:t>
            </a:r>
          </a:p>
          <a:p>
            <a:r>
              <a:rPr kumimoji="1" lang="en" altLang="ko-KR" sz="1200" dirty="0"/>
              <a:t>cat &lt;&lt; 'EOF' &gt; </a:t>
            </a:r>
            <a:r>
              <a:rPr kumimoji="1" lang="en" altLang="ko-KR" sz="1200" dirty="0" err="1"/>
              <a:t>bench.sh</a:t>
            </a:r>
            <a:endParaRPr kumimoji="1" lang="en" altLang="ko-KR" sz="1200" dirty="0"/>
          </a:p>
          <a:p>
            <a:r>
              <a:rPr kumimoji="1" lang="en" altLang="ko-KR" sz="1200" dirty="0"/>
              <a:t>#!/</a:t>
            </a:r>
            <a:r>
              <a:rPr kumimoji="1" lang="en" altLang="ko-KR" sz="1200" dirty="0" err="1"/>
              <a:t>usr</a:t>
            </a:r>
            <a:r>
              <a:rPr kumimoji="1" lang="en" altLang="ko-KR" sz="1200" dirty="0"/>
              <a:t>/bin/env bash</a:t>
            </a:r>
          </a:p>
          <a:p>
            <a:r>
              <a:rPr kumimoji="1" lang="en" altLang="ko-KR" sz="1200" dirty="0"/>
              <a:t>HOST=localhost</a:t>
            </a:r>
          </a:p>
          <a:p>
            <a:r>
              <a:rPr kumimoji="1" lang="en" altLang="ko-KR" sz="1200" dirty="0"/>
              <a:t>PORT=8443</a:t>
            </a:r>
          </a:p>
          <a:p>
            <a:r>
              <a:rPr kumimoji="1" lang="en" altLang="ko-KR" sz="1200" dirty="0"/>
              <a:t>N=200           # </a:t>
            </a:r>
            <a:r>
              <a:rPr kumimoji="1" lang="ko-KR" altLang="en-US" sz="1200" dirty="0"/>
              <a:t>반복 횟수 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원하는 만큼 조절 가능</a:t>
            </a:r>
            <a:r>
              <a:rPr kumimoji="1" lang="en-US" altLang="ko-KR" sz="1200" dirty="0"/>
              <a:t>)</a:t>
            </a:r>
          </a:p>
          <a:p>
            <a:r>
              <a:rPr kumimoji="1" lang="en" altLang="ko-KR" sz="1200" dirty="0"/>
              <a:t>PROV_PATH="$HOME/</a:t>
            </a:r>
            <a:r>
              <a:rPr kumimoji="1" lang="en" altLang="ko-KR" sz="1200" dirty="0" err="1"/>
              <a:t>oqs</a:t>
            </a:r>
            <a:r>
              <a:rPr kumimoji="1" lang="en" altLang="ko-KR" sz="1200" dirty="0"/>
              <a:t>-provider/build/lib"</a:t>
            </a:r>
          </a:p>
          <a:p>
            <a:endParaRPr kumimoji="1" lang="en" altLang="ko-KR" sz="1200" dirty="0"/>
          </a:p>
          <a:p>
            <a:r>
              <a:rPr kumimoji="1" lang="en" altLang="ko-KR" sz="1200" dirty="0"/>
              <a:t># </a:t>
            </a:r>
            <a:r>
              <a:rPr kumimoji="1" lang="ko-KR" altLang="en-US" sz="1200" dirty="0"/>
              <a:t>시작 시간</a:t>
            </a:r>
          </a:p>
          <a:p>
            <a:r>
              <a:rPr kumimoji="1" lang="en" altLang="ko-KR" sz="1200" dirty="0"/>
              <a:t>START=$(date +%</a:t>
            </a:r>
            <a:r>
              <a:rPr kumimoji="1" lang="en" altLang="ko-KR" sz="1200" dirty="0" err="1"/>
              <a:t>s.%N</a:t>
            </a:r>
            <a:r>
              <a:rPr kumimoji="1" lang="en" altLang="ko-KR" sz="1200" dirty="0"/>
              <a:t>)</a:t>
            </a:r>
          </a:p>
          <a:p>
            <a:r>
              <a:rPr kumimoji="1" lang="en" altLang="ko-KR" sz="1200" dirty="0"/>
              <a:t>for </a:t>
            </a:r>
            <a:r>
              <a:rPr kumimoji="1" lang="en" altLang="ko-KR" sz="1200" dirty="0" err="1"/>
              <a:t>i</a:t>
            </a:r>
            <a:r>
              <a:rPr kumimoji="1" lang="en" altLang="ko-KR" sz="1200" dirty="0"/>
              <a:t> in $(seq 1 $N); do</a:t>
            </a:r>
          </a:p>
          <a:p>
            <a:r>
              <a:rPr kumimoji="1" lang="en" altLang="ko-KR" sz="1200" dirty="0"/>
              <a:t>  </a:t>
            </a:r>
            <a:r>
              <a:rPr kumimoji="1" lang="en" altLang="ko-KR" sz="1200" dirty="0" err="1"/>
              <a:t>printf</a:t>
            </a:r>
            <a:r>
              <a:rPr kumimoji="1" lang="en" altLang="ko-KR" sz="1200" dirty="0"/>
              <a:t> '' | </a:t>
            </a:r>
            <a:r>
              <a:rPr kumimoji="1" lang="en" altLang="ko-KR" sz="1200" dirty="0" err="1"/>
              <a:t>openssl</a:t>
            </a:r>
            <a:r>
              <a:rPr kumimoji="1" lang="en" altLang="ko-KR" sz="1200" dirty="0"/>
              <a:t> </a:t>
            </a:r>
            <a:r>
              <a:rPr kumimoji="1" lang="en" altLang="ko-KR" sz="1200" dirty="0" err="1"/>
              <a:t>s_client</a:t>
            </a:r>
            <a:r>
              <a:rPr kumimoji="1" lang="en" altLang="ko-KR" sz="1200" dirty="0"/>
              <a:t>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-connect ${HOST}:${PORT}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-tls1_3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-groups p256_mlkem512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-provider default -provider base -provider </a:t>
            </a:r>
            <a:r>
              <a:rPr kumimoji="1" lang="en" altLang="ko-KR" sz="1200" b="1" dirty="0" err="1">
                <a:solidFill>
                  <a:srgbClr val="FF0000"/>
                </a:solidFill>
              </a:rPr>
              <a:t>oqsprovider</a:t>
            </a:r>
            <a:r>
              <a:rPr kumimoji="1" lang="en" altLang="ko-KR" sz="1200" b="1" dirty="0">
                <a:solidFill>
                  <a:srgbClr val="FF0000"/>
                </a:solidFill>
              </a:rPr>
              <a:t>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-provider-path "${PROV_PATH}" \</a:t>
            </a:r>
          </a:p>
          <a:p>
            <a:r>
              <a:rPr kumimoji="1" lang="en" altLang="ko-KR" sz="1200" b="1" dirty="0">
                <a:solidFill>
                  <a:srgbClr val="FF0000"/>
                </a:solidFill>
              </a:rPr>
              <a:t>    &gt; /dev/null 2&gt;&amp;1</a:t>
            </a:r>
          </a:p>
          <a:p>
            <a:r>
              <a:rPr kumimoji="1" lang="en" altLang="ko-KR" sz="1200" dirty="0"/>
              <a:t>done</a:t>
            </a:r>
          </a:p>
          <a:p>
            <a:r>
              <a:rPr kumimoji="1" lang="en" altLang="ko-KR" sz="1200" dirty="0"/>
              <a:t>END=$(date +%</a:t>
            </a:r>
            <a:r>
              <a:rPr kumimoji="1" lang="en" altLang="ko-KR" sz="1200" dirty="0" err="1"/>
              <a:t>s.%N</a:t>
            </a:r>
            <a:r>
              <a:rPr kumimoji="1" lang="en" altLang="ko-KR" sz="1200" dirty="0"/>
              <a:t>)</a:t>
            </a:r>
          </a:p>
          <a:p>
            <a:endParaRPr kumimoji="1" lang="en" altLang="ko-KR" sz="1200" dirty="0"/>
          </a:p>
          <a:p>
            <a:r>
              <a:rPr kumimoji="1" lang="en" altLang="ko-KR" sz="1200" dirty="0"/>
              <a:t># </a:t>
            </a:r>
            <a:r>
              <a:rPr kumimoji="1" lang="ko-KR" altLang="en-US" sz="1200" dirty="0"/>
              <a:t>결과 계산</a:t>
            </a:r>
          </a:p>
          <a:p>
            <a:r>
              <a:rPr kumimoji="1" lang="en" altLang="ko-KR" sz="1200" dirty="0"/>
              <a:t>ELAPSED=$(echo "$END - $START" | </a:t>
            </a:r>
            <a:r>
              <a:rPr kumimoji="1" lang="en" altLang="ko-KR" sz="1200" dirty="0" err="1"/>
              <a:t>bc</a:t>
            </a:r>
            <a:r>
              <a:rPr kumimoji="1" lang="en" altLang="ko-KR" sz="1200" dirty="0"/>
              <a:t>)</a:t>
            </a:r>
          </a:p>
          <a:p>
            <a:r>
              <a:rPr kumimoji="1" lang="en" altLang="ko-KR" sz="1200" dirty="0"/>
              <a:t>echo "→ $N handshakes in ${ELAPSED}s"</a:t>
            </a:r>
          </a:p>
          <a:p>
            <a:r>
              <a:rPr kumimoji="1" lang="en" altLang="ko-KR" sz="1200" dirty="0"/>
              <a:t>echo "→ Avg handshake time: $(echo "$ELAPSED / $N" | </a:t>
            </a:r>
            <a:r>
              <a:rPr kumimoji="1" lang="en" altLang="ko-KR" sz="1200" dirty="0" err="1"/>
              <a:t>bc</a:t>
            </a:r>
            <a:r>
              <a:rPr kumimoji="1" lang="en" altLang="ko-KR" sz="1200" dirty="0"/>
              <a:t> -l)s"</a:t>
            </a:r>
          </a:p>
          <a:p>
            <a:r>
              <a:rPr kumimoji="1" lang="en" altLang="ko-KR" sz="1200" dirty="0"/>
              <a:t>echo "→ Throughput: $(echo "$N / $ELAPSED" | </a:t>
            </a:r>
            <a:r>
              <a:rPr kumimoji="1" lang="en" altLang="ko-KR" sz="1200" dirty="0" err="1"/>
              <a:t>bc</a:t>
            </a:r>
            <a:r>
              <a:rPr kumimoji="1" lang="en" altLang="ko-KR" sz="1200" dirty="0"/>
              <a:t> -l) handshakes/sec"</a:t>
            </a:r>
          </a:p>
          <a:p>
            <a:r>
              <a:rPr kumimoji="1" lang="en" altLang="ko-KR" sz="1200" dirty="0"/>
              <a:t>EOF</a:t>
            </a:r>
          </a:p>
          <a:p>
            <a:endParaRPr kumimoji="1" lang="en" altLang="ko-KR" sz="1200" dirty="0"/>
          </a:p>
          <a:p>
            <a:r>
              <a:rPr kumimoji="1" lang="en" altLang="ko-KR" sz="1200" dirty="0" err="1"/>
              <a:t>chmod</a:t>
            </a:r>
            <a:r>
              <a:rPr kumimoji="1" lang="en" altLang="ko-KR" sz="1200" dirty="0"/>
              <a:t> +x </a:t>
            </a:r>
            <a:r>
              <a:rPr kumimoji="1" lang="en" altLang="ko-KR" sz="1200" dirty="0" err="1"/>
              <a:t>bench.sh</a:t>
            </a:r>
            <a:endParaRPr kumimoji="1" lang="en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827A2-1ACB-A0D3-9030-88CD2CDAFC80}"/>
              </a:ext>
            </a:extLst>
          </p:cNvPr>
          <p:cNvSpPr txBox="1"/>
          <p:nvPr/>
        </p:nvSpPr>
        <p:spPr>
          <a:xfrm>
            <a:off x="411163" y="4446640"/>
            <a:ext cx="5465374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sz="1600" dirty="0" err="1"/>
              <a:t>ecparam</a:t>
            </a:r>
            <a:r>
              <a:rPr lang="en" altLang="ko-KR" sz="1600" dirty="0"/>
              <a:t> -name prime256v1 : </a:t>
            </a:r>
            <a:br>
              <a:rPr lang="en" altLang="ko-KR" sz="1600" dirty="0"/>
            </a:br>
            <a:r>
              <a:rPr lang="en" altLang="ko-KR" sz="1600" dirty="0"/>
              <a:t>P-256(ECDSA) </a:t>
            </a:r>
            <a:r>
              <a:rPr lang="ko-KR" altLang="en-US" sz="1600" dirty="0"/>
              <a:t>파라미터 사용</a:t>
            </a:r>
          </a:p>
          <a:p>
            <a:r>
              <a:rPr lang="en-US" altLang="ko-KR" sz="1600" dirty="0"/>
              <a:t>-</a:t>
            </a:r>
            <a:r>
              <a:rPr lang="en" altLang="ko-KR" sz="1600" dirty="0" err="1"/>
              <a:t>genkey</a:t>
            </a:r>
            <a:r>
              <a:rPr lang="en" altLang="ko-KR" sz="1600" dirty="0"/>
              <a:t> -</a:t>
            </a:r>
            <a:r>
              <a:rPr lang="en" altLang="ko-KR" sz="1600" dirty="0" err="1"/>
              <a:t>noout</a:t>
            </a:r>
            <a:r>
              <a:rPr lang="en" altLang="ko-KR" sz="1600" dirty="0"/>
              <a:t> : </a:t>
            </a:r>
            <a:r>
              <a:rPr lang="ko-KR" altLang="en-US" sz="1600" dirty="0"/>
              <a:t>키만 생성</a:t>
            </a:r>
            <a:r>
              <a:rPr lang="en-US" altLang="ko-KR" sz="1600" dirty="0"/>
              <a:t>(</a:t>
            </a:r>
            <a:r>
              <a:rPr lang="ko-KR" altLang="en-US" sz="1600" dirty="0"/>
              <a:t>파라미터 출력 생략</a:t>
            </a:r>
            <a:r>
              <a:rPr lang="en-US" altLang="ko-KR" sz="1600" dirty="0"/>
              <a:t>)</a:t>
            </a:r>
          </a:p>
          <a:p>
            <a:pPr>
              <a:buNone/>
            </a:pPr>
            <a:r>
              <a:rPr lang="en" altLang="ko-KR" sz="1600" dirty="0"/>
              <a:t>req -x509 : self-signed X.509 </a:t>
            </a:r>
            <a:r>
              <a:rPr lang="ko-KR" altLang="en-US" sz="1600" dirty="0"/>
              <a:t>인증서 생성</a:t>
            </a:r>
          </a:p>
          <a:p>
            <a:pPr>
              <a:buNone/>
            </a:pPr>
            <a:r>
              <a:rPr lang="en-US" altLang="ko-KR" sz="1600" dirty="0"/>
              <a:t>-</a:t>
            </a:r>
            <a:r>
              <a:rPr lang="en" altLang="ko-KR" sz="1600" dirty="0"/>
              <a:t>nodes : </a:t>
            </a:r>
            <a:r>
              <a:rPr lang="ko-KR" altLang="en-US" sz="1600" dirty="0"/>
              <a:t>키 암호화 없이 저장</a:t>
            </a:r>
          </a:p>
          <a:p>
            <a:r>
              <a:rPr lang="en-US" altLang="ko-KR" sz="1600" dirty="0"/>
              <a:t>-</a:t>
            </a:r>
            <a:r>
              <a:rPr lang="en" altLang="ko-KR" sz="1600" dirty="0"/>
              <a:t>subj "/CN=localhost" : </a:t>
            </a:r>
            <a:r>
              <a:rPr lang="ko-KR" altLang="en-US" sz="1600" dirty="0"/>
              <a:t>인증서 </a:t>
            </a:r>
            <a:r>
              <a:rPr lang="en" altLang="ko-KR" sz="1600" dirty="0"/>
              <a:t>Subject </a:t>
            </a:r>
            <a:r>
              <a:rPr lang="ko-KR" altLang="en-US" sz="1600" dirty="0"/>
              <a:t>설정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4121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384</TotalTime>
  <Words>2558</Words>
  <Application>Microsoft Macintosh PowerPoint</Application>
  <PresentationFormat>와이드스크린</PresentationFormat>
  <Paragraphs>377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CryptoCraft 테마</vt:lpstr>
      <vt:lpstr>제목 테마</vt:lpstr>
      <vt:lpstr>PQC TLS+ PQC 인증서 실습 (NIST PQC)</vt:lpstr>
      <vt:lpstr>PQC TLS+ PQC 인증서 테스트</vt:lpstr>
      <vt:lpstr>open-quantum-safe project</vt:lpstr>
      <vt:lpstr>liboqs</vt:lpstr>
      <vt:lpstr>TLS</vt:lpstr>
      <vt:lpstr>사전 작업</vt:lpstr>
      <vt:lpstr>사전 작업</vt:lpstr>
      <vt:lpstr>Case 1) 기존 인증서 사용+ 하이브리드 TLS</vt:lpstr>
      <vt:lpstr>Case 1) 기존 인증서 사용+ 하이브리드 TLS</vt:lpstr>
      <vt:lpstr>Case 1) 기존 인증서 사용+ 하이브리드 TLS</vt:lpstr>
      <vt:lpstr>Case 1) 기존 인증서 사용+ 하이브리드 TLS</vt:lpstr>
      <vt:lpstr>Case 2) PQC 인증서 + 하이브리드 TLS</vt:lpstr>
      <vt:lpstr>Case 2) PQC 인증서 + 하이브리드 TLS</vt:lpstr>
      <vt:lpstr>Case 2) PQC 인증서 + 하이브리드 TLS</vt:lpstr>
      <vt:lpstr>Case 3) PQC 인증서 + PQC TLS</vt:lpstr>
      <vt:lpstr>Case 3) PQC 인증서 + PQC TLS</vt:lpstr>
      <vt:lpstr>Case 3) PQC 인증서 + PQC TLS</vt:lpstr>
      <vt:lpstr>Case 3) PQC 인증서 + PQC TLS</vt:lpstr>
      <vt:lpstr>향후 진행 계획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심민주</dc:creator>
  <cp:keywords/>
  <dc:description/>
  <cp:lastModifiedBy>심민주</cp:lastModifiedBy>
  <cp:revision>4</cp:revision>
  <dcterms:created xsi:type="dcterms:W3CDTF">2025-04-21T04:50:24Z</dcterms:created>
  <dcterms:modified xsi:type="dcterms:W3CDTF">2025-04-28T00:04:00Z</dcterms:modified>
  <cp:category/>
</cp:coreProperties>
</file>