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89" r:id="rId4"/>
    <p:sldId id="288" r:id="rId5"/>
    <p:sldId id="290" r:id="rId6"/>
    <p:sldId id="291" r:id="rId7"/>
    <p:sldId id="292" r:id="rId8"/>
    <p:sldId id="293" r:id="rId9"/>
    <p:sldId id="295" r:id="rId10"/>
    <p:sldId id="294" r:id="rId11"/>
    <p:sldId id="296" r:id="rId12"/>
    <p:sldId id="297" r:id="rId13"/>
    <p:sldId id="298" r:id="rId14"/>
    <p:sldId id="299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bHi86HJ7u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YOLO(</a:t>
            </a:r>
            <a:r>
              <a:rPr lang="ko-KR" altLang="en-US" dirty="0"/>
              <a:t>객체 인식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https://www.youtube.com/watch?v=2bHi86HJ7uM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7AF00-136C-4B3A-ABE6-8BB6911F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 v2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CA39D6-E72F-443C-8B08-432BEF5645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3000" b="1" dirty="0">
                <a:solidFill>
                  <a:srgbClr val="FF0000"/>
                </a:solidFill>
              </a:rPr>
              <a:t>Stronger</a:t>
            </a:r>
          </a:p>
          <a:p>
            <a:r>
              <a:rPr lang="en-US" altLang="ko-KR" sz="2600" dirty="0"/>
              <a:t>Hierarchical classification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방대한 크기의 </a:t>
            </a:r>
            <a:r>
              <a:rPr lang="en-US" altLang="ko-KR" sz="1800" dirty="0"/>
              <a:t>class</a:t>
            </a:r>
            <a:r>
              <a:rPr lang="ko-KR" altLang="en-US" sz="1800" dirty="0"/>
              <a:t>를 계층적으로 분류작업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softmax</a:t>
            </a:r>
            <a:r>
              <a:rPr lang="ko-KR" altLang="en-US" sz="1800" dirty="0"/>
              <a:t>연산을 수행할 때 전체 클래스에 대해서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한번에 </a:t>
            </a:r>
            <a:r>
              <a:rPr lang="ko-KR" altLang="en-US" sz="1800" dirty="0" err="1"/>
              <a:t>수행하지말고</a:t>
            </a:r>
            <a:r>
              <a:rPr lang="ko-KR" altLang="en-US" sz="1800" dirty="0"/>
              <a:t> 각 대분류 별로 </a:t>
            </a:r>
            <a:r>
              <a:rPr lang="en-US" altLang="ko-KR" sz="1800" dirty="0" err="1"/>
              <a:t>softmax</a:t>
            </a:r>
            <a:r>
              <a:rPr lang="ko-KR" altLang="en-US" sz="1800" dirty="0"/>
              <a:t>수행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600" dirty="0"/>
              <a:t>dataset combination with word Tree</a:t>
            </a:r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en-US" altLang="ko-KR" sz="1800" dirty="0"/>
              <a:t>coco</a:t>
            </a:r>
            <a:r>
              <a:rPr lang="ko-KR" altLang="en-US" sz="1800" dirty="0"/>
              <a:t> 데이터 셋</a:t>
            </a:r>
            <a:r>
              <a:rPr lang="en-US" altLang="ko-KR" sz="1800" dirty="0"/>
              <a:t>(detection)</a:t>
            </a:r>
            <a:r>
              <a:rPr lang="ko-KR" altLang="en-US" sz="1800" dirty="0"/>
              <a:t>과 </a:t>
            </a:r>
            <a:r>
              <a:rPr lang="en-US" altLang="ko-KR" sz="1800" dirty="0" err="1"/>
              <a:t>imagenet</a:t>
            </a:r>
            <a:r>
              <a:rPr lang="en-US" altLang="ko-KR" sz="1800" dirty="0"/>
              <a:t>(classification) </a:t>
            </a:r>
            <a:r>
              <a:rPr lang="ko-KR" altLang="en-US" sz="1800" dirty="0"/>
              <a:t>데이터셋의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라벨을 트리구조를 활용하여 섞음 </a:t>
            </a:r>
            <a:endParaRPr lang="en-US" altLang="ko-KR" sz="1800" dirty="0"/>
          </a:p>
          <a:p>
            <a:endParaRPr lang="en-US" altLang="ko-KR" sz="2400" dirty="0"/>
          </a:p>
          <a:p>
            <a:r>
              <a:rPr lang="en-US" altLang="ko-KR" sz="2600" dirty="0"/>
              <a:t>Joint classification and detection</a:t>
            </a:r>
          </a:p>
          <a:p>
            <a:pPr marL="0" indent="0">
              <a:buNone/>
            </a:pPr>
            <a:r>
              <a:rPr lang="en-US" altLang="ko-KR" sz="1700" dirty="0"/>
              <a:t>Detection </a:t>
            </a:r>
            <a:r>
              <a:rPr lang="ko-KR" altLang="en-US" sz="1700" dirty="0"/>
              <a:t>용 이미지 </a:t>
            </a:r>
            <a:r>
              <a:rPr lang="en-US" altLang="ko-KR" sz="1700" dirty="0"/>
              <a:t>– detection </a:t>
            </a:r>
            <a:r>
              <a:rPr lang="en-US" altLang="ko-KR" sz="1700" dirty="0" err="1"/>
              <a:t>losss</a:t>
            </a:r>
            <a:r>
              <a:rPr lang="ko-KR" altLang="en-US" sz="1700" dirty="0" err="1"/>
              <a:t>는그냥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역전파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                                    classification loss</a:t>
            </a:r>
            <a:r>
              <a:rPr lang="ko-KR" altLang="en-US" sz="1700" dirty="0"/>
              <a:t>는 해당 클래스와 상위레벨에 </a:t>
            </a:r>
            <a:r>
              <a:rPr lang="ko-KR" altLang="en-US" sz="1700" dirty="0" err="1"/>
              <a:t>역전파</a:t>
            </a: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/>
              <a:t>Classification</a:t>
            </a:r>
            <a:r>
              <a:rPr lang="ko-KR" altLang="en-US" sz="1700" dirty="0"/>
              <a:t>용 이미지 </a:t>
            </a:r>
            <a:r>
              <a:rPr lang="en-US" altLang="ko-KR" sz="1700" dirty="0"/>
              <a:t>– classification loss</a:t>
            </a:r>
            <a:r>
              <a:rPr lang="ko-KR" altLang="en-US" sz="1700" dirty="0"/>
              <a:t>만 </a:t>
            </a:r>
            <a:r>
              <a:rPr lang="ko-KR" altLang="en-US" sz="1700" dirty="0" err="1"/>
              <a:t>역전파</a:t>
            </a:r>
            <a:endParaRPr lang="en-US" altLang="ko-KR" sz="17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39BFF6F-259B-497F-A40B-89C81F98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94" y="1192867"/>
            <a:ext cx="2706500" cy="231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3033BAA-B24F-45D1-83DB-A952622F8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882" y="2351188"/>
            <a:ext cx="3574215" cy="397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41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4C647-5DA3-4C89-801B-C851A19B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 v3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9F0DB1-D2D1-4AEC-B6D8-AF8CE7DC3A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YOLO v2</a:t>
            </a:r>
            <a:r>
              <a:rPr lang="ko-KR" altLang="en-US" sz="2400" dirty="0"/>
              <a:t> </a:t>
            </a:r>
            <a:r>
              <a:rPr lang="en-US" altLang="ko-KR" sz="2400" dirty="0"/>
              <a:t>architecture</a:t>
            </a:r>
            <a:r>
              <a:rPr lang="ko-KR" altLang="en-US" sz="2400" dirty="0"/>
              <a:t> 대부분 사용</a:t>
            </a:r>
            <a:endParaRPr lang="en-US" altLang="ko-KR" sz="2400" dirty="0"/>
          </a:p>
          <a:p>
            <a:r>
              <a:rPr lang="en-US" altLang="ko-KR" sz="2000" dirty="0"/>
              <a:t>Feature Extractor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1600" dirty="0"/>
              <a:t>Darknet-19  -&gt; Darknet-53 </a:t>
            </a:r>
          </a:p>
          <a:p>
            <a:r>
              <a:rPr lang="en-US" altLang="ko-KR" sz="2000" dirty="0"/>
              <a:t>Class Prediction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1600" dirty="0" err="1"/>
              <a:t>softmax</a:t>
            </a:r>
            <a:r>
              <a:rPr lang="en-US" altLang="ko-KR" sz="1600" dirty="0"/>
              <a:t> -&gt; binary cross-entropy loss</a:t>
            </a:r>
          </a:p>
          <a:p>
            <a:r>
              <a:rPr lang="en-US" altLang="ko-KR" sz="2000" dirty="0"/>
              <a:t>Prediction Across Scales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1600" dirty="0"/>
              <a:t>총 </a:t>
            </a:r>
            <a:r>
              <a:rPr lang="en-US" altLang="ko-KR" sz="1600" dirty="0"/>
              <a:t>3</a:t>
            </a:r>
            <a:r>
              <a:rPr lang="ko-KR" altLang="en-US" sz="1600" dirty="0"/>
              <a:t>개의 </a:t>
            </a:r>
            <a:r>
              <a:rPr lang="en-US" altLang="ko-KR" sz="1600" dirty="0"/>
              <a:t>scale</a:t>
            </a:r>
            <a:r>
              <a:rPr lang="ko-KR" altLang="en-US" sz="1600" dirty="0"/>
              <a:t>에서 </a:t>
            </a:r>
            <a:r>
              <a:rPr lang="en-US" altLang="ko-KR" sz="1600" dirty="0"/>
              <a:t>3</a:t>
            </a:r>
            <a:r>
              <a:rPr lang="ko-KR" altLang="en-US" sz="1600" dirty="0"/>
              <a:t>개의 </a:t>
            </a:r>
            <a:r>
              <a:rPr lang="en-US" altLang="ko-KR" sz="1600" dirty="0"/>
              <a:t>feature map</a:t>
            </a:r>
            <a:endParaRPr lang="ko-KR" alt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B430CA-CE67-45A7-9DB8-C760B30B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654" y="1099224"/>
            <a:ext cx="3276045" cy="460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CB50A96-FEBC-462A-8E74-215234223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8" y="3995213"/>
            <a:ext cx="6763667" cy="239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07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5CDFB-4EFE-48F0-91B9-246875CE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 v4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5995C-34E5-4210-A0F4-8BD1C7D7D4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YOLO v4= YOLO v3 + CSPDarknet53+SPP,PAN+BoF+BoS</a:t>
            </a:r>
          </a:p>
          <a:p>
            <a:r>
              <a:rPr lang="en-US" altLang="ko-KR" sz="1800" dirty="0"/>
              <a:t>Backbone: CSPDarknet53</a:t>
            </a:r>
          </a:p>
          <a:p>
            <a:r>
              <a:rPr lang="en-US" altLang="ko-KR" sz="1800" dirty="0"/>
              <a:t>Neck: SPP, PAN</a:t>
            </a:r>
          </a:p>
          <a:p>
            <a:r>
              <a:rPr lang="en-US" altLang="ko-KR" sz="1800" dirty="0"/>
              <a:t>Head: YOLO</a:t>
            </a:r>
            <a:r>
              <a:rPr lang="ko-KR" altLang="en-US" sz="1800" dirty="0"/>
              <a:t> </a:t>
            </a:r>
            <a:r>
              <a:rPr lang="en-US" altLang="ko-KR" sz="1800" dirty="0"/>
              <a:t>v3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SPP: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Spoqa Han Sans"/>
              </a:rPr>
              <a:t> 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poqa Han Sans"/>
              </a:rPr>
              <a:t>conv layer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의 마지막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poqa Han Sans"/>
              </a:rPr>
              <a:t>feature map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을 고정된 크기의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poqa Han Sans"/>
              </a:rPr>
              <a:t>grid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로 분할한 후 평균을 구해 고정된 크기의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Spoqa Han Sans"/>
              </a:rPr>
              <a:t>representation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Spoqa Han Sans"/>
              </a:rPr>
              <a:t>을 얻음 </a:t>
            </a:r>
            <a:endParaRPr lang="en-US" altLang="ko-KR" sz="1800" b="0" i="0" dirty="0">
              <a:solidFill>
                <a:srgbClr val="000000"/>
              </a:solidFill>
              <a:effectLst/>
              <a:latin typeface="Spoqa Han Sans"/>
            </a:endParaRPr>
          </a:p>
          <a:p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PAN: 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객체 탐지 시 </a:t>
            </a:r>
            <a:r>
              <a:rPr lang="en-US" altLang="ko-KR" sz="1800" b="0" i="0" dirty="0">
                <a:solidFill>
                  <a:srgbClr val="000000"/>
                </a:solidFill>
                <a:effectLst/>
              </a:rPr>
              <a:t>localization </a:t>
            </a:r>
            <a:r>
              <a:rPr lang="ko-KR" altLang="en-US" sz="1800" b="0" i="0" dirty="0">
                <a:solidFill>
                  <a:srgbClr val="000000"/>
                </a:solidFill>
                <a:effectLst/>
              </a:rPr>
              <a:t>성능을 향상시킨 네트워크 </a:t>
            </a:r>
            <a:endParaRPr lang="en-US" altLang="ko-KR" sz="1800" dirty="0"/>
          </a:p>
        </p:txBody>
      </p:sp>
      <p:pic>
        <p:nvPicPr>
          <p:cNvPr id="2056" name="Picture 8" descr="YOLO v4: Optimal Speed &amp; Accuracy for object detection | by Andrej Anka |  Towards Data Science">
            <a:extLst>
              <a:ext uri="{FF2B5EF4-FFF2-40B4-BE49-F238E27FC236}">
                <a16:creationId xmlns:a16="http://schemas.microsoft.com/office/drawing/2014/main" id="{0FAE2326-27E0-44B0-AF39-63403DB5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498" y="1717256"/>
            <a:ext cx="6509582" cy="206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2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34BA4-1396-4E15-95D0-BE5693F7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 v4, v5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51BB5-A0F5-4FD2-9F1C-9CE9602537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000" dirty="0">
                <a:latin typeface="+mn-ea"/>
              </a:rPr>
              <a:t>BoS(Bag of Specials)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111111"/>
                </a:solidFill>
                <a:latin typeface="+mn-ea"/>
              </a:rPr>
              <a:t>   i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+mn-ea"/>
              </a:rPr>
              <a:t>nference cost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+mn-ea"/>
              </a:rPr>
              <a:t>만 증가시켜서 정확도를 높이는 기법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+mn-ea"/>
              </a:rPr>
              <a:t>,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+mn-ea"/>
              </a:rPr>
              <a:t>후처리 </a:t>
            </a:r>
            <a:endParaRPr lang="en-US" altLang="ko-KR" sz="1600" dirty="0">
              <a:latin typeface="+mn-ea"/>
            </a:endParaRPr>
          </a:p>
          <a:p>
            <a:r>
              <a:rPr lang="en-US" altLang="ko-KR" sz="2000" dirty="0" err="1">
                <a:latin typeface="+mn-ea"/>
              </a:rPr>
              <a:t>BoF</a:t>
            </a:r>
            <a:r>
              <a:rPr lang="en-US" altLang="ko-KR" sz="2000" dirty="0">
                <a:latin typeface="+mn-ea"/>
              </a:rPr>
              <a:t>(Bag of Freebies)</a:t>
            </a:r>
          </a:p>
          <a:p>
            <a:pPr marL="0" indent="0">
              <a:buNone/>
            </a:pPr>
            <a:r>
              <a:rPr lang="ko-KR" altLang="en-US" sz="2000" b="0" i="0" dirty="0">
                <a:solidFill>
                  <a:srgbClr val="111111"/>
                </a:solidFill>
                <a:effectLst/>
                <a:latin typeface="+mn-ea"/>
              </a:rPr>
              <a:t>    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+mn-ea"/>
              </a:rPr>
              <a:t>학습에 관여하는 요소로</a:t>
            </a:r>
            <a:r>
              <a:rPr lang="en-US" altLang="ko-KR" sz="1600" b="0" i="0" dirty="0">
                <a:solidFill>
                  <a:srgbClr val="111111"/>
                </a:solidFill>
                <a:effectLst/>
                <a:latin typeface="+mn-ea"/>
              </a:rPr>
              <a:t>, training cost</a:t>
            </a:r>
            <a:r>
              <a:rPr lang="ko-KR" altLang="en-US" sz="1600" b="0" i="0" dirty="0">
                <a:solidFill>
                  <a:srgbClr val="111111"/>
                </a:solidFill>
                <a:effectLst/>
                <a:latin typeface="+mn-ea"/>
              </a:rPr>
              <a:t>를 증가시켜서 정확도를 높이는 방법</a:t>
            </a:r>
            <a:endParaRPr lang="ko-KR" altLang="en-US" sz="1600" b="1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86B236-CE7A-40D7-950E-9610B10C9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691" y="2792593"/>
            <a:ext cx="5227637" cy="271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0E2054-5519-4F3E-8791-16658F888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024" y="1071053"/>
            <a:ext cx="3501262" cy="344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AC4DE6-BEAD-43E4-AA0A-F58FD5E3D341}"/>
              </a:ext>
            </a:extLst>
          </p:cNvPr>
          <p:cNvSpPr txBox="1"/>
          <p:nvPr/>
        </p:nvSpPr>
        <p:spPr>
          <a:xfrm>
            <a:off x="411162" y="5465837"/>
            <a:ext cx="3105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dirty="0"/>
              <a:t>YOLO v5</a:t>
            </a:r>
          </a:p>
          <a:p>
            <a:r>
              <a:rPr lang="ko-KR" altLang="en-US" dirty="0"/>
              <a:t>         </a:t>
            </a:r>
            <a:r>
              <a:rPr lang="ko-KR" altLang="en-US" dirty="0" err="1"/>
              <a:t>파이토치로</a:t>
            </a:r>
            <a:r>
              <a:rPr lang="ko-KR" altLang="en-US" dirty="0"/>
              <a:t> 구현 </a:t>
            </a:r>
          </a:p>
        </p:txBody>
      </p:sp>
    </p:spTree>
    <p:extLst>
      <p:ext uri="{BB962C8B-B14F-4D97-AF65-F5344CB8AC3E}">
        <p14:creationId xmlns:p14="http://schemas.microsoft.com/office/powerpoint/2010/main" val="312710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38FA90-D980-4EE3-98E0-677F8B5D4C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YOLO v1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897A77-3BE0-4C94-A12F-4AE00A8B00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YOLO v2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50001-C624-476C-93AA-D741117F9E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YOLO v3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7BE522-2067-413F-B26C-07FDBEC09A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YOLO v4, v5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80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7867-7B7C-42B3-86F2-5309A403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</a:t>
            </a:r>
            <a:endParaRPr lang="ko-KR" alt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2565F90-5AB2-44B3-95F2-5F3FB581C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19" y="2263356"/>
            <a:ext cx="7990624" cy="262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8A25D2-104E-4803-8626-806A0B11D120}"/>
              </a:ext>
            </a:extLst>
          </p:cNvPr>
          <p:cNvSpPr txBox="1"/>
          <p:nvPr/>
        </p:nvSpPr>
        <p:spPr>
          <a:xfrm>
            <a:off x="6064624" y="1346113"/>
            <a:ext cx="61273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Noto Serif KR"/>
              </a:rPr>
              <a:t>&lt;2-Stage Detector&gt;</a:t>
            </a:r>
            <a:endParaRPr lang="en-US" altLang="ko-KR" sz="24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Regional Proposal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Classification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이 순차적으로 이루어진다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D710D-5D2A-4246-9FA9-63BC0026D629}"/>
              </a:ext>
            </a:extLst>
          </p:cNvPr>
          <p:cNvSpPr txBox="1"/>
          <p:nvPr/>
        </p:nvSpPr>
        <p:spPr>
          <a:xfrm>
            <a:off x="6293225" y="4951299"/>
            <a:ext cx="5701552" cy="738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Noto Serif KR"/>
              </a:rPr>
              <a:t>&lt;1-Stage Detector&gt;</a:t>
            </a:r>
            <a:endParaRPr lang="en-US" altLang="ko-KR" sz="2400" dirty="0">
              <a:solidFill>
                <a:srgbClr val="000000"/>
              </a:solidFill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regional proposal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classification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erif KR"/>
              </a:rPr>
              <a:t>이 동시에 이루어진다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A558D-3FF5-4401-833B-5FFA870747A4}"/>
              </a:ext>
            </a:extLst>
          </p:cNvPr>
          <p:cNvSpPr txBox="1"/>
          <p:nvPr/>
        </p:nvSpPr>
        <p:spPr>
          <a:xfrm>
            <a:off x="537882" y="5051429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속도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>
                <a:solidFill>
                  <a:srgbClr val="FF0000"/>
                </a:solidFill>
              </a:rPr>
              <a:t>1-stage detector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&gt; 2- stage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정확도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en-US" altLang="ko-KR" dirty="0">
                <a:solidFill>
                  <a:srgbClr val="FF0000"/>
                </a:solidFill>
              </a:rPr>
              <a:t>1-stage detector &lt; 2- stage detector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9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3B3EC-50A6-4EBF-9A6C-2240424D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 v1</a:t>
            </a:r>
            <a:endParaRPr lang="ko-KR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A9EF068-D678-4715-9D91-155972D25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18" y="1761564"/>
            <a:ext cx="5161330" cy="333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471F1-C055-419A-9901-F1A9988148D7}"/>
              </a:ext>
            </a:extLst>
          </p:cNvPr>
          <p:cNvSpPr txBox="1"/>
          <p:nvPr/>
        </p:nvSpPr>
        <p:spPr>
          <a:xfrm>
            <a:off x="6006353" y="1310783"/>
            <a:ext cx="60422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Detection </a:t>
            </a:r>
            <a:r>
              <a:rPr lang="ko-KR" altLang="en-US" dirty="0">
                <a:solidFill>
                  <a:srgbClr val="0070C0"/>
                </a:solidFill>
              </a:rPr>
              <a:t>과정</a:t>
            </a:r>
            <a:endParaRPr lang="en-US" altLang="ko-KR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Input </a:t>
            </a:r>
            <a:r>
              <a:rPr lang="ko-KR" altLang="en-US" dirty="0"/>
              <a:t>이미지를 </a:t>
            </a:r>
            <a:r>
              <a:rPr lang="en-US" altLang="ko-KR" dirty="0" err="1"/>
              <a:t>SxS</a:t>
            </a:r>
            <a:r>
              <a:rPr lang="en-US" altLang="ko-KR" dirty="0"/>
              <a:t> grid</a:t>
            </a:r>
            <a:r>
              <a:rPr lang="ko-KR" altLang="en-US" dirty="0"/>
              <a:t>로 분할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Grid cell </a:t>
            </a:r>
            <a:r>
              <a:rPr lang="ko-KR" altLang="en-US" dirty="0"/>
              <a:t>당 </a:t>
            </a:r>
            <a:r>
              <a:rPr lang="en-US" altLang="ko-KR" dirty="0"/>
              <a:t>bounding</a:t>
            </a:r>
            <a:r>
              <a:rPr lang="ko-KR" altLang="en-US" dirty="0"/>
              <a:t> </a:t>
            </a:r>
            <a:r>
              <a:rPr lang="en-US" altLang="ko-KR" dirty="0"/>
              <a:t>box</a:t>
            </a:r>
            <a:r>
              <a:rPr lang="ko-KR" altLang="en-US" dirty="0"/>
              <a:t>와 </a:t>
            </a:r>
            <a:r>
              <a:rPr lang="en-US" altLang="ko-KR" dirty="0"/>
              <a:t>Class probability </a:t>
            </a:r>
            <a:r>
              <a:rPr lang="ko-KR" altLang="en-US" dirty="0"/>
              <a:t>예측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각 그리드 셀은 </a:t>
            </a:r>
            <a:r>
              <a:rPr lang="en-US" altLang="ko-KR" dirty="0"/>
              <a:t>Bounding box B</a:t>
            </a:r>
            <a:r>
              <a:rPr lang="ko-KR" altLang="en-US" dirty="0"/>
              <a:t>와 해당 </a:t>
            </a:r>
            <a:r>
              <a:rPr lang="en-US" altLang="ko-KR" dirty="0"/>
              <a:t>box</a:t>
            </a:r>
            <a:r>
              <a:rPr lang="ko-KR" altLang="en-US" dirty="0"/>
              <a:t>의 </a:t>
            </a:r>
            <a:r>
              <a:rPr lang="en-US" altLang="ko-KR" dirty="0"/>
              <a:t>confidence score (</a:t>
            </a:r>
            <a:r>
              <a:rPr lang="ko-KR" altLang="en-US" dirty="0"/>
              <a:t>신뢰도 점수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예측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  Confidence score = </a:t>
            </a:r>
            <a:r>
              <a:rPr lang="en-US" altLang="ko-KR" dirty="0" err="1">
                <a:solidFill>
                  <a:srgbClr val="FF0000"/>
                </a:solidFill>
              </a:rPr>
              <a:t>Pr</a:t>
            </a:r>
            <a:r>
              <a:rPr lang="en-US" altLang="ko-KR" dirty="0">
                <a:solidFill>
                  <a:srgbClr val="FF0000"/>
                </a:solidFill>
              </a:rPr>
              <a:t>(object) * IOU</a:t>
            </a:r>
          </a:p>
          <a:p>
            <a:r>
              <a:rPr lang="en-US" altLang="ko-KR" sz="1400" dirty="0"/>
              <a:t>            *</a:t>
            </a:r>
            <a:r>
              <a:rPr lang="en-US" altLang="ko-KR" sz="1400" dirty="0" err="1"/>
              <a:t>Pr</a:t>
            </a:r>
            <a:r>
              <a:rPr lang="en-US" altLang="ko-KR" sz="1400" dirty="0"/>
              <a:t>(Object)</a:t>
            </a:r>
            <a:r>
              <a:rPr lang="ko-KR" altLang="en-US" sz="1400" dirty="0"/>
              <a:t>는 해당 그리드에 물체가 있을 확률</a:t>
            </a:r>
            <a:endParaRPr lang="en-US" altLang="ko-KR" sz="1400" dirty="0"/>
          </a:p>
          <a:p>
            <a:r>
              <a:rPr lang="en-US" altLang="ko-KR" sz="1400" dirty="0"/>
              <a:t>            * IOU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실제 객체 위치와 예측한 객체 위치가 얼마나 </a:t>
            </a:r>
            <a:r>
              <a:rPr lang="ko-KR" altLang="en-US" sz="1400" dirty="0" err="1"/>
              <a:t>일지하는지에</a:t>
            </a:r>
            <a:r>
              <a:rPr lang="ko-KR" altLang="en-US" sz="1400" dirty="0"/>
              <a:t> 대한 지표 </a:t>
            </a:r>
            <a:endParaRPr lang="en-US" altLang="ko-KR" sz="1400" dirty="0"/>
          </a:p>
          <a:p>
            <a:r>
              <a:rPr lang="en-US" altLang="ko-KR" sz="1400" dirty="0">
                <a:latin typeface="+mn-ea"/>
              </a:rPr>
              <a:t>Bounding box ={</a:t>
            </a:r>
            <a:r>
              <a:rPr lang="en-US" altLang="ko-KR" sz="1400" dirty="0" err="1">
                <a:latin typeface="+mn-ea"/>
              </a:rPr>
              <a:t>x,y,w,h,confidence</a:t>
            </a:r>
            <a:r>
              <a:rPr lang="en-US" altLang="ko-KR" sz="1400" dirty="0">
                <a:latin typeface="+mn-ea"/>
              </a:rPr>
              <a:t> score}</a:t>
            </a:r>
          </a:p>
          <a:p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각 </a:t>
            </a:r>
            <a:r>
              <a:rPr lang="en-US" altLang="ko-KR" dirty="0"/>
              <a:t>grid cell</a:t>
            </a:r>
            <a:r>
              <a:rPr lang="ko-KR" altLang="en-US" dirty="0"/>
              <a:t>은 </a:t>
            </a:r>
            <a:r>
              <a:rPr lang="en-US" altLang="ko-KR" dirty="0"/>
              <a:t>C</a:t>
            </a:r>
            <a:r>
              <a:rPr lang="ko-KR" altLang="en-US" dirty="0"/>
              <a:t>개의 </a:t>
            </a:r>
            <a:r>
              <a:rPr lang="en-US" altLang="ko-KR" dirty="0"/>
              <a:t>class probability</a:t>
            </a:r>
            <a:r>
              <a:rPr lang="ko-KR" altLang="en-US" dirty="0"/>
              <a:t>예측 </a:t>
            </a:r>
            <a:endParaRPr lang="en-US" altLang="ko-KR" dirty="0"/>
          </a:p>
          <a:p>
            <a:pPr algn="ctr"/>
            <a:r>
              <a:rPr lang="en-US" altLang="ko-KR" dirty="0"/>
              <a:t>     </a:t>
            </a:r>
            <a:r>
              <a:rPr lang="en-US" altLang="ko-KR" dirty="0" err="1">
                <a:solidFill>
                  <a:srgbClr val="FF0000"/>
                </a:solidFill>
              </a:rPr>
              <a:t>Pr</a:t>
            </a:r>
            <a:r>
              <a:rPr lang="en-US" altLang="ko-KR" dirty="0">
                <a:solidFill>
                  <a:srgbClr val="FF0000"/>
                </a:solidFill>
              </a:rPr>
              <a:t>(Class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 | Object)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      *</a:t>
            </a:r>
            <a:r>
              <a:rPr lang="ko-KR" altLang="en-US" sz="1400" dirty="0"/>
              <a:t>그리드 셀이 객체 포함할 때 해당 객체가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번째 클래스일 확률</a:t>
            </a:r>
          </a:p>
        </p:txBody>
      </p:sp>
    </p:spTree>
    <p:extLst>
      <p:ext uri="{BB962C8B-B14F-4D97-AF65-F5344CB8AC3E}">
        <p14:creationId xmlns:p14="http://schemas.microsoft.com/office/powerpoint/2010/main" val="84538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6409C-D21F-4B47-894C-DB520A0D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 v1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B5301D-E030-4238-8F3B-1085AD6C4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0" y="1173977"/>
            <a:ext cx="6373514" cy="293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B28762F-04AE-45AB-A188-944A4A598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931" y="4310303"/>
            <a:ext cx="8289561" cy="185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23864199-951F-465E-B4FC-BD149AB6CE40}"/>
              </a:ext>
            </a:extLst>
          </p:cNvPr>
          <p:cNvSpPr/>
          <p:nvPr/>
        </p:nvSpPr>
        <p:spPr>
          <a:xfrm>
            <a:off x="197224" y="1084729"/>
            <a:ext cx="4670612" cy="3021507"/>
          </a:xfrm>
          <a:prstGeom prst="bracketPair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4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D84F8-2738-4101-9CF9-142B95A4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 v2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0A313-4813-4722-83E7-731DBCD2F2CB}"/>
              </a:ext>
            </a:extLst>
          </p:cNvPr>
          <p:cNvSpPr txBox="1"/>
          <p:nvPr/>
        </p:nvSpPr>
        <p:spPr>
          <a:xfrm>
            <a:off x="1452282" y="2294964"/>
            <a:ext cx="3236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YOLO </a:t>
            </a:r>
            <a:r>
              <a:rPr lang="ko-KR" altLang="en-US" dirty="0"/>
              <a:t>장점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간단한 </a:t>
            </a:r>
            <a:r>
              <a:rPr lang="en-US" altLang="ko-KR" dirty="0"/>
              <a:t>single </a:t>
            </a:r>
            <a:r>
              <a:rPr lang="ko-KR" altLang="en-US" dirty="0"/>
              <a:t>구조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빠른 속도</a:t>
            </a:r>
            <a:endParaRPr lang="en-US" altLang="ko-KR" dirty="0"/>
          </a:p>
          <a:p>
            <a:r>
              <a:rPr lang="en-US" altLang="ko-KR" dirty="0"/>
              <a:t>YOLO </a:t>
            </a:r>
            <a:r>
              <a:rPr lang="ko-KR" altLang="en-US" dirty="0"/>
              <a:t>단점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공간적 제약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Localization </a:t>
            </a:r>
            <a:r>
              <a:rPr lang="ko-KR" altLang="en-US" dirty="0"/>
              <a:t>부정확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낮은 </a:t>
            </a:r>
            <a:r>
              <a:rPr lang="en-US" altLang="ko-KR" dirty="0"/>
              <a:t>recall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AB7F0-68CF-4FD4-87CA-F981E0330C66}"/>
              </a:ext>
            </a:extLst>
          </p:cNvPr>
          <p:cNvSpPr txBox="1"/>
          <p:nvPr/>
        </p:nvSpPr>
        <p:spPr>
          <a:xfrm>
            <a:off x="6275295" y="1515035"/>
            <a:ext cx="458096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1.Better(</a:t>
            </a:r>
            <a:r>
              <a:rPr lang="ko-KR" altLang="en-US" sz="2400" b="1" dirty="0">
                <a:solidFill>
                  <a:srgbClr val="FF0000"/>
                </a:solidFill>
              </a:rPr>
              <a:t>정확성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Batch Normalization, High Resolution Classifier, Convolutional with Anchor boxes, Dimension Clusters, Direct location prediction, Fine-Grained Features, Multi-Scale Training</a:t>
            </a: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2.Faster(</a:t>
            </a:r>
            <a:r>
              <a:rPr lang="ko-KR" altLang="en-US" sz="2400" b="1" dirty="0">
                <a:solidFill>
                  <a:srgbClr val="FF0000"/>
                </a:solidFill>
              </a:rPr>
              <a:t>속도 향상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Darknet-19</a:t>
            </a:r>
          </a:p>
          <a:p>
            <a:endParaRPr lang="en-US" altLang="ko-KR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3.Stronger(class </a:t>
            </a:r>
            <a:r>
              <a:rPr lang="ko-KR" altLang="en-US" sz="2400" b="1" dirty="0">
                <a:solidFill>
                  <a:srgbClr val="FF0000"/>
                </a:solidFill>
              </a:rPr>
              <a:t>다양성</a:t>
            </a:r>
            <a:r>
              <a:rPr lang="en-US" altLang="ko-KR" sz="2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Hierarchical classification, Dataset combination with </a:t>
            </a:r>
            <a:r>
              <a:rPr lang="en-US" altLang="ko-KR" sz="2000" b="0" i="0" dirty="0" err="1">
                <a:solidFill>
                  <a:srgbClr val="212529"/>
                </a:solidFill>
                <a:effectLst/>
                <a:latin typeface="-apple-system"/>
              </a:rPr>
              <a:t>WordTree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, Joint classification and detection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7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CCE7A-6610-4F1F-A61C-F1E9D5CC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 v2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1E587F-27A3-4B67-99B2-6277159821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0961" y="1183342"/>
            <a:ext cx="11368159" cy="546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Better</a:t>
            </a:r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en-US" altLang="ko-KR" sz="2000" b="1" dirty="0"/>
              <a:t>1. Batch Normalization</a:t>
            </a:r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en-US" altLang="ko-KR" sz="1600" dirty="0"/>
              <a:t>    </a:t>
            </a:r>
            <a:r>
              <a:rPr lang="ko-KR" altLang="en-US" sz="1600" dirty="0"/>
              <a:t>기존 모델에서 </a:t>
            </a:r>
            <a:r>
              <a:rPr lang="en-US" altLang="ko-KR" sz="1600" dirty="0"/>
              <a:t>dropout layer</a:t>
            </a:r>
            <a:r>
              <a:rPr lang="ko-KR" altLang="en-US" sz="1600" dirty="0"/>
              <a:t>를 제거 하고 </a:t>
            </a:r>
            <a:r>
              <a:rPr lang="en-US" altLang="ko-KR" sz="1600" dirty="0"/>
              <a:t>batch normalization</a:t>
            </a:r>
            <a:r>
              <a:rPr lang="ko-KR" altLang="en-US" sz="1600" dirty="0"/>
              <a:t>추가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</a:t>
            </a:r>
            <a:r>
              <a:rPr lang="en-US" altLang="ko-KR" sz="1600" dirty="0" err="1"/>
              <a:t>mAP</a:t>
            </a:r>
            <a:r>
              <a:rPr lang="en-US" altLang="ko-KR" sz="1600" dirty="0"/>
              <a:t> 2%</a:t>
            </a:r>
            <a:r>
              <a:rPr lang="ko-KR" altLang="en-US" sz="1600" dirty="0"/>
              <a:t>증가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2000" b="1" dirty="0"/>
              <a:t>  2. High Resolution Classifier</a:t>
            </a:r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1600" dirty="0"/>
              <a:t>기존모델 </a:t>
            </a:r>
            <a:r>
              <a:rPr lang="en-US" altLang="ko-KR" sz="1600" dirty="0"/>
              <a:t>224x224</a:t>
            </a:r>
            <a:r>
              <a:rPr lang="ko-KR" altLang="en-US" sz="1600" dirty="0"/>
              <a:t>로 학습된 </a:t>
            </a:r>
            <a:r>
              <a:rPr lang="en-US" altLang="ko-KR" sz="1600" dirty="0" err="1"/>
              <a:t>GoogleNet</a:t>
            </a:r>
            <a:r>
              <a:rPr lang="en-US" altLang="ko-KR" sz="1600" dirty="0"/>
              <a:t> </a:t>
            </a:r>
            <a:r>
              <a:rPr lang="ko-KR" altLang="en-US" sz="1600" dirty="0"/>
              <a:t>모델</a:t>
            </a:r>
            <a:r>
              <a:rPr lang="en-US" altLang="ko-KR" sz="1600" dirty="0"/>
              <a:t> -&gt; 448x 448 </a:t>
            </a:r>
            <a:r>
              <a:rPr lang="ko-KR" altLang="en-US" sz="1600" dirty="0"/>
              <a:t>크기로 </a:t>
            </a:r>
            <a:r>
              <a:rPr lang="en-US" altLang="ko-KR" sz="1600" dirty="0"/>
              <a:t>object detection</a:t>
            </a:r>
          </a:p>
          <a:p>
            <a:pPr marL="0" indent="0">
              <a:buNone/>
            </a:pPr>
            <a:r>
              <a:rPr lang="en-US" altLang="ko-KR" sz="1600" dirty="0"/>
              <a:t>      -&gt; object</a:t>
            </a:r>
            <a:r>
              <a:rPr lang="ko-KR" altLang="en-US" sz="1600" dirty="0"/>
              <a:t> </a:t>
            </a:r>
            <a:r>
              <a:rPr lang="en-US" altLang="ko-KR" sz="1600" dirty="0"/>
              <a:t>detection</a:t>
            </a:r>
            <a:r>
              <a:rPr lang="ko-KR" altLang="en-US" sz="1600" dirty="0"/>
              <a:t> 학습 전 </a:t>
            </a:r>
            <a:r>
              <a:rPr lang="en-US" altLang="ko-KR" sz="1600" dirty="0"/>
              <a:t>image classification</a:t>
            </a:r>
            <a:r>
              <a:rPr lang="ko-KR" altLang="en-US" sz="1600" dirty="0"/>
              <a:t>모델을 큰 해상도 이미지에 대해 </a:t>
            </a:r>
            <a:r>
              <a:rPr lang="en-US" altLang="ko-KR" sz="1600" dirty="0"/>
              <a:t>fine-tuning 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mAP</a:t>
            </a:r>
            <a:r>
              <a:rPr lang="ko-KR" altLang="en-US" sz="1600" dirty="0"/>
              <a:t> </a:t>
            </a:r>
            <a:r>
              <a:rPr lang="en-US" altLang="ko-KR" sz="1600" dirty="0"/>
              <a:t>4%</a:t>
            </a:r>
            <a:r>
              <a:rPr lang="ko-KR" altLang="en-US" sz="1600" dirty="0"/>
              <a:t>증가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2000" b="1" dirty="0"/>
              <a:t>  3. Convolutional with Anchor Boxes</a:t>
            </a:r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1600" dirty="0"/>
              <a:t>앵커박스 도입  </a:t>
            </a:r>
            <a:r>
              <a:rPr lang="en-US" altLang="ko-KR" sz="1600" dirty="0"/>
              <a:t>-&gt; recall</a:t>
            </a:r>
            <a:r>
              <a:rPr lang="ko-KR" altLang="en-US" sz="1600" dirty="0"/>
              <a:t> 증가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2000" b="1" dirty="0"/>
              <a:t>  4. Dimension Clusters</a:t>
            </a:r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1600" dirty="0"/>
              <a:t>앵커박스 후보군 잡을 때 </a:t>
            </a:r>
            <a:r>
              <a:rPr lang="en-US" altLang="ko-KR" sz="1600" dirty="0" err="1"/>
              <a:t>Kmeans</a:t>
            </a:r>
            <a:r>
              <a:rPr lang="en-US" altLang="ko-KR" sz="1600" dirty="0"/>
              <a:t> </a:t>
            </a:r>
            <a:r>
              <a:rPr lang="ko-KR" altLang="en-US" sz="1600" dirty="0"/>
              <a:t>알고리즘 사용 </a:t>
            </a:r>
            <a:r>
              <a:rPr lang="en-US" altLang="ko-KR" sz="1600" dirty="0"/>
              <a:t>(</a:t>
            </a:r>
            <a:r>
              <a:rPr lang="ko-KR" altLang="en-US" sz="1600" dirty="0"/>
              <a:t>거리 </a:t>
            </a:r>
            <a:r>
              <a:rPr lang="en-US" altLang="ko-KR" sz="1600" dirty="0"/>
              <a:t>IOU </a:t>
            </a:r>
            <a:r>
              <a:rPr lang="ko-KR" altLang="en-US" sz="1600" dirty="0"/>
              <a:t>기반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/>
              </a:rPr>
              <a:t>        k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/>
              </a:rPr>
              <a:t>값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/>
              </a:rPr>
              <a:t>(cluster)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/>
              </a:rPr>
              <a:t>이 적으면 연산 속도는 올라가지만 </a:t>
            </a:r>
            <a:endParaRPr lang="en-US" altLang="ko-KR" sz="16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0" indent="0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/>
              </a:rPr>
              <a:t>       Anchor Box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/>
              </a:rPr>
              <a:t>후보군이 제한적이어서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/>
              </a:rPr>
              <a:t>Detection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/>
              </a:rPr>
              <a:t>성능이 떨어지고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/>
              </a:rPr>
              <a:t>,</a:t>
            </a:r>
          </a:p>
          <a:p>
            <a:pPr marL="0" indent="0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/>
              </a:rPr>
              <a:t>       K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 Sans KR"/>
              </a:rPr>
              <a:t>값을 계속해서 늘리면 성능은 좋아지지만 연산 속도에 대한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 Sans KR"/>
              </a:rPr>
              <a:t>trade off</a:t>
            </a:r>
            <a:endParaRPr lang="ko-KR" altLang="en-US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779B499-C253-4E71-B72D-6DAC20265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362" y="4343294"/>
            <a:ext cx="4124885" cy="230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26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CCE7A-6610-4F1F-A61C-F1E9D5CC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 v2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1E587F-27A3-4B67-99B2-6277159821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0961" y="1183342"/>
            <a:ext cx="11368159" cy="546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Better</a:t>
            </a:r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en-US" altLang="ko-KR" sz="2000" b="1" dirty="0"/>
              <a:t>5. Direct Location Prediction</a:t>
            </a:r>
          </a:p>
          <a:p>
            <a:pPr marL="0" indent="0">
              <a:buNone/>
            </a:pPr>
            <a:r>
              <a:rPr lang="en-US" altLang="ko-KR" sz="1800" dirty="0"/>
              <a:t>     </a:t>
            </a:r>
            <a:r>
              <a:rPr lang="en-US" altLang="ko-KR" sz="1600" dirty="0"/>
              <a:t>Anchor box</a:t>
            </a:r>
            <a:r>
              <a:rPr lang="ko-KR" altLang="en-US" sz="1600" dirty="0"/>
              <a:t>는 초기에 박스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x,y</a:t>
            </a:r>
            <a:r>
              <a:rPr lang="en-US" altLang="ko-KR" sz="1600" dirty="0"/>
              <a:t>)</a:t>
            </a:r>
            <a:r>
              <a:rPr lang="ko-KR" altLang="en-US" sz="1600" dirty="0"/>
              <a:t>위치 랜덤하게 예측해서 모델 불안정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Bounding box={</a:t>
            </a:r>
            <a:r>
              <a:rPr lang="en-US" altLang="ko-KR" sz="1600" dirty="0" err="1"/>
              <a:t>tx,ty,tw,th,to</a:t>
            </a:r>
            <a:r>
              <a:rPr lang="en-US" altLang="ko-KR" sz="1600" dirty="0"/>
              <a:t>}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2000" b="1" dirty="0"/>
              <a:t>  6.Fine-Grained Features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      passthrough layer </a:t>
            </a:r>
            <a:r>
              <a:rPr lang="ko-KR" altLang="en-US" sz="1600" dirty="0"/>
              <a:t>추가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26 x 26 -&gt;13 x 13 x 2048 </a:t>
            </a:r>
          </a:p>
          <a:p>
            <a:pPr marL="0" indent="0">
              <a:buNone/>
            </a:pPr>
            <a:r>
              <a:rPr lang="en-US" altLang="ko-KR" sz="1600" dirty="0"/>
              <a:t>     + 13x13 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13 x 13 x 3072</a:t>
            </a:r>
            <a:r>
              <a:rPr lang="ko-KR" altLang="en-US" sz="1600" dirty="0"/>
              <a:t> </a:t>
            </a:r>
            <a:r>
              <a:rPr lang="en-US" altLang="ko-KR" sz="1600" dirty="0"/>
              <a:t>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2000" b="1" dirty="0"/>
              <a:t>  7.Multi-scare </a:t>
            </a:r>
            <a:r>
              <a:rPr lang="en-US" altLang="ko-KR" sz="2000" b="1" dirty="0" err="1"/>
              <a:t>Trainning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모델 학습 시 </a:t>
            </a:r>
            <a:r>
              <a:rPr lang="en-US" altLang="ko-KR" sz="1600" dirty="0"/>
              <a:t>input size </a:t>
            </a:r>
            <a:r>
              <a:rPr lang="ko-KR" altLang="en-US" sz="1600" dirty="0"/>
              <a:t>변경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다양한 스케일에 대해 강인성</a:t>
            </a:r>
            <a:endParaRPr lang="en-US" altLang="ko-KR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CC57561-718C-4F6A-9A2D-568155073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68" y="3477565"/>
            <a:ext cx="6604353" cy="291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A1824A1-2922-44C5-B4F6-B9E3B0714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471" y="1091824"/>
            <a:ext cx="3164047" cy="233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9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3F464-62C3-42C8-BC4D-88A16123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YOLO v2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81163F-38F9-45DB-91BD-B68D95434B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Faster</a:t>
            </a:r>
          </a:p>
          <a:p>
            <a:r>
              <a:rPr lang="en-US" altLang="ko-KR" sz="2400" dirty="0"/>
              <a:t>Darknet-19 </a:t>
            </a:r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기존 </a:t>
            </a:r>
            <a:r>
              <a:rPr lang="en-US" altLang="ko-KR" sz="1800" dirty="0"/>
              <a:t>yolo</a:t>
            </a:r>
            <a:r>
              <a:rPr lang="ko-KR" altLang="en-US" sz="1800" dirty="0"/>
              <a:t>는 </a:t>
            </a:r>
            <a:r>
              <a:rPr lang="en-US" altLang="ko-KR" sz="1800" dirty="0"/>
              <a:t>pretrained</a:t>
            </a:r>
            <a:r>
              <a:rPr lang="ko-KR" altLang="en-US" sz="1800" dirty="0"/>
              <a:t>된 </a:t>
            </a:r>
            <a:r>
              <a:rPr lang="en-US" altLang="ko-KR" sz="1800" dirty="0" err="1"/>
              <a:t>GoogleNet</a:t>
            </a:r>
            <a:r>
              <a:rPr lang="en-US" altLang="ko-KR" sz="1800" dirty="0"/>
              <a:t> </a:t>
            </a:r>
            <a:r>
              <a:rPr lang="ko-KR" altLang="en-US" sz="1800" dirty="0"/>
              <a:t>사용 </a:t>
            </a:r>
            <a:r>
              <a:rPr lang="en-US" altLang="ko-KR" sz="1800" dirty="0"/>
              <a:t>=</a:t>
            </a:r>
            <a:r>
              <a:rPr lang="ko-KR" altLang="en-US" sz="1800" dirty="0"/>
              <a:t>너무 크고 복잡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=&gt; </a:t>
            </a:r>
            <a:r>
              <a:rPr lang="ko-KR" altLang="en-US" sz="1800" dirty="0"/>
              <a:t>새로운 </a:t>
            </a:r>
            <a:r>
              <a:rPr lang="en-US" altLang="ko-KR" sz="1800" dirty="0"/>
              <a:t>CNN</a:t>
            </a:r>
            <a:r>
              <a:rPr lang="ko-KR" altLang="en-US" sz="1800" dirty="0" err="1"/>
              <a:t>아키텍쳐인</a:t>
            </a:r>
            <a:r>
              <a:rPr lang="ko-KR" altLang="en-US" sz="1800" dirty="0"/>
              <a:t> </a:t>
            </a:r>
            <a:r>
              <a:rPr lang="en-US" altLang="ko-KR" sz="1800" dirty="0"/>
              <a:t>darknet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3x3 kernel </a:t>
            </a:r>
            <a:r>
              <a:rPr lang="ko-KR" altLang="en-US" sz="1800" dirty="0"/>
              <a:t>사용</a:t>
            </a:r>
            <a:r>
              <a:rPr lang="en-US" altLang="ko-KR" sz="1800" dirty="0"/>
              <a:t>, 1x1 kernel</a:t>
            </a:r>
            <a:r>
              <a:rPr lang="ko-KR" altLang="en-US" sz="1800" dirty="0"/>
              <a:t>통해 압축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Convolution </a:t>
            </a:r>
            <a:r>
              <a:rPr lang="ko-KR" altLang="en-US" sz="1800" dirty="0"/>
              <a:t>연산을 늘리고 </a:t>
            </a:r>
            <a:r>
              <a:rPr lang="en-US" altLang="ko-KR" sz="1800" dirty="0" err="1"/>
              <a:t>Maxpooling</a:t>
            </a:r>
            <a:r>
              <a:rPr lang="ko-KR" altLang="en-US" sz="1800" dirty="0"/>
              <a:t>을 줄임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0" i="0" dirty="0">
                <a:effectLst/>
                <a:latin typeface="Spoqa Han Sans"/>
              </a:rPr>
              <a:t>Fully Connected Layer</a:t>
            </a:r>
            <a:r>
              <a:rPr lang="ko-KR" altLang="en-US" sz="1800" b="0" i="0" dirty="0">
                <a:effectLst/>
                <a:latin typeface="Spoqa Han Sans"/>
              </a:rPr>
              <a:t>를 제거하고 </a:t>
            </a:r>
            <a:r>
              <a:rPr lang="en-US" altLang="ko-KR" sz="1800" b="0" i="0" dirty="0">
                <a:effectLst/>
                <a:latin typeface="Spoqa Han Sans"/>
              </a:rPr>
              <a:t>Convolution </a:t>
            </a:r>
            <a:r>
              <a:rPr lang="ko-KR" altLang="en-US" sz="1800" b="0" i="0" dirty="0">
                <a:effectLst/>
                <a:latin typeface="Spoqa Han Sans"/>
              </a:rPr>
              <a:t>연산으로 대체</a:t>
            </a:r>
            <a:endParaRPr lang="en-US" altLang="ko-KR" sz="1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B7A1F87-8564-4B4B-9A04-E06DAB2F1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224" y="1369711"/>
            <a:ext cx="3614457" cy="462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13219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743</Words>
  <Application>Microsoft Office PowerPoint</Application>
  <PresentationFormat>와이드스크린</PresentationFormat>
  <Paragraphs>128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-apple-system</vt:lpstr>
      <vt:lpstr>Noto Sans KR</vt:lpstr>
      <vt:lpstr>Noto Serif KR</vt:lpstr>
      <vt:lpstr>Spoqa Han Sans</vt:lpstr>
      <vt:lpstr>맑은 고딕</vt:lpstr>
      <vt:lpstr>Arial</vt:lpstr>
      <vt:lpstr>Wingdings</vt:lpstr>
      <vt:lpstr>CryptoCraft 테마</vt:lpstr>
      <vt:lpstr>제목 테마</vt:lpstr>
      <vt:lpstr>YOLO(객체 인식 알고리즘)</vt:lpstr>
      <vt:lpstr>PowerPoint 프레젠테이션</vt:lpstr>
      <vt:lpstr>YOLO</vt:lpstr>
      <vt:lpstr>YOLO v1</vt:lpstr>
      <vt:lpstr>YOLO v1</vt:lpstr>
      <vt:lpstr>YOLO v2</vt:lpstr>
      <vt:lpstr>YOLO v2</vt:lpstr>
      <vt:lpstr>YOLO v2</vt:lpstr>
      <vt:lpstr>YOLO v2</vt:lpstr>
      <vt:lpstr>YOLO v2</vt:lpstr>
      <vt:lpstr>YOLO v3</vt:lpstr>
      <vt:lpstr>YOLO v4</vt:lpstr>
      <vt:lpstr>YOLO v4, v5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 유진</cp:lastModifiedBy>
  <cp:revision>65</cp:revision>
  <dcterms:created xsi:type="dcterms:W3CDTF">2019-03-05T04:29:07Z</dcterms:created>
  <dcterms:modified xsi:type="dcterms:W3CDTF">2022-04-30T03:36:04Z</dcterms:modified>
</cp:coreProperties>
</file>