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54"/>
  </p:notesMasterIdLst>
  <p:handoutMasterIdLst>
    <p:handoutMasterId r:id="rId55"/>
  </p:handoutMasterIdLst>
  <p:sldIdLst>
    <p:sldId id="269" r:id="rId3"/>
    <p:sldId id="280" r:id="rId4"/>
    <p:sldId id="281" r:id="rId5"/>
    <p:sldId id="282" r:id="rId6"/>
    <p:sldId id="283" r:id="rId7"/>
    <p:sldId id="284" r:id="rId8"/>
    <p:sldId id="285" r:id="rId9"/>
    <p:sldId id="288" r:id="rId10"/>
    <p:sldId id="286" r:id="rId11"/>
    <p:sldId id="287" r:id="rId12"/>
    <p:sldId id="296" r:id="rId13"/>
    <p:sldId id="289" r:id="rId14"/>
    <p:sldId id="291" r:id="rId15"/>
    <p:sldId id="292" r:id="rId16"/>
    <p:sldId id="293" r:id="rId17"/>
    <p:sldId id="294" r:id="rId18"/>
    <p:sldId id="295" r:id="rId19"/>
    <p:sldId id="297" r:id="rId20"/>
    <p:sldId id="300" r:id="rId21"/>
    <p:sldId id="298" r:id="rId22"/>
    <p:sldId id="299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24" r:id="rId33"/>
    <p:sldId id="310" r:id="rId34"/>
    <p:sldId id="311" r:id="rId35"/>
    <p:sldId id="312" r:id="rId36"/>
    <p:sldId id="314" r:id="rId37"/>
    <p:sldId id="313" r:id="rId38"/>
    <p:sldId id="316" r:id="rId39"/>
    <p:sldId id="317" r:id="rId40"/>
    <p:sldId id="318" r:id="rId41"/>
    <p:sldId id="319" r:id="rId42"/>
    <p:sldId id="320" r:id="rId43"/>
    <p:sldId id="321" r:id="rId44"/>
    <p:sldId id="322" r:id="rId45"/>
    <p:sldId id="323" r:id="rId46"/>
    <p:sldId id="325" r:id="rId47"/>
    <p:sldId id="326" r:id="rId48"/>
    <p:sldId id="327" r:id="rId49"/>
    <p:sldId id="328" r:id="rId50"/>
    <p:sldId id="330" r:id="rId51"/>
    <p:sldId id="329" r:id="rId52"/>
    <p:sldId id="274" r:id="rId5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>
        <p:scale>
          <a:sx n="66" d="100"/>
          <a:sy n="66" d="100"/>
        </p:scale>
        <p:origin x="-462" y="-8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2020-02-18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 smtClean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07892" y="6443227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HXfXZtUSBDOoui_JPS_xwQ" TargetMode="External"/><Relationship Id="rId2" Type="http://schemas.openxmlformats.org/officeDocument/2006/relationships/hyperlink" Target="https://www.youtube.com/watch?v=sX3FXujOMkk&amp;t=595s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GF(2) </a:t>
            </a:r>
            <a:r>
              <a:rPr lang="ko-KR" altLang="en-US" sz="3200" dirty="0" err="1" smtClean="0"/>
              <a:t>갈루아</a:t>
            </a:r>
            <a:r>
              <a:rPr lang="ko-KR" altLang="en-US" sz="3200" dirty="0" smtClean="0"/>
              <a:t> 필드 양자 </a:t>
            </a:r>
            <a:r>
              <a:rPr lang="ko-KR" altLang="en-US" sz="3200" dirty="0" err="1" smtClean="0"/>
              <a:t>게이트</a:t>
            </a:r>
            <a:r>
              <a:rPr lang="ko-KR" altLang="en-US" sz="3200" dirty="0" smtClean="0"/>
              <a:t> 설계 및 구현</a:t>
            </a:r>
            <a:endParaRPr lang="ko-KR" altLang="en-US" sz="3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대학원 세미나</a:t>
            </a:r>
            <a:endParaRPr lang="en-US" altLang="ko-KR" dirty="0" smtClean="0"/>
          </a:p>
          <a:p>
            <a:r>
              <a:rPr lang="ko-KR" altLang="en-US" dirty="0" smtClean="0"/>
              <a:t>최승주</a:t>
            </a:r>
            <a:endParaRPr lang="en-US" altLang="ko-KR" dirty="0" smtClean="0"/>
          </a:p>
          <a:p>
            <a:r>
              <a:rPr lang="en-US" altLang="ko-KR" dirty="0" smtClean="0"/>
              <a:t>2020.02.17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666788" y="5189248"/>
            <a:ext cx="3441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https://youtu.be/49PMNr2AECw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24838" y="205164"/>
            <a:ext cx="11368160" cy="762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3200" dirty="0" smtClean="0"/>
              <a:t>GF(2</a:t>
            </a:r>
            <a:r>
              <a:rPr lang="en-US" altLang="ko-KR" sz="3200" baseline="30000" dirty="0" smtClean="0"/>
              <a:t>12</a:t>
            </a:r>
            <a:r>
              <a:rPr lang="en-US" altLang="ko-KR" sz="3200" dirty="0" smtClean="0"/>
              <a:t>)  X</a:t>
            </a:r>
            <a:r>
              <a:rPr lang="en-US" altLang="ko-KR" sz="3200" baseline="30000" dirty="0" smtClean="0"/>
              <a:t>12</a:t>
            </a:r>
            <a:r>
              <a:rPr lang="en-US" altLang="ko-KR" sz="3200" dirty="0" smtClean="0"/>
              <a:t> =  X</a:t>
            </a:r>
            <a:r>
              <a:rPr lang="en-US" altLang="ko-KR" sz="3200" baseline="30000" dirty="0" smtClean="0"/>
              <a:t>3</a:t>
            </a:r>
            <a:r>
              <a:rPr lang="en-US" altLang="ko-KR" sz="3200" dirty="0" smtClean="0"/>
              <a:t> + 1</a:t>
            </a:r>
            <a:endParaRPr lang="ko-KR" altLang="en-US" sz="3200" dirty="0"/>
          </a:p>
        </p:txBody>
      </p:sp>
      <p:sp>
        <p:nvSpPr>
          <p:cNvPr id="6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983064" y="1152525"/>
            <a:ext cx="7797774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Reduction</a:t>
            </a:r>
            <a:r>
              <a:rPr lang="ko-KR" altLang="en-US" dirty="0" smtClean="0"/>
              <a:t>이 필요한 값 계산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X</a:t>
            </a:r>
            <a:r>
              <a:rPr lang="en-US" altLang="ko-KR" baseline="30000" dirty="0" smtClean="0"/>
              <a:t>12 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itchFamily="2" charset="2"/>
              </a:rPr>
              <a:t>  c0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X</a:t>
            </a:r>
            <a:r>
              <a:rPr lang="en-US" altLang="ko-KR" baseline="30000" dirty="0" smtClean="0"/>
              <a:t>13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itchFamily="2" charset="2"/>
              </a:rPr>
              <a:t>  c1</a:t>
            </a:r>
            <a:r>
              <a:rPr lang="en-US" altLang="ko-KR" baseline="30000" dirty="0" smtClean="0"/>
              <a:t/>
            </a:r>
            <a:br>
              <a:rPr lang="en-US" altLang="ko-KR" baseline="30000" dirty="0" smtClean="0"/>
            </a:br>
            <a:r>
              <a:rPr lang="en-US" altLang="ko-KR" dirty="0" smtClean="0"/>
              <a:t>…</a:t>
            </a:r>
            <a:r>
              <a:rPr lang="en-US" altLang="ko-KR" baseline="30000" dirty="0" smtClean="0"/>
              <a:t/>
            </a:r>
            <a:br>
              <a:rPr lang="en-US" altLang="ko-KR" baseline="30000" dirty="0" smtClean="0"/>
            </a:br>
            <a:r>
              <a:rPr lang="en-US" altLang="ko-KR" dirty="0" smtClean="0"/>
              <a:t>X</a:t>
            </a:r>
            <a:r>
              <a:rPr lang="en-US" altLang="ko-KR" baseline="30000" dirty="0" smtClean="0"/>
              <a:t>21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itchFamily="2" charset="2"/>
              </a:rPr>
              <a:t>  c9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X</a:t>
            </a:r>
            <a:r>
              <a:rPr lang="en-US" altLang="ko-KR" baseline="30000" dirty="0" smtClean="0"/>
              <a:t>22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itchFamily="2" charset="2"/>
              </a:rPr>
              <a:t>  c10 </a:t>
            </a:r>
            <a:r>
              <a:rPr lang="en-US" altLang="ko-KR" sz="1800" dirty="0" smtClean="0">
                <a:sym typeface="Wingdings" pitchFamily="2" charset="2"/>
              </a:rPr>
              <a:t>(x</a:t>
            </a:r>
            <a:r>
              <a:rPr lang="en-US" altLang="ko-KR" sz="1800" baseline="30000" dirty="0" smtClean="0">
                <a:sym typeface="Wingdings" pitchFamily="2" charset="2"/>
              </a:rPr>
              <a:t>11</a:t>
            </a:r>
            <a:r>
              <a:rPr lang="en-US" altLang="ko-KR" sz="1800" dirty="0" smtClean="0">
                <a:sym typeface="Wingdings" pitchFamily="2" charset="2"/>
              </a:rPr>
              <a:t> * x</a:t>
            </a:r>
            <a:r>
              <a:rPr lang="en-US" altLang="ko-KR" sz="1800" baseline="30000" dirty="0" smtClean="0">
                <a:sym typeface="Wingdings" pitchFamily="2" charset="2"/>
              </a:rPr>
              <a:t>11</a:t>
            </a:r>
            <a:r>
              <a:rPr lang="en-US" altLang="ko-KR" sz="1800" dirty="0" smtClean="0">
                <a:sym typeface="Wingdings" pitchFamily="2" charset="2"/>
              </a:rPr>
              <a:t>)</a:t>
            </a:r>
            <a:br>
              <a:rPr lang="en-US" altLang="ko-KR" sz="1800" dirty="0" smtClean="0">
                <a:sym typeface="Wingdings" pitchFamily="2" charset="2"/>
              </a:rPr>
            </a:br>
            <a:r>
              <a:rPr lang="en-US" altLang="ko-KR" sz="1800" dirty="0" smtClean="0">
                <a:sym typeface="Wingdings" pitchFamily="2" charset="2"/>
              </a:rPr>
              <a:t>*c11</a:t>
            </a:r>
            <a:r>
              <a:rPr lang="ko-KR" altLang="en-US" sz="1800" dirty="0" smtClean="0">
                <a:sym typeface="Wingdings" pitchFamily="2" charset="2"/>
              </a:rPr>
              <a:t>은 여기서 사용하지 않고 비워둠</a:t>
            </a:r>
            <a:endParaRPr lang="en-US" altLang="ko-KR" sz="1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37" y="1186347"/>
            <a:ext cx="2953793" cy="5118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511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24838" y="205164"/>
            <a:ext cx="11368160" cy="762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3200" dirty="0" smtClean="0"/>
              <a:t>GF(2</a:t>
            </a:r>
            <a:r>
              <a:rPr lang="en-US" altLang="ko-KR" sz="3200" baseline="30000" dirty="0" smtClean="0"/>
              <a:t>12</a:t>
            </a:r>
            <a:r>
              <a:rPr lang="en-US" altLang="ko-KR" sz="3200" dirty="0" smtClean="0"/>
              <a:t>)  X</a:t>
            </a:r>
            <a:r>
              <a:rPr lang="en-US" altLang="ko-KR" sz="3200" baseline="30000" dirty="0" smtClean="0"/>
              <a:t>12</a:t>
            </a:r>
            <a:r>
              <a:rPr lang="en-US" altLang="ko-KR" sz="3200" dirty="0" smtClean="0"/>
              <a:t> =  X</a:t>
            </a:r>
            <a:r>
              <a:rPr lang="en-US" altLang="ko-KR" sz="3200" baseline="30000" dirty="0" smtClean="0"/>
              <a:t>3</a:t>
            </a:r>
            <a:r>
              <a:rPr lang="en-US" altLang="ko-KR" sz="3200" dirty="0" smtClean="0"/>
              <a:t> + 1</a:t>
            </a:r>
            <a:endParaRPr lang="ko-KR" altLang="en-US" sz="3200" dirty="0"/>
          </a:p>
        </p:txBody>
      </p:sp>
      <p:sp>
        <p:nvSpPr>
          <p:cNvPr id="6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542441" y="1152525"/>
            <a:ext cx="11238397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Toffoli</a:t>
            </a:r>
            <a:r>
              <a:rPr lang="en-US" altLang="ko-KR" dirty="0" smtClean="0"/>
              <a:t>(x, y, </a:t>
            </a:r>
            <a:r>
              <a:rPr lang="en-US" altLang="ko-KR" b="1" dirty="0" smtClean="0"/>
              <a:t>z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x, y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z </a:t>
            </a:r>
            <a:r>
              <a:rPr lang="ko-KR" altLang="en-US" dirty="0" smtClean="0"/>
              <a:t>반전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1 0 1 </a:t>
            </a:r>
            <a:r>
              <a:rPr lang="en-US" altLang="ko-KR" dirty="0" smtClean="0">
                <a:sym typeface="Wingdings" pitchFamily="2" charset="2"/>
              </a:rPr>
              <a:t> 1 </a:t>
            </a:r>
            <a:r>
              <a:rPr lang="en-US" altLang="ko-KR" dirty="0">
                <a:sym typeface="Wingdings" pitchFamily="2" charset="2"/>
              </a:rPr>
              <a:t>0</a:t>
            </a:r>
            <a:r>
              <a:rPr lang="en-US" altLang="ko-KR" dirty="0" smtClean="0">
                <a:sym typeface="Wingdings" pitchFamily="2" charset="2"/>
              </a:rPr>
              <a:t> 1</a:t>
            </a:r>
            <a:br>
              <a:rPr lang="en-US" altLang="ko-KR" dirty="0" smtClean="0">
                <a:sym typeface="Wingdings" pitchFamily="2" charset="2"/>
              </a:rPr>
            </a:br>
            <a:r>
              <a:rPr lang="en-US" altLang="ko-KR" dirty="0" smtClean="0">
                <a:sym typeface="Wingdings" pitchFamily="2" charset="2"/>
              </a:rPr>
              <a:t>1 1 1  1 1 0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CNOT(x, </a:t>
            </a:r>
            <a:r>
              <a:rPr lang="en-US" altLang="ko-KR" b="1" dirty="0" smtClean="0"/>
              <a:t>y</a:t>
            </a:r>
            <a:r>
              <a:rPr lang="en-US" altLang="ko-KR" dirty="0" smtClean="0"/>
              <a:t>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x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y </a:t>
            </a:r>
            <a:r>
              <a:rPr lang="ko-KR" altLang="en-US" dirty="0" smtClean="0"/>
              <a:t>반전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4935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24838" y="205164"/>
            <a:ext cx="11368160" cy="762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3200" dirty="0" smtClean="0"/>
              <a:t>GF(2</a:t>
            </a:r>
            <a:r>
              <a:rPr lang="en-US" altLang="ko-KR" sz="3200" baseline="30000" dirty="0" smtClean="0"/>
              <a:t>12</a:t>
            </a:r>
            <a:r>
              <a:rPr lang="en-US" altLang="ko-KR" sz="3200" dirty="0" smtClean="0"/>
              <a:t>)  X</a:t>
            </a:r>
            <a:r>
              <a:rPr lang="en-US" altLang="ko-KR" sz="3200" baseline="30000" dirty="0" smtClean="0"/>
              <a:t>12</a:t>
            </a:r>
            <a:r>
              <a:rPr lang="en-US" altLang="ko-KR" sz="3200" dirty="0" smtClean="0"/>
              <a:t> =  X</a:t>
            </a:r>
            <a:r>
              <a:rPr lang="en-US" altLang="ko-KR" sz="3200" baseline="30000" dirty="0" smtClean="0"/>
              <a:t>3</a:t>
            </a:r>
            <a:r>
              <a:rPr lang="en-US" altLang="ko-KR" sz="3200" dirty="0" smtClean="0"/>
              <a:t> + 1</a:t>
            </a:r>
            <a:endParaRPr lang="ko-KR" altLang="en-US" sz="32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806389"/>
              </p:ext>
            </p:extLst>
          </p:nvPr>
        </p:nvGraphicFramePr>
        <p:xfrm>
          <a:off x="1204987" y="1261794"/>
          <a:ext cx="6544164" cy="45146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45347"/>
                <a:gridCol w="545347"/>
                <a:gridCol w="545347"/>
                <a:gridCol w="545347"/>
                <a:gridCol w="545347"/>
                <a:gridCol w="545347"/>
                <a:gridCol w="545347"/>
                <a:gridCol w="545347"/>
                <a:gridCol w="545347"/>
                <a:gridCol w="545347"/>
                <a:gridCol w="545347"/>
                <a:gridCol w="545347"/>
              </a:tblGrid>
              <a:tr h="328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0</a:t>
                      </a:r>
                      <a:endParaRPr lang="en-US" altLang="ko-KR" sz="18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1</a:t>
                      </a:r>
                      <a:endParaRPr lang="en-US" altLang="ko-KR" sz="1600" b="0" i="0" u="none" strike="noStrike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28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1</a:t>
                      </a:r>
                      <a:endParaRPr lang="en-US" altLang="ko-KR" sz="18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1</a:t>
                      </a:r>
                      <a:endParaRPr lang="en-US" altLang="ko-KR" sz="1600" b="0" i="0" u="none" strike="noStrike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8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2</a:t>
                      </a:r>
                      <a:endParaRPr lang="en-US" altLang="ko-KR" sz="18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8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3</a:t>
                      </a:r>
                      <a:endParaRPr lang="en-US" altLang="ko-KR" sz="18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1</a:t>
                      </a:r>
                      <a:endParaRPr lang="en-US" altLang="ko-KR" sz="1600" b="0" i="0" u="none" strike="noStrike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1</a:t>
                      </a:r>
                      <a:endParaRPr lang="en-US" altLang="ko-KR" sz="1600" b="0" i="0" u="none" strike="noStrike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8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4</a:t>
                      </a:r>
                      <a:endParaRPr lang="en-US" altLang="ko-KR" sz="18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1</a:t>
                      </a:r>
                      <a:endParaRPr lang="en-US" altLang="ko-KR" sz="1600" b="0" i="0" u="none" strike="noStrike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1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1</a:t>
                      </a:r>
                      <a:endParaRPr lang="en-US" altLang="ko-KR" sz="1600" b="0" i="0" u="none" strike="noStrike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8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5</a:t>
                      </a:r>
                      <a:endParaRPr lang="en-US" altLang="ko-KR" sz="18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1</a:t>
                      </a:r>
                      <a:endParaRPr lang="en-US" altLang="ko-KR" sz="1600" b="0" i="0" u="none" strike="noStrike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1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8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6</a:t>
                      </a:r>
                      <a:endParaRPr lang="en-US" altLang="ko-KR" sz="18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1</a:t>
                      </a:r>
                      <a:endParaRPr lang="en-US" altLang="ko-KR" sz="1600" b="0" i="0" u="none" strike="noStrike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1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8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7</a:t>
                      </a:r>
                      <a:endParaRPr lang="en-US" altLang="ko-KR" sz="18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1</a:t>
                      </a:r>
                      <a:endParaRPr lang="en-US" altLang="ko-KR" sz="1600" b="0" i="0" u="none" strike="noStrike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1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8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8</a:t>
                      </a:r>
                      <a:endParaRPr lang="en-US" altLang="ko-KR" sz="18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1</a:t>
                      </a:r>
                      <a:endParaRPr lang="en-US" altLang="ko-KR" sz="1600" b="0" i="0" u="none" strike="noStrike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1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8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9</a:t>
                      </a:r>
                      <a:endParaRPr lang="en-US" altLang="ko-KR" sz="18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1</a:t>
                      </a:r>
                      <a:endParaRPr lang="en-US" altLang="ko-KR" sz="1600" b="0" i="0" u="none" strike="noStrike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8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10</a:t>
                      </a:r>
                      <a:endParaRPr lang="en-US" altLang="ko-KR" sz="18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1</a:t>
                      </a:r>
                      <a:endParaRPr lang="en-US" altLang="ko-KR" sz="1600" b="0" i="0" u="none" strike="noStrike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28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11</a:t>
                      </a:r>
                      <a:endParaRPr lang="en-US" altLang="ko-KR" sz="18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c0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c3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c4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c5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c6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c7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c8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c9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c10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r>
                        <a:rPr lang="en-US" sz="18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  <a:endParaRPr lang="en-US" sz="18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r>
                        <a:rPr lang="en-US" altLang="ko-KR" sz="18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13</a:t>
                      </a:r>
                    </a:p>
                  </a:txBody>
                  <a:tcPr marL="14104" marR="14104" marT="14104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r>
                        <a:rPr lang="en-US" altLang="ko-KR" sz="18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14</a:t>
                      </a:r>
                    </a:p>
                  </a:txBody>
                  <a:tcPr marL="14104" marR="14104" marT="14104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r>
                        <a:rPr lang="en-US" altLang="ko-KR" sz="18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</a:t>
                      </a:r>
                    </a:p>
                  </a:txBody>
                  <a:tcPr marL="14104" marR="14104" marT="14104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r>
                        <a:rPr lang="en-US" altLang="ko-KR" sz="18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</a:t>
                      </a:r>
                    </a:p>
                  </a:txBody>
                  <a:tcPr marL="14104" marR="14104" marT="14104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r>
                        <a:rPr lang="en-US" altLang="ko-KR" sz="18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</a:t>
                      </a:r>
                    </a:p>
                  </a:txBody>
                  <a:tcPr marL="14104" marR="14104" marT="14104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r>
                        <a:rPr lang="en-US" altLang="ko-KR" sz="18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</a:t>
                      </a:r>
                    </a:p>
                  </a:txBody>
                  <a:tcPr marL="14104" marR="14104" marT="14104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r>
                        <a:rPr lang="en-US" altLang="ko-KR" sz="18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</a:t>
                      </a:r>
                    </a:p>
                  </a:txBody>
                  <a:tcPr marL="14104" marR="14104" marT="14104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r>
                        <a:rPr lang="en-US" altLang="ko-KR" sz="18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</a:t>
                      </a:r>
                    </a:p>
                  </a:txBody>
                  <a:tcPr marL="14104" marR="14104" marT="14104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r>
                        <a:rPr lang="en-US" altLang="ko-KR" sz="18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21</a:t>
                      </a:r>
                    </a:p>
                  </a:txBody>
                  <a:tcPr marL="14104" marR="14104" marT="14104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r>
                        <a:rPr lang="en-US" altLang="ko-KR" sz="18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22</a:t>
                      </a:r>
                    </a:p>
                  </a:txBody>
                  <a:tcPr marL="14104" marR="14104" marT="14104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45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24838" y="205164"/>
            <a:ext cx="11368160" cy="762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3200" dirty="0" smtClean="0"/>
              <a:t>GF(2</a:t>
            </a:r>
            <a:r>
              <a:rPr lang="en-US" altLang="ko-KR" sz="3200" baseline="30000" dirty="0" smtClean="0"/>
              <a:t>12</a:t>
            </a:r>
            <a:r>
              <a:rPr lang="en-US" altLang="ko-KR" sz="3200" dirty="0" smtClean="0"/>
              <a:t>)  X</a:t>
            </a:r>
            <a:r>
              <a:rPr lang="en-US" altLang="ko-KR" sz="3200" baseline="30000" dirty="0" smtClean="0"/>
              <a:t>12</a:t>
            </a:r>
            <a:r>
              <a:rPr lang="en-US" altLang="ko-KR" sz="3200" dirty="0" smtClean="0"/>
              <a:t> =  X</a:t>
            </a:r>
            <a:r>
              <a:rPr lang="en-US" altLang="ko-KR" sz="3200" baseline="30000" dirty="0" smtClean="0"/>
              <a:t>3</a:t>
            </a:r>
            <a:r>
              <a:rPr lang="en-US" altLang="ko-KR" sz="3200" dirty="0" smtClean="0"/>
              <a:t> + 1</a:t>
            </a:r>
            <a:endParaRPr lang="ko-KR" altLang="en-US" sz="32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155191"/>
              </p:ext>
            </p:extLst>
          </p:nvPr>
        </p:nvGraphicFramePr>
        <p:xfrm>
          <a:off x="1204987" y="1261794"/>
          <a:ext cx="8713934" cy="45146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4815"/>
                <a:gridCol w="434815"/>
                <a:gridCol w="434815"/>
                <a:gridCol w="434815"/>
                <a:gridCol w="434815"/>
                <a:gridCol w="434815"/>
                <a:gridCol w="434815"/>
                <a:gridCol w="434815"/>
                <a:gridCol w="434815"/>
                <a:gridCol w="434815"/>
                <a:gridCol w="434815"/>
                <a:gridCol w="434815"/>
                <a:gridCol w="566969"/>
                <a:gridCol w="2929185"/>
              </a:tblGrid>
              <a:tr h="328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0</a:t>
                      </a:r>
                      <a:endParaRPr lang="en-US" altLang="ko-KR" sz="18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1</a:t>
                      </a:r>
                      <a:endParaRPr lang="en-US" altLang="ko-KR" sz="1600" b="0" i="0" u="none" strike="noStrike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e0</a:t>
                      </a:r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8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1</a:t>
                      </a:r>
                      <a:endParaRPr lang="en-US" altLang="ko-KR" sz="18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1</a:t>
                      </a:r>
                      <a:endParaRPr lang="en-US" altLang="ko-KR" sz="1600" b="0" i="0" u="none" strike="noStrike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e1</a:t>
                      </a:r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8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2</a:t>
                      </a:r>
                      <a:endParaRPr lang="en-US" altLang="ko-KR" sz="18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e2</a:t>
                      </a:r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8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3</a:t>
                      </a:r>
                      <a:endParaRPr lang="en-US" altLang="ko-KR" sz="18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1</a:t>
                      </a:r>
                      <a:endParaRPr lang="en-US" altLang="ko-KR" sz="1600" b="0" i="0" u="none" strike="noStrike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1</a:t>
                      </a:r>
                      <a:endParaRPr lang="en-US" altLang="ko-KR" sz="1600" b="0" i="0" u="none" strike="noStrike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e3</a:t>
                      </a:r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8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4</a:t>
                      </a:r>
                      <a:endParaRPr lang="en-US" altLang="ko-KR" sz="18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1</a:t>
                      </a:r>
                      <a:endParaRPr lang="en-US" altLang="ko-KR" sz="1600" b="0" i="0" u="none" strike="noStrike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1</a:t>
                      </a:r>
                      <a:endParaRPr lang="en-US" altLang="ko-KR" sz="1600" b="0" i="0" u="none" strike="noStrike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e4</a:t>
                      </a: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8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5</a:t>
                      </a:r>
                      <a:endParaRPr lang="en-US" altLang="ko-KR" sz="18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1</a:t>
                      </a:r>
                      <a:endParaRPr lang="en-US" altLang="ko-KR" sz="1600" b="0" i="0" u="none" strike="noStrike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e5</a:t>
                      </a:r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8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6</a:t>
                      </a:r>
                      <a:endParaRPr lang="en-US" altLang="ko-KR" sz="18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1</a:t>
                      </a:r>
                      <a:endParaRPr lang="en-US" altLang="ko-KR" sz="1600" b="0" i="0" u="none" strike="noStrike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e6</a:t>
                      </a:r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8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7</a:t>
                      </a:r>
                      <a:endParaRPr lang="en-US" altLang="ko-KR" sz="18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1</a:t>
                      </a:r>
                      <a:endParaRPr lang="en-US" altLang="ko-KR" sz="1600" b="0" i="0" u="none" strike="noStrike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e7</a:t>
                      </a:r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8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8</a:t>
                      </a:r>
                      <a:endParaRPr lang="en-US" altLang="ko-KR" sz="18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1</a:t>
                      </a:r>
                      <a:endParaRPr lang="en-US" altLang="ko-KR" sz="1600" b="0" i="0" u="none" strike="noStrike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e8</a:t>
                      </a:r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8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9</a:t>
                      </a:r>
                      <a:endParaRPr lang="en-US" altLang="ko-KR" sz="18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1</a:t>
                      </a:r>
                      <a:endParaRPr lang="en-US" altLang="ko-KR" sz="1600" b="0" i="0" u="none" strike="noStrike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e9</a:t>
                      </a:r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8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10</a:t>
                      </a:r>
                      <a:endParaRPr lang="en-US" altLang="ko-KR" sz="18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1</a:t>
                      </a:r>
                      <a:endParaRPr lang="en-US" altLang="ko-KR" sz="1600" b="0" i="0" u="none" strike="noStrike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e10</a:t>
                      </a:r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8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11</a:t>
                      </a:r>
                      <a:endParaRPr lang="en-US" altLang="ko-KR" sz="18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c0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c3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c4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c5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c6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c7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c8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c9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c10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r>
                        <a:rPr lang="en-US" sz="18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  <a:endParaRPr lang="en-US" sz="18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r>
                        <a:rPr lang="en-US" altLang="ko-KR" sz="18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13</a:t>
                      </a:r>
                    </a:p>
                  </a:txBody>
                  <a:tcPr marL="14104" marR="14104" marT="14104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r>
                        <a:rPr lang="en-US" altLang="ko-KR" sz="18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14</a:t>
                      </a:r>
                    </a:p>
                  </a:txBody>
                  <a:tcPr marL="14104" marR="14104" marT="14104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r>
                        <a:rPr lang="en-US" altLang="ko-KR" sz="18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</a:t>
                      </a:r>
                    </a:p>
                  </a:txBody>
                  <a:tcPr marL="14104" marR="14104" marT="14104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r>
                        <a:rPr lang="en-US" altLang="ko-KR" sz="18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</a:t>
                      </a:r>
                    </a:p>
                  </a:txBody>
                  <a:tcPr marL="14104" marR="14104" marT="14104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r>
                        <a:rPr lang="en-US" altLang="ko-KR" sz="18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</a:t>
                      </a:r>
                    </a:p>
                  </a:txBody>
                  <a:tcPr marL="14104" marR="14104" marT="14104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r>
                        <a:rPr lang="en-US" altLang="ko-KR" sz="18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</a:t>
                      </a:r>
                    </a:p>
                  </a:txBody>
                  <a:tcPr marL="14104" marR="14104" marT="14104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r>
                        <a:rPr lang="en-US" altLang="ko-KR" sz="18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</a:t>
                      </a:r>
                    </a:p>
                  </a:txBody>
                  <a:tcPr marL="14104" marR="14104" marT="14104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r>
                        <a:rPr lang="en-US" altLang="ko-KR" sz="18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</a:t>
                      </a:r>
                    </a:p>
                  </a:txBody>
                  <a:tcPr marL="14104" marR="14104" marT="14104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r>
                        <a:rPr lang="en-US" altLang="ko-KR" sz="18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21</a:t>
                      </a:r>
                    </a:p>
                  </a:txBody>
                  <a:tcPr marL="14104" marR="14104" marT="14104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r>
                        <a:rPr lang="en-US" altLang="ko-KR" sz="18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22</a:t>
                      </a:r>
                    </a:p>
                  </a:txBody>
                  <a:tcPr marL="14104" marR="14104" marT="14104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0" i="0" u="none" strike="noStrike" baseline="30000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0" i="0" u="none" strike="noStrike" baseline="30000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273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24838" y="205164"/>
            <a:ext cx="11368160" cy="762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3200" dirty="0" smtClean="0"/>
              <a:t>GF(2</a:t>
            </a:r>
            <a:r>
              <a:rPr lang="en-US" altLang="ko-KR" sz="3200" baseline="30000" dirty="0" smtClean="0"/>
              <a:t>12</a:t>
            </a:r>
            <a:r>
              <a:rPr lang="en-US" altLang="ko-KR" sz="3200" dirty="0" smtClean="0"/>
              <a:t>)  X</a:t>
            </a:r>
            <a:r>
              <a:rPr lang="en-US" altLang="ko-KR" sz="3200" baseline="30000" dirty="0" smtClean="0"/>
              <a:t>12</a:t>
            </a:r>
            <a:r>
              <a:rPr lang="en-US" altLang="ko-KR" sz="3200" dirty="0" smtClean="0"/>
              <a:t> =  X</a:t>
            </a:r>
            <a:r>
              <a:rPr lang="en-US" altLang="ko-KR" sz="3200" baseline="30000" dirty="0" smtClean="0"/>
              <a:t>3</a:t>
            </a:r>
            <a:r>
              <a:rPr lang="en-US" altLang="ko-KR" sz="3200" dirty="0" smtClean="0"/>
              <a:t> + 1</a:t>
            </a:r>
            <a:endParaRPr lang="ko-KR" altLang="en-US" sz="32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072926"/>
              </p:ext>
            </p:extLst>
          </p:nvPr>
        </p:nvGraphicFramePr>
        <p:xfrm>
          <a:off x="1204987" y="1261794"/>
          <a:ext cx="8713934" cy="45146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4815"/>
                <a:gridCol w="434815"/>
                <a:gridCol w="434815"/>
                <a:gridCol w="434815"/>
                <a:gridCol w="434815"/>
                <a:gridCol w="434815"/>
                <a:gridCol w="434815"/>
                <a:gridCol w="434815"/>
                <a:gridCol w="434815"/>
                <a:gridCol w="434815"/>
                <a:gridCol w="434815"/>
                <a:gridCol w="434815"/>
                <a:gridCol w="566969"/>
                <a:gridCol w="2929185"/>
              </a:tblGrid>
              <a:tr h="328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0</a:t>
                      </a:r>
                      <a:endParaRPr lang="en-US" altLang="ko-KR" sz="18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1</a:t>
                      </a:r>
                      <a:endParaRPr lang="en-US" altLang="ko-KR" sz="1600" b="0" i="0" u="none" strike="noStrike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e0</a:t>
                      </a:r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8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1</a:t>
                      </a:r>
                      <a:endParaRPr lang="en-US" altLang="ko-KR" sz="18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1</a:t>
                      </a:r>
                      <a:endParaRPr lang="en-US" altLang="ko-KR" sz="1600" b="0" i="0" u="none" strike="noStrike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e1</a:t>
                      </a:r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8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2</a:t>
                      </a:r>
                      <a:endParaRPr lang="en-US" altLang="ko-KR" sz="18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e2</a:t>
                      </a:r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8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3</a:t>
                      </a:r>
                      <a:endParaRPr lang="en-US" altLang="ko-KR" sz="18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1</a:t>
                      </a:r>
                      <a:endParaRPr lang="en-US" altLang="ko-KR" sz="1600" b="0" i="0" u="none" strike="noStrike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e3 + e0</a:t>
                      </a:r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8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4</a:t>
                      </a:r>
                      <a:endParaRPr lang="en-US" altLang="ko-KR" sz="18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1</a:t>
                      </a:r>
                      <a:endParaRPr lang="en-US" altLang="ko-KR" sz="1600" b="0" i="0" u="none" strike="noStrike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e4 + e1</a:t>
                      </a: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8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5</a:t>
                      </a:r>
                      <a:endParaRPr lang="en-US" altLang="ko-KR" sz="18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e5 + e2</a:t>
                      </a:r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8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6</a:t>
                      </a:r>
                      <a:endParaRPr lang="en-US" altLang="ko-KR" sz="18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e6 + e3</a:t>
                      </a:r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8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7</a:t>
                      </a:r>
                      <a:endParaRPr lang="en-US" altLang="ko-KR" sz="18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e7 + e4</a:t>
                      </a:r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8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8</a:t>
                      </a:r>
                      <a:endParaRPr lang="en-US" altLang="ko-KR" sz="18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e8 + e5</a:t>
                      </a:r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8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9</a:t>
                      </a:r>
                      <a:endParaRPr lang="en-US" altLang="ko-KR" sz="18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e9 + e6</a:t>
                      </a:r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8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10</a:t>
                      </a:r>
                      <a:endParaRPr lang="en-US" altLang="ko-KR" sz="18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e10 +</a:t>
                      </a:r>
                      <a:r>
                        <a:rPr lang="en-US" altLang="ko-KR" sz="16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e7</a:t>
                      </a:r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8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11</a:t>
                      </a:r>
                      <a:endParaRPr lang="en-US" altLang="ko-KR" sz="18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e8</a:t>
                      </a:r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c0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c3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c4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c5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c6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c7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c8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c9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c10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r>
                        <a:rPr lang="en-US" sz="18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  <a:endParaRPr lang="en-US" sz="18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r>
                        <a:rPr lang="en-US" altLang="ko-KR" sz="18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13</a:t>
                      </a:r>
                    </a:p>
                  </a:txBody>
                  <a:tcPr marL="14104" marR="14104" marT="14104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r>
                        <a:rPr lang="en-US" altLang="ko-KR" sz="18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14</a:t>
                      </a:r>
                    </a:p>
                  </a:txBody>
                  <a:tcPr marL="14104" marR="14104" marT="14104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r>
                        <a:rPr lang="en-US" altLang="ko-KR" sz="18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</a:t>
                      </a:r>
                    </a:p>
                  </a:txBody>
                  <a:tcPr marL="14104" marR="14104" marT="14104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r>
                        <a:rPr lang="en-US" altLang="ko-KR" sz="18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</a:t>
                      </a:r>
                    </a:p>
                  </a:txBody>
                  <a:tcPr marL="14104" marR="14104" marT="14104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r>
                        <a:rPr lang="en-US" altLang="ko-KR" sz="18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</a:t>
                      </a:r>
                    </a:p>
                  </a:txBody>
                  <a:tcPr marL="14104" marR="14104" marT="14104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r>
                        <a:rPr lang="en-US" altLang="ko-KR" sz="18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</a:t>
                      </a:r>
                    </a:p>
                  </a:txBody>
                  <a:tcPr marL="14104" marR="14104" marT="14104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r>
                        <a:rPr lang="en-US" altLang="ko-KR" sz="18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</a:t>
                      </a:r>
                    </a:p>
                  </a:txBody>
                  <a:tcPr marL="14104" marR="14104" marT="14104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r>
                        <a:rPr lang="en-US" altLang="ko-KR" sz="18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</a:t>
                      </a:r>
                    </a:p>
                  </a:txBody>
                  <a:tcPr marL="14104" marR="14104" marT="14104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r>
                        <a:rPr lang="en-US" altLang="ko-KR" sz="18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21</a:t>
                      </a:r>
                    </a:p>
                  </a:txBody>
                  <a:tcPr marL="14104" marR="14104" marT="14104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r>
                        <a:rPr lang="en-US" altLang="ko-KR" sz="18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22</a:t>
                      </a:r>
                    </a:p>
                  </a:txBody>
                  <a:tcPr marL="14104" marR="14104" marT="14104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0" i="0" u="none" strike="noStrike" baseline="30000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0" i="0" u="none" strike="noStrike" baseline="30000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758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24838" y="205164"/>
            <a:ext cx="11368160" cy="762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3200" dirty="0" smtClean="0"/>
              <a:t>GF(2</a:t>
            </a:r>
            <a:r>
              <a:rPr lang="en-US" altLang="ko-KR" sz="3200" baseline="30000" dirty="0" smtClean="0"/>
              <a:t>12</a:t>
            </a:r>
            <a:r>
              <a:rPr lang="en-US" altLang="ko-KR" sz="3200" dirty="0" smtClean="0"/>
              <a:t>)  X</a:t>
            </a:r>
            <a:r>
              <a:rPr lang="en-US" altLang="ko-KR" sz="3200" baseline="30000" dirty="0" smtClean="0"/>
              <a:t>12</a:t>
            </a:r>
            <a:r>
              <a:rPr lang="en-US" altLang="ko-KR" sz="3200" dirty="0" smtClean="0"/>
              <a:t> =  X</a:t>
            </a:r>
            <a:r>
              <a:rPr lang="en-US" altLang="ko-KR" sz="3200" baseline="30000" dirty="0" smtClean="0"/>
              <a:t>3</a:t>
            </a:r>
            <a:r>
              <a:rPr lang="en-US" altLang="ko-KR" sz="3200" dirty="0" smtClean="0"/>
              <a:t> + 1</a:t>
            </a:r>
            <a:endParaRPr lang="ko-KR" altLang="en-US" sz="32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757611"/>
              </p:ext>
            </p:extLst>
          </p:nvPr>
        </p:nvGraphicFramePr>
        <p:xfrm>
          <a:off x="1204987" y="1261794"/>
          <a:ext cx="8713934" cy="45146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4815"/>
                <a:gridCol w="434815"/>
                <a:gridCol w="434815"/>
                <a:gridCol w="434815"/>
                <a:gridCol w="434815"/>
                <a:gridCol w="434815"/>
                <a:gridCol w="434815"/>
                <a:gridCol w="434815"/>
                <a:gridCol w="434815"/>
                <a:gridCol w="434815"/>
                <a:gridCol w="434815"/>
                <a:gridCol w="434815"/>
                <a:gridCol w="566969"/>
                <a:gridCol w="2929185"/>
              </a:tblGrid>
              <a:tr h="328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0</a:t>
                      </a:r>
                      <a:endParaRPr lang="en-US" altLang="ko-KR" sz="18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e0 + e9</a:t>
                      </a:r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8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1</a:t>
                      </a:r>
                      <a:endParaRPr lang="en-US" altLang="ko-KR" sz="18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e1 + e10</a:t>
                      </a:r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8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2</a:t>
                      </a:r>
                      <a:endParaRPr lang="en-US" altLang="ko-KR" sz="18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e2</a:t>
                      </a:r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8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3</a:t>
                      </a:r>
                      <a:endParaRPr lang="en-US" altLang="ko-KR" sz="18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1</a:t>
                      </a:r>
                      <a:endParaRPr lang="en-US" altLang="ko-KR" sz="1600" b="0" i="0" u="none" strike="noStrike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e3 + e0</a:t>
                      </a:r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8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4</a:t>
                      </a:r>
                      <a:endParaRPr lang="en-US" altLang="ko-KR" sz="18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1</a:t>
                      </a:r>
                      <a:endParaRPr lang="en-US" altLang="ko-KR" sz="1600" b="0" i="0" u="none" strike="noStrike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e4 + e1</a:t>
                      </a: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8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5</a:t>
                      </a:r>
                      <a:endParaRPr lang="en-US" altLang="ko-KR" sz="18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e5 + e2</a:t>
                      </a:r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8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6</a:t>
                      </a:r>
                      <a:endParaRPr lang="en-US" altLang="ko-KR" sz="18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e6 + e3</a:t>
                      </a:r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8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7</a:t>
                      </a:r>
                      <a:endParaRPr lang="en-US" altLang="ko-KR" sz="18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e7 + e4</a:t>
                      </a:r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8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8</a:t>
                      </a:r>
                      <a:endParaRPr lang="en-US" altLang="ko-KR" sz="18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e8 + e5</a:t>
                      </a:r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8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9</a:t>
                      </a:r>
                      <a:endParaRPr lang="en-US" altLang="ko-KR" sz="18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e9 + e6</a:t>
                      </a:r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8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10</a:t>
                      </a:r>
                      <a:endParaRPr lang="en-US" altLang="ko-KR" sz="18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e10 +</a:t>
                      </a:r>
                      <a:r>
                        <a:rPr lang="en-US" altLang="ko-KR" sz="16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e7</a:t>
                      </a:r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8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11</a:t>
                      </a:r>
                      <a:endParaRPr lang="en-US" altLang="ko-KR" sz="18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e8</a:t>
                      </a:r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c0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c3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c4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c5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c6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c7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c8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c9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c10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r>
                        <a:rPr lang="en-US" sz="18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  <a:endParaRPr lang="en-US" sz="18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r>
                        <a:rPr lang="en-US" altLang="ko-KR" sz="18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13</a:t>
                      </a:r>
                    </a:p>
                  </a:txBody>
                  <a:tcPr marL="14104" marR="14104" marT="14104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r>
                        <a:rPr lang="en-US" altLang="ko-KR" sz="18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14</a:t>
                      </a:r>
                    </a:p>
                  </a:txBody>
                  <a:tcPr marL="14104" marR="14104" marT="14104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r>
                        <a:rPr lang="en-US" altLang="ko-KR" sz="18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</a:t>
                      </a:r>
                    </a:p>
                  </a:txBody>
                  <a:tcPr marL="14104" marR="14104" marT="14104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r>
                        <a:rPr lang="en-US" altLang="ko-KR" sz="18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</a:t>
                      </a:r>
                    </a:p>
                  </a:txBody>
                  <a:tcPr marL="14104" marR="14104" marT="14104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r>
                        <a:rPr lang="en-US" altLang="ko-KR" sz="18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</a:t>
                      </a:r>
                    </a:p>
                  </a:txBody>
                  <a:tcPr marL="14104" marR="14104" marT="14104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r>
                        <a:rPr lang="en-US" altLang="ko-KR" sz="18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</a:t>
                      </a:r>
                    </a:p>
                  </a:txBody>
                  <a:tcPr marL="14104" marR="14104" marT="14104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r>
                        <a:rPr lang="en-US" altLang="ko-KR" sz="18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</a:t>
                      </a:r>
                    </a:p>
                  </a:txBody>
                  <a:tcPr marL="14104" marR="14104" marT="14104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r>
                        <a:rPr lang="en-US" altLang="ko-KR" sz="18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</a:t>
                      </a:r>
                    </a:p>
                  </a:txBody>
                  <a:tcPr marL="14104" marR="14104" marT="14104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r>
                        <a:rPr lang="en-US" altLang="ko-KR" sz="18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21</a:t>
                      </a:r>
                    </a:p>
                  </a:txBody>
                  <a:tcPr marL="14104" marR="14104" marT="14104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r>
                        <a:rPr lang="en-US" altLang="ko-KR" sz="18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22</a:t>
                      </a:r>
                    </a:p>
                  </a:txBody>
                  <a:tcPr marL="14104" marR="14104" marT="14104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0" i="0" u="none" strike="noStrike" baseline="30000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0" i="0" u="none" strike="noStrike" baseline="30000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299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24838" y="205164"/>
            <a:ext cx="11368160" cy="762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3200" dirty="0" smtClean="0"/>
              <a:t>GF(2</a:t>
            </a:r>
            <a:r>
              <a:rPr lang="en-US" altLang="ko-KR" sz="3200" baseline="30000" dirty="0" smtClean="0"/>
              <a:t>12</a:t>
            </a:r>
            <a:r>
              <a:rPr lang="en-US" altLang="ko-KR" sz="3200" dirty="0" smtClean="0"/>
              <a:t>)  X</a:t>
            </a:r>
            <a:r>
              <a:rPr lang="en-US" altLang="ko-KR" sz="3200" baseline="30000" dirty="0" smtClean="0"/>
              <a:t>12</a:t>
            </a:r>
            <a:r>
              <a:rPr lang="en-US" altLang="ko-KR" sz="3200" dirty="0" smtClean="0"/>
              <a:t> =  X</a:t>
            </a:r>
            <a:r>
              <a:rPr lang="en-US" altLang="ko-KR" sz="3200" baseline="30000" dirty="0" smtClean="0"/>
              <a:t>3</a:t>
            </a:r>
            <a:r>
              <a:rPr lang="en-US" altLang="ko-KR" sz="3200" dirty="0" smtClean="0"/>
              <a:t> + 1</a:t>
            </a:r>
            <a:endParaRPr lang="ko-KR" altLang="en-US" sz="32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710919"/>
              </p:ext>
            </p:extLst>
          </p:nvPr>
        </p:nvGraphicFramePr>
        <p:xfrm>
          <a:off x="1204987" y="1261794"/>
          <a:ext cx="8713934" cy="45146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4815"/>
                <a:gridCol w="434815"/>
                <a:gridCol w="434815"/>
                <a:gridCol w="434815"/>
                <a:gridCol w="434815"/>
                <a:gridCol w="434815"/>
                <a:gridCol w="434815"/>
                <a:gridCol w="434815"/>
                <a:gridCol w="434815"/>
                <a:gridCol w="434815"/>
                <a:gridCol w="434815"/>
                <a:gridCol w="434815"/>
                <a:gridCol w="566969"/>
                <a:gridCol w="2929185"/>
              </a:tblGrid>
              <a:tr h="328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0</a:t>
                      </a:r>
                      <a:endParaRPr lang="en-US" altLang="ko-KR" sz="18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e0 + e9</a:t>
                      </a:r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8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1</a:t>
                      </a:r>
                      <a:endParaRPr lang="en-US" altLang="ko-KR" sz="18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e1 + e10</a:t>
                      </a:r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8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2</a:t>
                      </a:r>
                      <a:endParaRPr lang="en-US" altLang="ko-KR" sz="18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e2</a:t>
                      </a:r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8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3</a:t>
                      </a:r>
                      <a:endParaRPr lang="en-US" altLang="ko-KR" sz="18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e3 + e0 + e9</a:t>
                      </a:r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8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4</a:t>
                      </a:r>
                      <a:endParaRPr lang="en-US" altLang="ko-KR" sz="18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e4 + e1 + e10</a:t>
                      </a: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8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5</a:t>
                      </a:r>
                      <a:endParaRPr lang="en-US" altLang="ko-KR" sz="18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e5 + e2</a:t>
                      </a:r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8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6</a:t>
                      </a:r>
                      <a:endParaRPr lang="en-US" altLang="ko-KR" sz="18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e6 + e3</a:t>
                      </a:r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8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7</a:t>
                      </a:r>
                      <a:endParaRPr lang="en-US" altLang="ko-KR" sz="18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e7 + e4</a:t>
                      </a:r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8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8</a:t>
                      </a:r>
                      <a:endParaRPr lang="en-US" altLang="ko-KR" sz="18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e8 + e5</a:t>
                      </a:r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8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9</a:t>
                      </a:r>
                      <a:endParaRPr lang="en-US" altLang="ko-KR" sz="18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e9 + e6</a:t>
                      </a:r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8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10</a:t>
                      </a:r>
                      <a:endParaRPr lang="en-US" altLang="ko-KR" sz="18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e10 +</a:t>
                      </a:r>
                      <a:r>
                        <a:rPr lang="en-US" altLang="ko-KR" sz="16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e7</a:t>
                      </a:r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8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11</a:t>
                      </a:r>
                      <a:endParaRPr lang="en-US" altLang="ko-KR" sz="18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e8</a:t>
                      </a:r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c0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c3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c4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c5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c6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c7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c8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c9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c10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r>
                        <a:rPr lang="en-US" sz="18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  <a:endParaRPr lang="en-US" sz="18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r>
                        <a:rPr lang="en-US" altLang="ko-KR" sz="18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13</a:t>
                      </a:r>
                    </a:p>
                  </a:txBody>
                  <a:tcPr marL="14104" marR="14104" marT="14104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r>
                        <a:rPr lang="en-US" altLang="ko-KR" sz="18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14</a:t>
                      </a:r>
                    </a:p>
                  </a:txBody>
                  <a:tcPr marL="14104" marR="14104" marT="14104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r>
                        <a:rPr lang="en-US" altLang="ko-KR" sz="18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</a:t>
                      </a:r>
                    </a:p>
                  </a:txBody>
                  <a:tcPr marL="14104" marR="14104" marT="14104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r>
                        <a:rPr lang="en-US" altLang="ko-KR" sz="18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</a:t>
                      </a:r>
                    </a:p>
                  </a:txBody>
                  <a:tcPr marL="14104" marR="14104" marT="14104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r>
                        <a:rPr lang="en-US" altLang="ko-KR" sz="18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</a:t>
                      </a:r>
                    </a:p>
                  </a:txBody>
                  <a:tcPr marL="14104" marR="14104" marT="14104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r>
                        <a:rPr lang="en-US" altLang="ko-KR" sz="18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</a:t>
                      </a:r>
                    </a:p>
                  </a:txBody>
                  <a:tcPr marL="14104" marR="14104" marT="14104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r>
                        <a:rPr lang="en-US" altLang="ko-KR" sz="18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</a:t>
                      </a:r>
                    </a:p>
                  </a:txBody>
                  <a:tcPr marL="14104" marR="14104" marT="14104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r>
                        <a:rPr lang="en-US" altLang="ko-KR" sz="18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</a:t>
                      </a:r>
                    </a:p>
                  </a:txBody>
                  <a:tcPr marL="14104" marR="14104" marT="14104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r>
                        <a:rPr lang="en-US" altLang="ko-KR" sz="18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21</a:t>
                      </a:r>
                    </a:p>
                  </a:txBody>
                  <a:tcPr marL="14104" marR="14104" marT="14104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r>
                        <a:rPr lang="en-US" altLang="ko-KR" sz="18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22</a:t>
                      </a:r>
                    </a:p>
                  </a:txBody>
                  <a:tcPr marL="14104" marR="14104" marT="14104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0" i="0" u="none" strike="noStrike" baseline="30000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0" i="0" u="none" strike="noStrike" baseline="30000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050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24838" y="205164"/>
            <a:ext cx="11368160" cy="762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3200" dirty="0" smtClean="0"/>
              <a:t>GF(2</a:t>
            </a:r>
            <a:r>
              <a:rPr lang="en-US" altLang="ko-KR" sz="3200" baseline="30000" dirty="0" smtClean="0"/>
              <a:t>12</a:t>
            </a:r>
            <a:r>
              <a:rPr lang="en-US" altLang="ko-KR" sz="3200" dirty="0" smtClean="0"/>
              <a:t>)  X</a:t>
            </a:r>
            <a:r>
              <a:rPr lang="en-US" altLang="ko-KR" sz="3200" baseline="30000" dirty="0" smtClean="0"/>
              <a:t>12</a:t>
            </a:r>
            <a:r>
              <a:rPr lang="en-US" altLang="ko-KR" sz="3200" dirty="0" smtClean="0"/>
              <a:t> =  X</a:t>
            </a:r>
            <a:r>
              <a:rPr lang="en-US" altLang="ko-KR" sz="3200" baseline="30000" dirty="0" smtClean="0"/>
              <a:t>3</a:t>
            </a:r>
            <a:r>
              <a:rPr lang="en-US" altLang="ko-KR" sz="3200" dirty="0" smtClean="0"/>
              <a:t> + 1</a:t>
            </a:r>
            <a:endParaRPr lang="ko-KR" altLang="en-US" sz="32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449452"/>
              </p:ext>
            </p:extLst>
          </p:nvPr>
        </p:nvGraphicFramePr>
        <p:xfrm>
          <a:off x="1204987" y="1261794"/>
          <a:ext cx="8713934" cy="45146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4815"/>
                <a:gridCol w="434815"/>
                <a:gridCol w="434815"/>
                <a:gridCol w="434815"/>
                <a:gridCol w="434815"/>
                <a:gridCol w="434815"/>
                <a:gridCol w="434815"/>
                <a:gridCol w="434815"/>
                <a:gridCol w="434815"/>
                <a:gridCol w="434815"/>
                <a:gridCol w="434815"/>
                <a:gridCol w="434815"/>
                <a:gridCol w="566969"/>
                <a:gridCol w="2929185"/>
              </a:tblGrid>
              <a:tr h="328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0</a:t>
                      </a:r>
                      <a:endParaRPr lang="en-US" altLang="ko-KR" sz="18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e0 + e9</a:t>
                      </a:r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8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1</a:t>
                      </a:r>
                      <a:endParaRPr lang="en-US" altLang="ko-KR" sz="18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e1 + e10</a:t>
                      </a:r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8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2</a:t>
                      </a:r>
                      <a:endParaRPr lang="en-US" altLang="ko-KR" sz="18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e2</a:t>
                      </a:r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8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3</a:t>
                      </a:r>
                      <a:endParaRPr lang="en-US" altLang="ko-KR" sz="18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e0 + e3 +e9</a:t>
                      </a:r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8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4</a:t>
                      </a:r>
                      <a:endParaRPr lang="en-US" altLang="ko-KR" sz="18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i="0" u="none" strike="noStrike" dirty="0" smtClean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e1 + e4 +e10</a:t>
                      </a: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8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5</a:t>
                      </a:r>
                      <a:endParaRPr lang="en-US" altLang="ko-KR" sz="18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e2 + e5</a:t>
                      </a:r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8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6</a:t>
                      </a:r>
                      <a:endParaRPr lang="en-US" altLang="ko-KR" sz="18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e3 + e6</a:t>
                      </a:r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8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7</a:t>
                      </a:r>
                      <a:endParaRPr lang="en-US" altLang="ko-KR" sz="18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 e4 + e7</a:t>
                      </a:r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8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8</a:t>
                      </a:r>
                      <a:endParaRPr lang="en-US" altLang="ko-KR" sz="18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 e5 + e8</a:t>
                      </a:r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8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9</a:t>
                      </a:r>
                      <a:endParaRPr lang="en-US" altLang="ko-KR" sz="18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e6 +</a:t>
                      </a:r>
                      <a:r>
                        <a:rPr lang="en-US" altLang="ko-KR" sz="16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e9</a:t>
                      </a:r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8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10</a:t>
                      </a:r>
                      <a:endParaRPr lang="en-US" altLang="ko-KR" sz="18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e7 + e10</a:t>
                      </a:r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8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11</a:t>
                      </a:r>
                      <a:endParaRPr lang="en-US" altLang="ko-KR" sz="18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e8</a:t>
                      </a:r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c0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c3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c4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c5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c6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c7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c8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c9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c10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r>
                        <a:rPr lang="en-US" sz="18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  <a:endParaRPr lang="en-US" sz="18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r>
                        <a:rPr lang="en-US" altLang="ko-KR" sz="18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13</a:t>
                      </a:r>
                    </a:p>
                  </a:txBody>
                  <a:tcPr marL="14104" marR="14104" marT="14104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r>
                        <a:rPr lang="en-US" altLang="ko-KR" sz="18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14</a:t>
                      </a:r>
                    </a:p>
                  </a:txBody>
                  <a:tcPr marL="14104" marR="14104" marT="14104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r>
                        <a:rPr lang="en-US" altLang="ko-KR" sz="18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</a:t>
                      </a:r>
                    </a:p>
                  </a:txBody>
                  <a:tcPr marL="14104" marR="14104" marT="14104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r>
                        <a:rPr lang="en-US" altLang="ko-KR" sz="18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</a:t>
                      </a:r>
                    </a:p>
                  </a:txBody>
                  <a:tcPr marL="14104" marR="14104" marT="14104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r>
                        <a:rPr lang="en-US" altLang="ko-KR" sz="18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</a:t>
                      </a:r>
                    </a:p>
                  </a:txBody>
                  <a:tcPr marL="14104" marR="14104" marT="14104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r>
                        <a:rPr lang="en-US" altLang="ko-KR" sz="18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</a:t>
                      </a:r>
                    </a:p>
                  </a:txBody>
                  <a:tcPr marL="14104" marR="14104" marT="14104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r>
                        <a:rPr lang="en-US" altLang="ko-KR" sz="18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</a:t>
                      </a:r>
                    </a:p>
                  </a:txBody>
                  <a:tcPr marL="14104" marR="14104" marT="14104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r>
                        <a:rPr lang="en-US" altLang="ko-KR" sz="18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</a:t>
                      </a:r>
                    </a:p>
                  </a:txBody>
                  <a:tcPr marL="14104" marR="14104" marT="14104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r>
                        <a:rPr lang="en-US" altLang="ko-KR" sz="18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21</a:t>
                      </a:r>
                    </a:p>
                  </a:txBody>
                  <a:tcPr marL="14104" marR="14104" marT="14104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r>
                        <a:rPr lang="en-US" altLang="ko-KR" sz="18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22</a:t>
                      </a:r>
                    </a:p>
                  </a:txBody>
                  <a:tcPr marL="14104" marR="14104" marT="14104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0" i="0" u="none" strike="noStrike" baseline="30000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0" i="0" u="none" strike="noStrike" baseline="30000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112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24838" y="205164"/>
            <a:ext cx="11368160" cy="762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3200" dirty="0" smtClean="0"/>
              <a:t>GF(2</a:t>
            </a:r>
            <a:r>
              <a:rPr lang="en-US" altLang="ko-KR" sz="3200" baseline="30000" dirty="0" smtClean="0"/>
              <a:t>12</a:t>
            </a:r>
            <a:r>
              <a:rPr lang="en-US" altLang="ko-KR" sz="3200" dirty="0" smtClean="0"/>
              <a:t>)  X</a:t>
            </a:r>
            <a:r>
              <a:rPr lang="en-US" altLang="ko-KR" sz="3200" baseline="30000" dirty="0" smtClean="0"/>
              <a:t>12</a:t>
            </a:r>
            <a:r>
              <a:rPr lang="en-US" altLang="ko-KR" sz="3200" dirty="0" smtClean="0"/>
              <a:t> =  X</a:t>
            </a:r>
            <a:r>
              <a:rPr lang="en-US" altLang="ko-KR" sz="3200" baseline="30000" dirty="0" smtClean="0"/>
              <a:t>3</a:t>
            </a:r>
            <a:r>
              <a:rPr lang="en-US" altLang="ko-KR" sz="3200" dirty="0" smtClean="0"/>
              <a:t> + 1</a:t>
            </a:r>
            <a:endParaRPr lang="ko-KR" altLang="en-US" sz="32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839318"/>
              </p:ext>
            </p:extLst>
          </p:nvPr>
        </p:nvGraphicFramePr>
        <p:xfrm>
          <a:off x="1204987" y="1261794"/>
          <a:ext cx="8713934" cy="45146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4815"/>
                <a:gridCol w="434815"/>
                <a:gridCol w="434815"/>
                <a:gridCol w="434815"/>
                <a:gridCol w="434815"/>
                <a:gridCol w="434815"/>
                <a:gridCol w="434815"/>
                <a:gridCol w="434815"/>
                <a:gridCol w="434815"/>
                <a:gridCol w="434815"/>
                <a:gridCol w="434815"/>
                <a:gridCol w="434815"/>
                <a:gridCol w="566969"/>
                <a:gridCol w="2929185"/>
              </a:tblGrid>
              <a:tr h="328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0</a:t>
                      </a:r>
                      <a:endParaRPr lang="en-US" altLang="ko-KR" sz="18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/>
                        </a:rPr>
                        <a:t>e0</a:t>
                      </a:r>
                      <a:endParaRPr lang="en-US" altLang="ko-KR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e0 + e9</a:t>
                      </a:r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8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1</a:t>
                      </a:r>
                      <a:endParaRPr lang="en-US" altLang="ko-KR" sz="18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/>
                        </a:rPr>
                        <a:t>e1</a:t>
                      </a:r>
                      <a:endParaRPr lang="en-US" altLang="ko-KR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e1 + e10</a:t>
                      </a:r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8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2</a:t>
                      </a:r>
                      <a:endParaRPr lang="en-US" altLang="ko-KR" sz="18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/>
                        </a:rPr>
                        <a:t>e2</a:t>
                      </a:r>
                      <a:endParaRPr lang="en-US" altLang="ko-KR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e2</a:t>
                      </a:r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8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3</a:t>
                      </a:r>
                      <a:endParaRPr lang="en-US" altLang="ko-KR" sz="18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/>
                        </a:rPr>
                        <a:t>e3</a:t>
                      </a:r>
                      <a:endParaRPr lang="en-US" altLang="ko-KR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e0 + e3 +e9</a:t>
                      </a:r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8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4</a:t>
                      </a:r>
                      <a:endParaRPr lang="en-US" altLang="ko-KR" sz="18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/>
                        </a:rPr>
                        <a:t>e4</a:t>
                      </a: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e1 + e4 +e10</a:t>
                      </a: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8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5</a:t>
                      </a:r>
                      <a:endParaRPr lang="en-US" altLang="ko-KR" sz="18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/>
                        </a:rPr>
                        <a:t>e5</a:t>
                      </a:r>
                      <a:endParaRPr lang="en-US" altLang="ko-KR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e2 + e5</a:t>
                      </a:r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8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6</a:t>
                      </a:r>
                      <a:endParaRPr lang="en-US" altLang="ko-KR" sz="18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/>
                        </a:rPr>
                        <a:t>e6</a:t>
                      </a:r>
                      <a:endParaRPr lang="en-US" altLang="ko-KR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e3 + e6</a:t>
                      </a:r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8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7</a:t>
                      </a:r>
                      <a:endParaRPr lang="en-US" altLang="ko-KR" sz="18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/>
                        </a:rPr>
                        <a:t>e7</a:t>
                      </a:r>
                      <a:endParaRPr lang="en-US" altLang="ko-KR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 e4 + e7</a:t>
                      </a:r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8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8</a:t>
                      </a:r>
                      <a:endParaRPr lang="en-US" altLang="ko-KR" sz="18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/>
                        </a:rPr>
                        <a:t>e8</a:t>
                      </a:r>
                      <a:endParaRPr lang="en-US" altLang="ko-KR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 e5 + e8</a:t>
                      </a:r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8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9</a:t>
                      </a:r>
                      <a:endParaRPr lang="en-US" altLang="ko-KR" sz="18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/>
                        </a:rPr>
                        <a:t>e9</a:t>
                      </a:r>
                      <a:endParaRPr lang="en-US" altLang="ko-KR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e6 +</a:t>
                      </a:r>
                      <a:r>
                        <a:rPr lang="en-US" altLang="ko-KR" sz="16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e9</a:t>
                      </a:r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8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10</a:t>
                      </a:r>
                      <a:endParaRPr lang="en-US" altLang="ko-KR" sz="18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/>
                        </a:rPr>
                        <a:t>e10</a:t>
                      </a:r>
                      <a:endParaRPr lang="en-US" altLang="ko-KR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e7 + e10</a:t>
                      </a:r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8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11</a:t>
                      </a:r>
                      <a:endParaRPr lang="en-US" altLang="ko-KR" sz="18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/>
                        </a:rPr>
                        <a:t>e11</a:t>
                      </a:r>
                      <a:endParaRPr lang="en-US" altLang="ko-KR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e8</a:t>
                      </a:r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c0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c3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c4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c5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c6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c7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c8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c9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c10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r>
                        <a:rPr lang="en-US" sz="18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  <a:endParaRPr lang="en-US" sz="18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r>
                        <a:rPr lang="en-US" altLang="ko-KR" sz="18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13</a:t>
                      </a:r>
                    </a:p>
                  </a:txBody>
                  <a:tcPr marL="14104" marR="14104" marT="14104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r>
                        <a:rPr lang="en-US" altLang="ko-KR" sz="18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14</a:t>
                      </a:r>
                    </a:p>
                  </a:txBody>
                  <a:tcPr marL="14104" marR="14104" marT="14104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r>
                        <a:rPr lang="en-US" altLang="ko-KR" sz="18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</a:t>
                      </a:r>
                    </a:p>
                  </a:txBody>
                  <a:tcPr marL="14104" marR="14104" marT="14104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r>
                        <a:rPr lang="en-US" altLang="ko-KR" sz="18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</a:t>
                      </a:r>
                    </a:p>
                  </a:txBody>
                  <a:tcPr marL="14104" marR="14104" marT="14104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r>
                        <a:rPr lang="en-US" altLang="ko-KR" sz="18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</a:t>
                      </a:r>
                    </a:p>
                  </a:txBody>
                  <a:tcPr marL="14104" marR="14104" marT="14104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r>
                        <a:rPr lang="en-US" altLang="ko-KR" sz="18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</a:t>
                      </a:r>
                    </a:p>
                  </a:txBody>
                  <a:tcPr marL="14104" marR="14104" marT="14104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r>
                        <a:rPr lang="en-US" altLang="ko-KR" sz="18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</a:t>
                      </a:r>
                    </a:p>
                  </a:txBody>
                  <a:tcPr marL="14104" marR="14104" marT="14104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r>
                        <a:rPr lang="en-US" altLang="ko-KR" sz="18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</a:t>
                      </a:r>
                    </a:p>
                  </a:txBody>
                  <a:tcPr marL="14104" marR="14104" marT="14104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r>
                        <a:rPr lang="en-US" altLang="ko-KR" sz="18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21</a:t>
                      </a:r>
                    </a:p>
                  </a:txBody>
                  <a:tcPr marL="14104" marR="14104" marT="14104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r>
                        <a:rPr lang="en-US" altLang="ko-KR" sz="18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22</a:t>
                      </a:r>
                    </a:p>
                  </a:txBody>
                  <a:tcPr marL="14104" marR="14104" marT="14104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0" i="0" u="none" strike="noStrike" baseline="30000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0" i="0" u="none" strike="noStrike" baseline="30000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66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24838" y="205164"/>
            <a:ext cx="11368160" cy="762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3200" dirty="0" smtClean="0"/>
              <a:t>GF(2</a:t>
            </a:r>
            <a:r>
              <a:rPr lang="en-US" altLang="ko-KR" sz="3200" baseline="30000" dirty="0" smtClean="0"/>
              <a:t>12</a:t>
            </a:r>
            <a:r>
              <a:rPr lang="en-US" altLang="ko-KR" sz="3200" dirty="0" smtClean="0"/>
              <a:t>)  X</a:t>
            </a:r>
            <a:r>
              <a:rPr lang="en-US" altLang="ko-KR" sz="3200" baseline="30000" dirty="0" smtClean="0"/>
              <a:t>12</a:t>
            </a:r>
            <a:r>
              <a:rPr lang="en-US" altLang="ko-KR" sz="3200" dirty="0" smtClean="0"/>
              <a:t> =  X</a:t>
            </a:r>
            <a:r>
              <a:rPr lang="en-US" altLang="ko-KR" sz="3200" baseline="30000" dirty="0" smtClean="0"/>
              <a:t>3</a:t>
            </a:r>
            <a:r>
              <a:rPr lang="en-US" altLang="ko-KR" sz="3200" dirty="0" smtClean="0"/>
              <a:t> + 1</a:t>
            </a:r>
            <a:endParaRPr lang="ko-KR" altLang="en-US" sz="32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336958"/>
              </p:ext>
            </p:extLst>
          </p:nvPr>
        </p:nvGraphicFramePr>
        <p:xfrm>
          <a:off x="1204987" y="1664750"/>
          <a:ext cx="2929185" cy="393777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29185"/>
              </a:tblGrid>
              <a:tr h="32814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e0 + e9</a:t>
                      </a:r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814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e1 + e10</a:t>
                      </a:r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814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e2</a:t>
                      </a:r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814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e0 + e3 +e9</a:t>
                      </a:r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8148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e1 + e4 +e10</a:t>
                      </a: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814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e2 + e5</a:t>
                      </a:r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814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e3 + e6</a:t>
                      </a:r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814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 e4 + e7</a:t>
                      </a:r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814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 e5 + e8</a:t>
                      </a:r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814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e6 +</a:t>
                      </a:r>
                      <a:r>
                        <a:rPr lang="en-US" altLang="ko-KR" sz="16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e9</a:t>
                      </a:r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814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e7 + e10</a:t>
                      </a:r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814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e8</a:t>
                      </a:r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494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GF(2)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부호기반 내성 암호에서 사용되는 필드 </a:t>
            </a:r>
            <a:r>
              <a:rPr lang="en-US" altLang="ko-KR" dirty="0" smtClean="0"/>
              <a:t>GF(2)</a:t>
            </a:r>
          </a:p>
          <a:p>
            <a:r>
              <a:rPr lang="en-US" altLang="ko-KR" dirty="0" smtClean="0"/>
              <a:t>Classic </a:t>
            </a:r>
            <a:r>
              <a:rPr lang="en-US" altLang="ko-KR" dirty="0" err="1" smtClean="0"/>
              <a:t>McEliece</a:t>
            </a:r>
            <a:r>
              <a:rPr lang="en-US" altLang="ko-KR" dirty="0" smtClean="0"/>
              <a:t>, NTS-KEM etc.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대학원 세미나 </a:t>
            </a:r>
            <a:r>
              <a:rPr lang="en-US" altLang="ko-KR" dirty="0" smtClean="0"/>
              <a:t>Finite Field</a:t>
            </a:r>
          </a:p>
          <a:p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www.youtube.com/watch?v=sX3FXujOMkk&amp;t=595s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장경</a:t>
            </a:r>
            <a:r>
              <a:rPr lang="ko-KR" altLang="en-US" dirty="0"/>
              <a:t>배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https://www.youtube.com/channel/UCHXfXZtUSBDOoui_JPS_xwQ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24838" y="205164"/>
            <a:ext cx="11368160" cy="762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3200" dirty="0" smtClean="0"/>
              <a:t>GF(2</a:t>
            </a:r>
            <a:r>
              <a:rPr lang="en-US" altLang="ko-KR" sz="3200" baseline="30000" dirty="0" smtClean="0"/>
              <a:t>12</a:t>
            </a:r>
            <a:r>
              <a:rPr lang="en-US" altLang="ko-KR" sz="3200" dirty="0" smtClean="0"/>
              <a:t>)  X</a:t>
            </a:r>
            <a:r>
              <a:rPr lang="en-US" altLang="ko-KR" sz="3200" baseline="30000" dirty="0" smtClean="0"/>
              <a:t>12</a:t>
            </a:r>
            <a:r>
              <a:rPr lang="en-US" altLang="ko-KR" sz="3200" dirty="0" smtClean="0"/>
              <a:t> =  X</a:t>
            </a:r>
            <a:r>
              <a:rPr lang="en-US" altLang="ko-KR" sz="3200" baseline="30000" dirty="0" smtClean="0"/>
              <a:t>3</a:t>
            </a:r>
            <a:r>
              <a:rPr lang="en-US" altLang="ko-KR" sz="3200" dirty="0" smtClean="0"/>
              <a:t> + 1</a:t>
            </a:r>
            <a:endParaRPr lang="ko-KR" altLang="en-US" sz="32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614465"/>
              </p:ext>
            </p:extLst>
          </p:nvPr>
        </p:nvGraphicFramePr>
        <p:xfrm>
          <a:off x="1204987" y="1261793"/>
          <a:ext cx="2929185" cy="255078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29185"/>
              </a:tblGrid>
              <a:tr h="85026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e0 + e9</a:t>
                      </a:r>
                      <a:endParaRPr lang="en-US" altLang="ko-KR" sz="24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85026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e1 + e10</a:t>
                      </a:r>
                      <a:endParaRPr lang="en-US" altLang="ko-KR" sz="24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85026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e2</a:t>
                      </a:r>
                      <a:endParaRPr lang="en-US" altLang="ko-KR" sz="24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713537" y="1456841"/>
            <a:ext cx="894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e</a:t>
            </a:r>
            <a:r>
              <a:rPr lang="en-US" altLang="ko-KR" sz="2800" b="1" dirty="0" smtClean="0"/>
              <a:t>0 =</a:t>
            </a:r>
            <a:endParaRPr lang="ko-KR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893876" y="1502788"/>
            <a:ext cx="2117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CNOT(e9,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e0</a:t>
            </a:r>
            <a:r>
              <a:rPr lang="en-US" altLang="ko-KR" sz="2400" b="1" dirty="0" smtClean="0"/>
              <a:t>)</a:t>
            </a:r>
            <a:endParaRPr lang="ko-KR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713537" y="2271943"/>
            <a:ext cx="894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e</a:t>
            </a:r>
            <a:r>
              <a:rPr lang="en-US" altLang="ko-KR" sz="2800" b="1" dirty="0"/>
              <a:t>1</a:t>
            </a:r>
            <a:r>
              <a:rPr lang="en-US" altLang="ko-KR" sz="2800" b="1" dirty="0" smtClean="0"/>
              <a:t> =</a:t>
            </a:r>
            <a:endParaRPr lang="ko-KR" alt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713537" y="3168262"/>
            <a:ext cx="894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e2 =</a:t>
            </a:r>
            <a:endParaRPr lang="ko-KR" alt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893875" y="2333498"/>
            <a:ext cx="2289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CNOT(e10,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e1</a:t>
            </a:r>
            <a:r>
              <a:rPr lang="en-US" altLang="ko-KR" sz="2400" b="1" dirty="0" smtClean="0"/>
              <a:t>)</a:t>
            </a:r>
            <a:endParaRPr lang="ko-KR" alt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322766" y="2340106"/>
            <a:ext cx="2867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ym typeface="Wingdings" pitchFamily="2" charset="2"/>
              </a:rPr>
              <a:t>  </a:t>
            </a:r>
            <a:r>
              <a:rPr lang="en-US" altLang="ko-KR" sz="2800" b="1" dirty="0" smtClean="0"/>
              <a:t>e1’ (e10+e1) </a:t>
            </a:r>
            <a:endParaRPr lang="ko-KR" alt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322766" y="1456841"/>
            <a:ext cx="2667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ym typeface="Wingdings" pitchFamily="2" charset="2"/>
              </a:rPr>
              <a:t>  </a:t>
            </a:r>
            <a:r>
              <a:rPr lang="en-US" altLang="ko-KR" sz="2800" b="1" dirty="0" smtClean="0"/>
              <a:t>e0’ (e9+e0) 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2677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24838" y="205164"/>
            <a:ext cx="11368160" cy="762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3200" dirty="0" smtClean="0"/>
              <a:t>GF(2</a:t>
            </a:r>
            <a:r>
              <a:rPr lang="en-US" altLang="ko-KR" sz="3200" baseline="30000" dirty="0" smtClean="0"/>
              <a:t>12</a:t>
            </a:r>
            <a:r>
              <a:rPr lang="en-US" altLang="ko-KR" sz="3200" dirty="0" smtClean="0"/>
              <a:t>)  X</a:t>
            </a:r>
            <a:r>
              <a:rPr lang="en-US" altLang="ko-KR" sz="3200" baseline="30000" dirty="0" smtClean="0"/>
              <a:t>12</a:t>
            </a:r>
            <a:r>
              <a:rPr lang="en-US" altLang="ko-KR" sz="3200" dirty="0" smtClean="0"/>
              <a:t> =  X</a:t>
            </a:r>
            <a:r>
              <a:rPr lang="en-US" altLang="ko-KR" sz="3200" baseline="30000" dirty="0" smtClean="0"/>
              <a:t>3</a:t>
            </a:r>
            <a:r>
              <a:rPr lang="en-US" altLang="ko-KR" sz="3200" dirty="0" smtClean="0"/>
              <a:t> + 1</a:t>
            </a:r>
            <a:endParaRPr lang="ko-KR" altLang="en-US" sz="32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424861"/>
              </p:ext>
            </p:extLst>
          </p:nvPr>
        </p:nvGraphicFramePr>
        <p:xfrm>
          <a:off x="1204987" y="1261798"/>
          <a:ext cx="2929185" cy="47825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29185"/>
              </a:tblGrid>
              <a:tr h="39854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2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e0 + e9</a:t>
                      </a:r>
                      <a:endParaRPr lang="en-US" altLang="ko-KR" sz="2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9854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1" i="0" u="none" strike="noStrik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맑은 고딕"/>
                        </a:rPr>
                        <a:t> e1 + e10</a:t>
                      </a:r>
                      <a:endParaRPr lang="en-US" altLang="ko-KR" sz="20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9854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e2</a:t>
                      </a:r>
                      <a:endParaRPr lang="en-US" altLang="ko-KR" sz="2000" b="0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9854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 e0</a:t>
                      </a:r>
                      <a:r>
                        <a:rPr lang="en-US" altLang="ko-KR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+ e3 + </a:t>
                      </a:r>
                      <a:r>
                        <a:rPr lang="en-US" altLang="ko-KR" sz="2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e9</a:t>
                      </a:r>
                      <a:endParaRPr lang="en-US" altLang="ko-KR" sz="2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98545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i="0" u="none" strike="noStrik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2000" b="1" i="0" u="none" strike="noStrik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맑은 고딕"/>
                        </a:rPr>
                        <a:t>e1</a:t>
                      </a:r>
                      <a:r>
                        <a:rPr lang="en-US" altLang="ko-KR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+ e4 + </a:t>
                      </a:r>
                      <a:r>
                        <a:rPr lang="en-US" altLang="ko-KR" sz="2000" b="1" i="0" u="none" strike="noStrike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맑은 고딕"/>
                        </a:rPr>
                        <a:t>e10</a:t>
                      </a: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9854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e2 + e5</a:t>
                      </a:r>
                      <a:endParaRPr lang="en-US" altLang="ko-KR" sz="2000" b="0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9854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e3 + e6</a:t>
                      </a:r>
                      <a:endParaRPr lang="en-US" altLang="ko-KR" sz="2000" b="0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9854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e4 + e7</a:t>
                      </a:r>
                      <a:endParaRPr lang="en-US" altLang="ko-KR" sz="2000" b="0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9854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e5 + e8</a:t>
                      </a:r>
                      <a:endParaRPr lang="en-US" altLang="ko-KR" sz="2000" b="0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9854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e6 +</a:t>
                      </a:r>
                      <a:r>
                        <a:rPr lang="en-US" altLang="ko-KR" sz="2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e9</a:t>
                      </a:r>
                      <a:endParaRPr lang="en-US" altLang="ko-KR" sz="2000" b="0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9854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e7 + e10</a:t>
                      </a:r>
                      <a:endParaRPr lang="en-US" altLang="ko-KR" sz="2000" b="0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98545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e8</a:t>
                      </a:r>
                      <a:endParaRPr lang="en-US" altLang="ko-KR" sz="2000" b="0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036949" y="1512311"/>
            <a:ext cx="4865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e</a:t>
            </a:r>
            <a:r>
              <a:rPr lang="en-US" altLang="ko-KR" dirty="0" smtClean="0"/>
              <a:t>0 + e9 </a:t>
            </a:r>
            <a:r>
              <a:rPr lang="ko-KR" altLang="en-US" dirty="0" smtClean="0"/>
              <a:t>값을 중복해서 다시 사용할 수 있음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36949" y="2034043"/>
            <a:ext cx="4993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e</a:t>
            </a:r>
            <a:r>
              <a:rPr lang="en-US" altLang="ko-KR" dirty="0"/>
              <a:t>1</a:t>
            </a:r>
            <a:r>
              <a:rPr lang="en-US" altLang="ko-KR" dirty="0" smtClean="0"/>
              <a:t> + e10 </a:t>
            </a:r>
            <a:r>
              <a:rPr lang="ko-KR" altLang="en-US" dirty="0" smtClean="0"/>
              <a:t>값을 중복해서 다시 사용할 수 있음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13537" y="3177153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e</a:t>
            </a:r>
            <a:r>
              <a:rPr lang="en-US" altLang="ko-KR" sz="2400" b="1" dirty="0" smtClean="0"/>
              <a:t>0 =</a:t>
            </a:r>
            <a:endParaRPr lang="ko-KR" alt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893876" y="3223100"/>
            <a:ext cx="1794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CNOT(e9,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e0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713537" y="3992255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e</a:t>
            </a:r>
            <a:r>
              <a:rPr lang="en-US" altLang="ko-KR" sz="2400" b="1" dirty="0"/>
              <a:t>1</a:t>
            </a:r>
            <a:r>
              <a:rPr lang="en-US" altLang="ko-KR" sz="2400" b="1" dirty="0" smtClean="0"/>
              <a:t> =</a:t>
            </a:r>
            <a:endParaRPr lang="ko-KR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893875" y="4053810"/>
            <a:ext cx="1936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CNOT(e10,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e1</a:t>
            </a:r>
            <a:r>
              <a:rPr lang="en-US" altLang="ko-KR" sz="2000" b="1" dirty="0" smtClean="0"/>
              <a:t>)</a:t>
            </a:r>
            <a:endParaRPr lang="ko-KR" alt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322766" y="4060418"/>
            <a:ext cx="2479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ym typeface="Wingdings" pitchFamily="2" charset="2"/>
              </a:rPr>
              <a:t>  </a:t>
            </a:r>
            <a:r>
              <a:rPr lang="en-US" altLang="ko-KR" sz="2400" b="1" dirty="0" smtClean="0"/>
              <a:t>e1’ (e10+e1) </a:t>
            </a:r>
            <a:endParaRPr lang="ko-KR" alt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322766" y="3177153"/>
            <a:ext cx="2307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ym typeface="Wingdings" pitchFamily="2" charset="2"/>
              </a:rPr>
              <a:t>  </a:t>
            </a:r>
            <a:r>
              <a:rPr lang="en-US" altLang="ko-KR" sz="2400" b="1" dirty="0" smtClean="0"/>
              <a:t>e0’ (e9+e0) 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1297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24838" y="205164"/>
            <a:ext cx="11368160" cy="762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3200" dirty="0" smtClean="0"/>
              <a:t>GF(2</a:t>
            </a:r>
            <a:r>
              <a:rPr lang="en-US" altLang="ko-KR" sz="3200" baseline="30000" dirty="0" smtClean="0"/>
              <a:t>12</a:t>
            </a:r>
            <a:r>
              <a:rPr lang="en-US" altLang="ko-KR" sz="3200" dirty="0" smtClean="0"/>
              <a:t>)  X</a:t>
            </a:r>
            <a:r>
              <a:rPr lang="en-US" altLang="ko-KR" sz="3200" baseline="30000" dirty="0" smtClean="0"/>
              <a:t>12</a:t>
            </a:r>
            <a:r>
              <a:rPr lang="en-US" altLang="ko-KR" sz="3200" dirty="0" smtClean="0"/>
              <a:t> =  X</a:t>
            </a:r>
            <a:r>
              <a:rPr lang="en-US" altLang="ko-KR" sz="3200" baseline="30000" dirty="0" smtClean="0"/>
              <a:t>3</a:t>
            </a:r>
            <a:r>
              <a:rPr lang="en-US" altLang="ko-KR" sz="3200" dirty="0" smtClean="0"/>
              <a:t> + 1</a:t>
            </a:r>
            <a:endParaRPr lang="ko-KR" altLang="en-US" sz="32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483568"/>
              </p:ext>
            </p:extLst>
          </p:nvPr>
        </p:nvGraphicFramePr>
        <p:xfrm>
          <a:off x="1204987" y="1261794"/>
          <a:ext cx="8713934" cy="45146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34815"/>
                <a:gridCol w="434815"/>
                <a:gridCol w="434815"/>
                <a:gridCol w="434815"/>
                <a:gridCol w="434815"/>
                <a:gridCol w="434815"/>
                <a:gridCol w="434815"/>
                <a:gridCol w="434815"/>
                <a:gridCol w="434815"/>
                <a:gridCol w="434815"/>
                <a:gridCol w="434815"/>
                <a:gridCol w="434815"/>
                <a:gridCol w="566969"/>
                <a:gridCol w="2929185"/>
              </a:tblGrid>
              <a:tr h="328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0</a:t>
                      </a:r>
                      <a:endParaRPr lang="en-US" altLang="ko-KR" sz="18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/>
                        </a:rPr>
                        <a:t>e0</a:t>
                      </a:r>
                      <a:endParaRPr lang="en-US" altLang="ko-KR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e0 + e9</a:t>
                      </a:r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8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1</a:t>
                      </a:r>
                      <a:endParaRPr lang="en-US" altLang="ko-KR" sz="18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/>
                        </a:rPr>
                        <a:t>e1</a:t>
                      </a:r>
                      <a:endParaRPr lang="en-US" altLang="ko-KR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e1 + e10</a:t>
                      </a:r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8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2</a:t>
                      </a:r>
                      <a:endParaRPr lang="en-US" altLang="ko-KR" sz="18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/>
                        </a:rPr>
                        <a:t>e2</a:t>
                      </a:r>
                      <a:endParaRPr lang="en-US" altLang="ko-KR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e2</a:t>
                      </a:r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8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3</a:t>
                      </a:r>
                      <a:endParaRPr lang="en-US" altLang="ko-KR" sz="18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/>
                        </a:rPr>
                        <a:t>e3</a:t>
                      </a:r>
                      <a:endParaRPr lang="en-US" altLang="ko-KR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e0 + e3 +e9</a:t>
                      </a:r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8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4</a:t>
                      </a:r>
                      <a:endParaRPr lang="en-US" altLang="ko-KR" sz="18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/>
                        </a:rPr>
                        <a:t>e4</a:t>
                      </a: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e1 + e4 +e10</a:t>
                      </a: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8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5</a:t>
                      </a:r>
                      <a:endParaRPr lang="en-US" altLang="ko-KR" sz="18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/>
                        </a:rPr>
                        <a:t>e5</a:t>
                      </a:r>
                      <a:endParaRPr lang="en-US" altLang="ko-KR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e2 + e5</a:t>
                      </a:r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8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6</a:t>
                      </a:r>
                      <a:endParaRPr lang="en-US" altLang="ko-KR" sz="18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/>
                        </a:rPr>
                        <a:t>e6</a:t>
                      </a:r>
                      <a:endParaRPr lang="en-US" altLang="ko-KR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e3 + e6</a:t>
                      </a:r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8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7</a:t>
                      </a:r>
                      <a:endParaRPr lang="en-US" altLang="ko-KR" sz="18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/>
                        </a:rPr>
                        <a:t>e7</a:t>
                      </a:r>
                      <a:endParaRPr lang="en-US" altLang="ko-KR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e4 + e7</a:t>
                      </a:r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8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8</a:t>
                      </a:r>
                      <a:endParaRPr lang="en-US" altLang="ko-KR" sz="18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/>
                        </a:rPr>
                        <a:t>e8</a:t>
                      </a:r>
                      <a:endParaRPr lang="en-US" altLang="ko-KR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e5 + e8</a:t>
                      </a:r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8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9</a:t>
                      </a:r>
                      <a:endParaRPr lang="en-US" altLang="ko-KR" sz="18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/>
                        </a:rPr>
                        <a:t>e9</a:t>
                      </a:r>
                      <a:endParaRPr lang="en-US" altLang="ko-KR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e6 +</a:t>
                      </a:r>
                      <a:r>
                        <a:rPr lang="en-US" altLang="ko-KR" sz="16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e9</a:t>
                      </a:r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8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10</a:t>
                      </a:r>
                      <a:endParaRPr lang="en-US" altLang="ko-KR" sz="18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/>
                        </a:rPr>
                        <a:t>e10</a:t>
                      </a:r>
                      <a:endParaRPr lang="en-US" altLang="ko-KR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e7 + e10</a:t>
                      </a:r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281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11</a:t>
                      </a:r>
                      <a:endParaRPr lang="en-US" altLang="ko-KR" sz="18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61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/>
                        </a:rPr>
                        <a:t>e11</a:t>
                      </a:r>
                      <a:endParaRPr lang="en-US" altLang="ko-KR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e8</a:t>
                      </a:r>
                      <a:endParaRPr lang="en-US" altLang="ko-KR" sz="16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c0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c1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c2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c3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c4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c5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c6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c7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c8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c9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effectLst/>
                        </a:rPr>
                        <a:t>c10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r>
                        <a:rPr lang="en-US" sz="18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  <a:endParaRPr lang="en-US" sz="18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r>
                        <a:rPr lang="en-US" altLang="ko-KR" sz="18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13</a:t>
                      </a:r>
                    </a:p>
                  </a:txBody>
                  <a:tcPr marL="14104" marR="14104" marT="14104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r>
                        <a:rPr lang="en-US" altLang="ko-KR" sz="18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14</a:t>
                      </a:r>
                    </a:p>
                  </a:txBody>
                  <a:tcPr marL="14104" marR="14104" marT="14104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r>
                        <a:rPr lang="en-US" altLang="ko-KR" sz="18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</a:t>
                      </a:r>
                    </a:p>
                  </a:txBody>
                  <a:tcPr marL="14104" marR="14104" marT="14104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r>
                        <a:rPr lang="en-US" altLang="ko-KR" sz="18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</a:t>
                      </a:r>
                    </a:p>
                  </a:txBody>
                  <a:tcPr marL="14104" marR="14104" marT="14104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r>
                        <a:rPr lang="en-US" altLang="ko-KR" sz="18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</a:t>
                      </a:r>
                    </a:p>
                  </a:txBody>
                  <a:tcPr marL="14104" marR="14104" marT="14104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r>
                        <a:rPr lang="en-US" altLang="ko-KR" sz="18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</a:t>
                      </a:r>
                    </a:p>
                  </a:txBody>
                  <a:tcPr marL="14104" marR="14104" marT="14104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r>
                        <a:rPr lang="en-US" altLang="ko-KR" sz="18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</a:t>
                      </a:r>
                    </a:p>
                  </a:txBody>
                  <a:tcPr marL="14104" marR="14104" marT="14104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r>
                        <a:rPr lang="en-US" altLang="ko-KR" sz="18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</a:t>
                      </a:r>
                    </a:p>
                  </a:txBody>
                  <a:tcPr marL="14104" marR="14104" marT="14104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r>
                        <a:rPr lang="en-US" altLang="ko-KR" sz="18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21</a:t>
                      </a:r>
                    </a:p>
                  </a:txBody>
                  <a:tcPr marL="14104" marR="14104" marT="14104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x</a:t>
                      </a:r>
                      <a:r>
                        <a:rPr lang="en-US" altLang="ko-KR" sz="18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22</a:t>
                      </a:r>
                    </a:p>
                  </a:txBody>
                  <a:tcPr marL="14104" marR="14104" marT="14104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0" i="0" u="none" strike="noStrike" baseline="30000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0" i="0" u="none" strike="noStrike" baseline="30000" dirty="0" smtClean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550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24838" y="205164"/>
            <a:ext cx="11368160" cy="762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3200" dirty="0" smtClean="0"/>
              <a:t>GF(2</a:t>
            </a:r>
            <a:r>
              <a:rPr lang="en-US" altLang="ko-KR" sz="3200" baseline="30000" dirty="0" smtClean="0"/>
              <a:t>12</a:t>
            </a:r>
            <a:r>
              <a:rPr lang="en-US" altLang="ko-KR" sz="3200" dirty="0" smtClean="0"/>
              <a:t>)  X</a:t>
            </a:r>
            <a:r>
              <a:rPr lang="en-US" altLang="ko-KR" sz="3200" baseline="30000" dirty="0" smtClean="0"/>
              <a:t>12</a:t>
            </a:r>
            <a:r>
              <a:rPr lang="en-US" altLang="ko-KR" sz="3200" dirty="0" smtClean="0"/>
              <a:t> =  X</a:t>
            </a:r>
            <a:r>
              <a:rPr lang="en-US" altLang="ko-KR" sz="3200" baseline="30000" dirty="0" smtClean="0"/>
              <a:t>3</a:t>
            </a:r>
            <a:r>
              <a:rPr lang="en-US" altLang="ko-KR" sz="3200" dirty="0" smtClean="0"/>
              <a:t> + 1</a:t>
            </a:r>
            <a:endParaRPr lang="ko-KR" altLang="en-US" sz="32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707849"/>
              </p:ext>
            </p:extLst>
          </p:nvPr>
        </p:nvGraphicFramePr>
        <p:xfrm>
          <a:off x="1204986" y="1261794"/>
          <a:ext cx="4684370" cy="461206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27662"/>
                <a:gridCol w="2638279"/>
                <a:gridCol w="1418429"/>
              </a:tblGrid>
              <a:tr h="3843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/>
                        </a:rPr>
                        <a:t>e0</a:t>
                      </a:r>
                      <a:endParaRPr lang="en-US" altLang="ko-KR" sz="2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e0 + e9</a:t>
                      </a:r>
                      <a:endParaRPr lang="en-US" altLang="ko-KR" sz="20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3</a:t>
                      </a:r>
                      <a:endParaRPr lang="en-US" altLang="ko-KR" sz="2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843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/>
                        </a:rPr>
                        <a:t>e1</a:t>
                      </a:r>
                      <a:endParaRPr lang="en-US" altLang="ko-KR" sz="2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e1 + e10</a:t>
                      </a:r>
                      <a:endParaRPr lang="en-US" altLang="ko-KR" sz="20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4</a:t>
                      </a:r>
                      <a:endParaRPr lang="en-US" altLang="ko-KR" sz="2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843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/>
                        </a:rPr>
                        <a:t>e2</a:t>
                      </a:r>
                      <a:endParaRPr lang="en-US" altLang="ko-KR" sz="2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e2</a:t>
                      </a:r>
                      <a:endParaRPr lang="en-US" altLang="ko-KR" sz="20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(12)</a:t>
                      </a:r>
                      <a:endParaRPr lang="en-US" altLang="ko-KR" sz="2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843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/>
                        </a:rPr>
                        <a:t>e3</a:t>
                      </a:r>
                      <a:endParaRPr lang="en-US" altLang="ko-KR" sz="2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e0 + e3 +e9</a:t>
                      </a:r>
                      <a:endParaRPr lang="en-US" altLang="ko-KR" sz="20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10</a:t>
                      </a:r>
                      <a:endParaRPr lang="en-US" altLang="ko-KR" sz="2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84339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/>
                        </a:rPr>
                        <a:t>e4</a:t>
                      </a: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e1 + e4 +e10</a:t>
                      </a: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11</a:t>
                      </a: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843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/>
                        </a:rPr>
                        <a:t>e5</a:t>
                      </a:r>
                      <a:endParaRPr lang="en-US" altLang="ko-KR" sz="2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e2 + e5</a:t>
                      </a:r>
                      <a:endParaRPr lang="en-US" altLang="ko-KR" sz="20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7</a:t>
                      </a:r>
                      <a:endParaRPr lang="en-US" altLang="ko-KR" sz="2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843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/>
                        </a:rPr>
                        <a:t>e6</a:t>
                      </a:r>
                      <a:endParaRPr lang="en-US" altLang="ko-KR" sz="2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e3 + e6</a:t>
                      </a:r>
                      <a:endParaRPr lang="en-US" altLang="ko-KR" sz="20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8</a:t>
                      </a:r>
                      <a:endParaRPr lang="en-US" altLang="ko-KR" sz="2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843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/>
                        </a:rPr>
                        <a:t>e7</a:t>
                      </a:r>
                      <a:endParaRPr lang="en-US" altLang="ko-KR" sz="2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e4 + e7</a:t>
                      </a:r>
                      <a:endParaRPr lang="en-US" altLang="ko-KR" sz="20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9</a:t>
                      </a:r>
                      <a:endParaRPr lang="en-US" altLang="ko-KR" sz="2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843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/>
                        </a:rPr>
                        <a:t>e8</a:t>
                      </a:r>
                      <a:endParaRPr lang="en-US" altLang="ko-KR" sz="2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e5 + e8</a:t>
                      </a:r>
                      <a:endParaRPr lang="en-US" altLang="ko-KR" sz="20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2</a:t>
                      </a:r>
                      <a:endParaRPr lang="en-US" altLang="ko-KR" sz="2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843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/>
                        </a:rPr>
                        <a:t>e9</a:t>
                      </a:r>
                      <a:endParaRPr lang="en-US" altLang="ko-KR" sz="2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e6 +</a:t>
                      </a:r>
                      <a:r>
                        <a:rPr lang="en-US" altLang="ko-KR" sz="20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e9</a:t>
                      </a:r>
                      <a:endParaRPr lang="en-US" altLang="ko-KR" sz="20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5</a:t>
                      </a:r>
                      <a:endParaRPr lang="en-US" altLang="ko-KR" sz="2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843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/>
                        </a:rPr>
                        <a:t>e10</a:t>
                      </a:r>
                      <a:endParaRPr lang="en-US" altLang="ko-KR" sz="2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e7 + e10</a:t>
                      </a:r>
                      <a:endParaRPr lang="en-US" altLang="ko-KR" sz="20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6</a:t>
                      </a:r>
                      <a:endParaRPr lang="en-US" altLang="ko-KR" sz="2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843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/>
                        </a:rPr>
                        <a:t>e11</a:t>
                      </a:r>
                      <a:endParaRPr lang="en-US" altLang="ko-KR" sz="2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e8</a:t>
                      </a:r>
                      <a:endParaRPr lang="en-US" altLang="ko-KR" sz="20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altLang="ko-KR" sz="2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010" y="1112206"/>
            <a:ext cx="2887421" cy="500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05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24838" y="205164"/>
            <a:ext cx="11368160" cy="762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3200" dirty="0" smtClean="0"/>
              <a:t>GF(2</a:t>
            </a:r>
            <a:r>
              <a:rPr lang="en-US" altLang="ko-KR" sz="3200" baseline="30000" dirty="0" smtClean="0"/>
              <a:t>12</a:t>
            </a:r>
            <a:r>
              <a:rPr lang="en-US" altLang="ko-KR" sz="3200" dirty="0" smtClean="0"/>
              <a:t>)  X</a:t>
            </a:r>
            <a:r>
              <a:rPr lang="en-US" altLang="ko-KR" sz="3200" baseline="30000" dirty="0" smtClean="0"/>
              <a:t>12</a:t>
            </a:r>
            <a:r>
              <a:rPr lang="en-US" altLang="ko-KR" sz="3200" dirty="0" smtClean="0"/>
              <a:t> =  X</a:t>
            </a:r>
            <a:r>
              <a:rPr lang="en-US" altLang="ko-KR" sz="3200" baseline="30000" dirty="0" smtClean="0"/>
              <a:t>3</a:t>
            </a:r>
            <a:r>
              <a:rPr lang="en-US" altLang="ko-KR" sz="3200" dirty="0" smtClean="0"/>
              <a:t> + 1</a:t>
            </a:r>
            <a:endParaRPr lang="ko-KR" altLang="en-US" sz="32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318631"/>
              </p:ext>
            </p:extLst>
          </p:nvPr>
        </p:nvGraphicFramePr>
        <p:xfrm>
          <a:off x="1204986" y="1261794"/>
          <a:ext cx="4684370" cy="461206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27662"/>
                <a:gridCol w="2638279"/>
                <a:gridCol w="1418429"/>
              </a:tblGrid>
              <a:tr h="3843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/>
                        </a:rPr>
                        <a:t>e0</a:t>
                      </a:r>
                      <a:endParaRPr lang="en-US" altLang="ko-KR" sz="2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e0 + e9</a:t>
                      </a:r>
                      <a:endParaRPr lang="en-US" altLang="ko-KR" sz="20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2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843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/>
                        </a:rPr>
                        <a:t>e1</a:t>
                      </a:r>
                      <a:endParaRPr lang="en-US" altLang="ko-KR" sz="2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e1 + e10</a:t>
                      </a:r>
                      <a:endParaRPr lang="en-US" altLang="ko-KR" sz="20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2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843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/>
                        </a:rPr>
                        <a:t>e2</a:t>
                      </a:r>
                      <a:endParaRPr lang="en-US" altLang="ko-KR" sz="2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e2</a:t>
                      </a:r>
                      <a:endParaRPr lang="en-US" altLang="ko-KR" sz="20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2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843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/>
                        </a:rPr>
                        <a:t>e3</a:t>
                      </a:r>
                      <a:endParaRPr lang="en-US" altLang="ko-KR" sz="2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e0 + e3 +e9</a:t>
                      </a:r>
                      <a:endParaRPr lang="en-US" altLang="ko-KR" sz="20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2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84339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/>
                        </a:rPr>
                        <a:t>e4</a:t>
                      </a: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e1 + e4 +e10</a:t>
                      </a: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000" b="1" i="0" u="none" strike="noStrike" dirty="0" smtClean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843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/>
                        </a:rPr>
                        <a:t>e5</a:t>
                      </a:r>
                      <a:endParaRPr lang="en-US" altLang="ko-KR" sz="2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e2 + e5</a:t>
                      </a:r>
                      <a:endParaRPr lang="en-US" altLang="ko-KR" sz="20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2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843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/>
                        </a:rPr>
                        <a:t>e6</a:t>
                      </a:r>
                      <a:endParaRPr lang="en-US" altLang="ko-KR" sz="2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e3 + e6</a:t>
                      </a:r>
                      <a:endParaRPr lang="en-US" altLang="ko-KR" sz="20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2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843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/>
                        </a:rPr>
                        <a:t>e7</a:t>
                      </a:r>
                      <a:endParaRPr lang="en-US" altLang="ko-KR" sz="2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e4 + e7</a:t>
                      </a:r>
                      <a:endParaRPr lang="en-US" altLang="ko-KR" sz="20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2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843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/>
                        </a:rPr>
                        <a:t>e8</a:t>
                      </a:r>
                      <a:endParaRPr lang="en-US" altLang="ko-KR" sz="2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e5 + e8</a:t>
                      </a:r>
                      <a:endParaRPr lang="en-US" altLang="ko-KR" sz="20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2</a:t>
                      </a:r>
                      <a:endParaRPr lang="en-US" altLang="ko-KR" sz="2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843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/>
                        </a:rPr>
                        <a:t>e9</a:t>
                      </a:r>
                      <a:endParaRPr lang="en-US" altLang="ko-KR" sz="2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e6 +</a:t>
                      </a:r>
                      <a:r>
                        <a:rPr lang="en-US" altLang="ko-KR" sz="20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e9</a:t>
                      </a:r>
                      <a:endParaRPr lang="en-US" altLang="ko-KR" sz="20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2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843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/>
                        </a:rPr>
                        <a:t>e10</a:t>
                      </a:r>
                      <a:endParaRPr lang="en-US" altLang="ko-KR" sz="2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e7 + e10</a:t>
                      </a:r>
                      <a:endParaRPr lang="en-US" altLang="ko-KR" sz="20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2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843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/>
                        </a:rPr>
                        <a:t>e11</a:t>
                      </a:r>
                      <a:endParaRPr lang="en-US" altLang="ko-KR" sz="2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e8</a:t>
                      </a:r>
                      <a:endParaRPr lang="en-US" altLang="ko-KR" sz="20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altLang="ko-KR" sz="2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144719" y="5518709"/>
            <a:ext cx="239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C11 </a:t>
            </a:r>
            <a:r>
              <a:rPr lang="en-US" altLang="ko-KR" b="1" dirty="0" smtClean="0">
                <a:sym typeface="Wingdings" pitchFamily="2" charset="2"/>
              </a:rPr>
              <a:t> </a:t>
            </a:r>
            <a:r>
              <a:rPr lang="ko-KR" altLang="en-US" b="1" dirty="0" smtClean="0">
                <a:sym typeface="Wingdings" pitchFamily="2" charset="2"/>
              </a:rPr>
              <a:t>비어있던 공간</a:t>
            </a:r>
            <a:endParaRPr lang="ko-KR" altLang="en-US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b="78855"/>
          <a:stretch/>
        </p:blipFill>
        <p:spPr>
          <a:xfrm>
            <a:off x="6892010" y="1112206"/>
            <a:ext cx="2887421" cy="10575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38661" y="4353753"/>
            <a:ext cx="3462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C8 </a:t>
            </a:r>
            <a:r>
              <a:rPr lang="en-US" altLang="ko-KR" b="1" dirty="0" smtClean="0">
                <a:sym typeface="Wingdings" pitchFamily="2" charset="2"/>
              </a:rPr>
              <a:t> 1</a:t>
            </a:r>
            <a:r>
              <a:rPr lang="ko-KR" altLang="en-US" b="1" dirty="0" smtClean="0">
                <a:sym typeface="Wingdings" pitchFamily="2" charset="2"/>
              </a:rPr>
              <a:t>번에 의해 공간이 생겼음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2439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24838" y="205164"/>
            <a:ext cx="11368160" cy="762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3200" dirty="0" smtClean="0"/>
              <a:t>GF(2</a:t>
            </a:r>
            <a:r>
              <a:rPr lang="en-US" altLang="ko-KR" sz="3200" baseline="30000" dirty="0" smtClean="0"/>
              <a:t>12</a:t>
            </a:r>
            <a:r>
              <a:rPr lang="en-US" altLang="ko-KR" sz="3200" dirty="0" smtClean="0"/>
              <a:t>)  X</a:t>
            </a:r>
            <a:r>
              <a:rPr lang="en-US" altLang="ko-KR" sz="3200" baseline="30000" dirty="0" smtClean="0"/>
              <a:t>12</a:t>
            </a:r>
            <a:r>
              <a:rPr lang="en-US" altLang="ko-KR" sz="3200" dirty="0" smtClean="0"/>
              <a:t> =  X</a:t>
            </a:r>
            <a:r>
              <a:rPr lang="en-US" altLang="ko-KR" sz="3200" baseline="30000" dirty="0" smtClean="0"/>
              <a:t>3</a:t>
            </a:r>
            <a:r>
              <a:rPr lang="en-US" altLang="ko-KR" sz="3200" dirty="0" smtClean="0"/>
              <a:t> + 1</a:t>
            </a:r>
            <a:endParaRPr lang="ko-KR" altLang="en-US" sz="32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262298"/>
              </p:ext>
            </p:extLst>
          </p:nvPr>
        </p:nvGraphicFramePr>
        <p:xfrm>
          <a:off x="1204986" y="1261794"/>
          <a:ext cx="4684370" cy="461206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27662"/>
                <a:gridCol w="2638279"/>
                <a:gridCol w="1418429"/>
              </a:tblGrid>
              <a:tr h="3843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/>
                        </a:rPr>
                        <a:t>e0</a:t>
                      </a:r>
                      <a:endParaRPr lang="en-US" altLang="ko-KR" sz="2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2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e0 + e9</a:t>
                      </a:r>
                      <a:endParaRPr lang="en-US" altLang="ko-KR" sz="2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3</a:t>
                      </a:r>
                      <a:endParaRPr lang="en-US" altLang="ko-KR" sz="2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843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/>
                        </a:rPr>
                        <a:t>e1</a:t>
                      </a:r>
                      <a:endParaRPr lang="en-US" altLang="ko-KR" sz="2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맑은 고딕"/>
                        </a:rPr>
                        <a:t> e1 + e10</a:t>
                      </a:r>
                      <a:endParaRPr lang="en-US" altLang="ko-KR" sz="2000" b="1" i="0" u="none" strike="noStrike" dirty="0">
                        <a:solidFill>
                          <a:srgbClr val="0070C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4</a:t>
                      </a:r>
                      <a:endParaRPr lang="en-US" altLang="ko-KR" sz="2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843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/>
                        </a:rPr>
                        <a:t>e2</a:t>
                      </a:r>
                      <a:endParaRPr lang="en-US" altLang="ko-KR" sz="2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e2</a:t>
                      </a:r>
                      <a:endParaRPr lang="en-US" altLang="ko-KR" sz="20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2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843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/>
                        </a:rPr>
                        <a:t>e3</a:t>
                      </a:r>
                      <a:endParaRPr lang="en-US" altLang="ko-KR" sz="2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 e0</a:t>
                      </a:r>
                      <a:r>
                        <a:rPr lang="en-US" altLang="ko-KR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+ e3 +</a:t>
                      </a:r>
                      <a:r>
                        <a:rPr lang="en-US" altLang="ko-KR" sz="2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e9</a:t>
                      </a:r>
                      <a:endParaRPr lang="en-US" altLang="ko-KR" sz="2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2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84339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/>
                        </a:rPr>
                        <a:t>e4</a:t>
                      </a: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맑은 고딕"/>
                        </a:rPr>
                        <a:t> e1</a:t>
                      </a:r>
                      <a:r>
                        <a:rPr lang="en-US" altLang="ko-KR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+ e4 +</a:t>
                      </a:r>
                      <a:r>
                        <a:rPr lang="en-US" altLang="ko-KR" sz="20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맑은 고딕"/>
                        </a:rPr>
                        <a:t>e10</a:t>
                      </a: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000" b="1" i="0" u="none" strike="noStrike" dirty="0" smtClean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843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/>
                        </a:rPr>
                        <a:t>e5</a:t>
                      </a:r>
                      <a:endParaRPr lang="en-US" altLang="ko-KR" sz="2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e2 + e5</a:t>
                      </a:r>
                      <a:endParaRPr lang="en-US" altLang="ko-KR" sz="20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2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843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/>
                        </a:rPr>
                        <a:t>e6</a:t>
                      </a:r>
                      <a:endParaRPr lang="en-US" altLang="ko-KR" sz="2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e3 + e6</a:t>
                      </a:r>
                      <a:endParaRPr lang="en-US" altLang="ko-KR" sz="20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2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843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/>
                        </a:rPr>
                        <a:t>e7</a:t>
                      </a:r>
                      <a:endParaRPr lang="en-US" altLang="ko-KR" sz="2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e4 + e7</a:t>
                      </a:r>
                      <a:endParaRPr lang="en-US" altLang="ko-KR" sz="20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2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843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/>
                        </a:rPr>
                        <a:t>e8</a:t>
                      </a:r>
                      <a:endParaRPr lang="en-US" altLang="ko-KR" sz="2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e5 + e8</a:t>
                      </a:r>
                      <a:endParaRPr lang="en-US" altLang="ko-KR" sz="20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2</a:t>
                      </a:r>
                      <a:endParaRPr lang="en-US" altLang="ko-KR" sz="2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843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/>
                        </a:rPr>
                        <a:t>e9</a:t>
                      </a:r>
                      <a:endParaRPr lang="en-US" altLang="ko-KR" sz="2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e6 +</a:t>
                      </a:r>
                      <a:r>
                        <a:rPr lang="en-US" altLang="ko-KR" sz="20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e9</a:t>
                      </a:r>
                      <a:endParaRPr lang="en-US" altLang="ko-KR" sz="20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2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843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/>
                        </a:rPr>
                        <a:t>e10</a:t>
                      </a:r>
                      <a:endParaRPr lang="en-US" altLang="ko-KR" sz="2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e7 + e10</a:t>
                      </a:r>
                      <a:endParaRPr lang="en-US" altLang="ko-KR" sz="20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2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843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/>
                        </a:rPr>
                        <a:t>e11</a:t>
                      </a:r>
                      <a:endParaRPr lang="en-US" altLang="ko-KR" sz="2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e8</a:t>
                      </a:r>
                      <a:endParaRPr lang="en-US" altLang="ko-KR" sz="20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altLang="ko-KR" sz="2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b="61500"/>
          <a:stretch/>
        </p:blipFill>
        <p:spPr>
          <a:xfrm>
            <a:off x="6892010" y="1112206"/>
            <a:ext cx="2887421" cy="192546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108918" y="3440624"/>
            <a:ext cx="5936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e</a:t>
            </a:r>
            <a:r>
              <a:rPr lang="en-US" altLang="ko-KR" dirty="0" smtClean="0"/>
              <a:t>0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e1</a:t>
            </a:r>
            <a:r>
              <a:rPr lang="ko-KR" altLang="en-US" dirty="0" smtClean="0"/>
              <a:t>의 연산이자 </a:t>
            </a:r>
            <a:r>
              <a:rPr lang="en-US" altLang="ko-KR" dirty="0" smtClean="0"/>
              <a:t>e3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e4</a:t>
            </a:r>
            <a:r>
              <a:rPr lang="ko-KR" altLang="en-US" dirty="0" smtClean="0"/>
              <a:t>에서 사용될 값 미리 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423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24838" y="205164"/>
            <a:ext cx="11368160" cy="762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3200" dirty="0" smtClean="0"/>
              <a:t>GF(2</a:t>
            </a:r>
            <a:r>
              <a:rPr lang="en-US" altLang="ko-KR" sz="3200" baseline="30000" dirty="0" smtClean="0"/>
              <a:t>12</a:t>
            </a:r>
            <a:r>
              <a:rPr lang="en-US" altLang="ko-KR" sz="3200" dirty="0" smtClean="0"/>
              <a:t>)  X</a:t>
            </a:r>
            <a:r>
              <a:rPr lang="en-US" altLang="ko-KR" sz="3200" baseline="30000" dirty="0" smtClean="0"/>
              <a:t>12</a:t>
            </a:r>
            <a:r>
              <a:rPr lang="en-US" altLang="ko-KR" sz="3200" dirty="0" smtClean="0"/>
              <a:t> =  X</a:t>
            </a:r>
            <a:r>
              <a:rPr lang="en-US" altLang="ko-KR" sz="3200" baseline="30000" dirty="0" smtClean="0"/>
              <a:t>3</a:t>
            </a:r>
            <a:r>
              <a:rPr lang="en-US" altLang="ko-KR" sz="3200" dirty="0" smtClean="0"/>
              <a:t> + 1</a:t>
            </a:r>
            <a:endParaRPr lang="ko-KR" altLang="en-US" sz="32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172536"/>
              </p:ext>
            </p:extLst>
          </p:nvPr>
        </p:nvGraphicFramePr>
        <p:xfrm>
          <a:off x="1204986" y="1261794"/>
          <a:ext cx="4684370" cy="461206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27662"/>
                <a:gridCol w="2638279"/>
                <a:gridCol w="1418429"/>
              </a:tblGrid>
              <a:tr h="3843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/>
                        </a:rPr>
                        <a:t>e0</a:t>
                      </a:r>
                      <a:endParaRPr lang="en-US" altLang="ko-KR" sz="2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e0 + e9</a:t>
                      </a:r>
                      <a:endParaRPr lang="en-US" altLang="ko-KR" sz="20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3</a:t>
                      </a:r>
                      <a:endParaRPr lang="en-US" altLang="ko-KR" sz="2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843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/>
                        </a:rPr>
                        <a:t>e1</a:t>
                      </a:r>
                      <a:endParaRPr lang="en-US" altLang="ko-KR" sz="2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e1 + e10</a:t>
                      </a:r>
                      <a:endParaRPr lang="en-US" altLang="ko-KR" sz="20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4</a:t>
                      </a:r>
                      <a:endParaRPr lang="en-US" altLang="ko-KR" sz="2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843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/>
                        </a:rPr>
                        <a:t>e2</a:t>
                      </a:r>
                      <a:endParaRPr lang="en-US" altLang="ko-KR" sz="2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e2</a:t>
                      </a:r>
                      <a:endParaRPr lang="en-US" altLang="ko-KR" sz="20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2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843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/>
                        </a:rPr>
                        <a:t>e3</a:t>
                      </a:r>
                      <a:endParaRPr lang="en-US" altLang="ko-KR" sz="2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e0 + e3 +e9</a:t>
                      </a:r>
                      <a:endParaRPr lang="en-US" altLang="ko-KR" sz="20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2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84339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/>
                        </a:rPr>
                        <a:t>e4</a:t>
                      </a: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e1 + e4 +e10</a:t>
                      </a: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000" b="1" i="0" u="none" strike="noStrike" dirty="0" smtClean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843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/>
                        </a:rPr>
                        <a:t>e5</a:t>
                      </a:r>
                      <a:endParaRPr lang="en-US" altLang="ko-KR" sz="2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e2 + e5</a:t>
                      </a:r>
                      <a:endParaRPr lang="en-US" altLang="ko-KR" sz="20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맑은 고딕"/>
                        </a:rPr>
                        <a:t>7</a:t>
                      </a:r>
                      <a:endParaRPr lang="en-US" altLang="ko-KR" sz="2000" b="1" i="0" u="none" strike="noStrike" dirty="0">
                        <a:solidFill>
                          <a:srgbClr val="0070C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843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/>
                        </a:rPr>
                        <a:t>e6</a:t>
                      </a:r>
                      <a:endParaRPr lang="en-US" altLang="ko-KR" sz="2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e3 + e6</a:t>
                      </a:r>
                      <a:endParaRPr lang="en-US" altLang="ko-KR" sz="20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맑은 고딕"/>
                        </a:rPr>
                        <a:t>8</a:t>
                      </a:r>
                      <a:endParaRPr lang="en-US" altLang="ko-KR" sz="2000" b="1" i="0" u="none" strike="noStrike" dirty="0">
                        <a:solidFill>
                          <a:srgbClr val="0070C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843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/>
                        </a:rPr>
                        <a:t>e7</a:t>
                      </a:r>
                      <a:endParaRPr lang="en-US" altLang="ko-KR" sz="2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e4 + e7</a:t>
                      </a:r>
                      <a:endParaRPr lang="en-US" altLang="ko-KR" sz="20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맑은 고딕"/>
                        </a:rPr>
                        <a:t>9</a:t>
                      </a:r>
                      <a:endParaRPr lang="en-US" altLang="ko-KR" sz="2000" b="1" i="0" u="none" strike="noStrike" dirty="0">
                        <a:solidFill>
                          <a:srgbClr val="0070C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843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/>
                        </a:rPr>
                        <a:t>e8</a:t>
                      </a:r>
                      <a:endParaRPr lang="en-US" altLang="ko-KR" sz="2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e5 + e8</a:t>
                      </a:r>
                      <a:endParaRPr lang="en-US" altLang="ko-KR" sz="20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2</a:t>
                      </a:r>
                      <a:endParaRPr lang="en-US" altLang="ko-KR" sz="2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843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/>
                        </a:rPr>
                        <a:t>e9</a:t>
                      </a:r>
                      <a:endParaRPr lang="en-US" altLang="ko-KR" sz="2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e6 +</a:t>
                      </a:r>
                      <a:r>
                        <a:rPr lang="en-US" altLang="ko-KR" sz="20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e9</a:t>
                      </a:r>
                      <a:endParaRPr lang="en-US" altLang="ko-KR" sz="20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맑은 고딕"/>
                        </a:rPr>
                        <a:t>5</a:t>
                      </a:r>
                      <a:endParaRPr lang="en-US" altLang="ko-KR" sz="2000" b="1" i="0" u="none" strike="noStrike" dirty="0">
                        <a:solidFill>
                          <a:srgbClr val="0070C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843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/>
                        </a:rPr>
                        <a:t>e10</a:t>
                      </a:r>
                      <a:endParaRPr lang="en-US" altLang="ko-KR" sz="2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e7 + e10</a:t>
                      </a:r>
                      <a:endParaRPr lang="en-US" altLang="ko-KR" sz="20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맑은 고딕"/>
                        </a:rPr>
                        <a:t>6</a:t>
                      </a:r>
                      <a:endParaRPr lang="en-US" altLang="ko-KR" sz="2000" b="1" i="0" u="none" strike="noStrike" dirty="0">
                        <a:solidFill>
                          <a:srgbClr val="0070C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843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/>
                        </a:rPr>
                        <a:t>e11</a:t>
                      </a:r>
                      <a:endParaRPr lang="en-US" altLang="ko-KR" sz="2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e8</a:t>
                      </a:r>
                      <a:endParaRPr lang="en-US" altLang="ko-KR" sz="20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altLang="ko-KR" sz="2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b="22764"/>
          <a:stretch/>
        </p:blipFill>
        <p:spPr>
          <a:xfrm>
            <a:off x="6892010" y="1112206"/>
            <a:ext cx="2887421" cy="38627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108918" y="4990454"/>
            <a:ext cx="6026009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FF0000"/>
                </a:solidFill>
              </a:rPr>
              <a:t>연산되는 값들은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변경</a:t>
            </a:r>
            <a:r>
              <a:rPr lang="ko-KR" altLang="en-US" sz="2000" dirty="0" smtClean="0">
                <a:solidFill>
                  <a:srgbClr val="FF0000"/>
                </a:solidFill>
              </a:rPr>
              <a:t>이 된 값들이 아니기에 가능</a:t>
            </a:r>
            <a:r>
              <a:rPr lang="en-US" altLang="ko-KR" sz="2000" dirty="0" smtClean="0">
                <a:solidFill>
                  <a:srgbClr val="FF0000"/>
                </a:solidFill>
              </a:rPr>
              <a:t/>
            </a:r>
            <a:br>
              <a:rPr lang="en-US" altLang="ko-KR" sz="2000" dirty="0" smtClean="0">
                <a:solidFill>
                  <a:srgbClr val="FF0000"/>
                </a:solidFill>
              </a:rPr>
            </a:br>
            <a:r>
              <a:rPr lang="en-US" altLang="ko-KR" dirty="0" smtClean="0">
                <a:solidFill>
                  <a:srgbClr val="FF0000"/>
                </a:solidFill>
              </a:rPr>
              <a:t>ex) e0, e1, e8</a:t>
            </a:r>
            <a:r>
              <a:rPr lang="ko-KR" altLang="en-US" dirty="0" smtClean="0">
                <a:solidFill>
                  <a:srgbClr val="FF0000"/>
                </a:solidFill>
              </a:rPr>
              <a:t>의 값은 현재 </a:t>
            </a:r>
            <a:r>
              <a:rPr lang="en-US" altLang="ko-KR" dirty="0" smtClean="0">
                <a:solidFill>
                  <a:srgbClr val="FF0000"/>
                </a:solidFill>
              </a:rPr>
              <a:t>CNOT</a:t>
            </a:r>
            <a:r>
              <a:rPr lang="ko-KR" altLang="en-US" dirty="0" smtClean="0">
                <a:solidFill>
                  <a:srgbClr val="FF0000"/>
                </a:solidFill>
              </a:rPr>
              <a:t>에 의해 변경됨</a:t>
            </a:r>
            <a:endParaRPr lang="en-US" altLang="ko-KR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77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24838" y="205164"/>
            <a:ext cx="11368160" cy="762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3200" dirty="0" smtClean="0"/>
              <a:t>GF(2</a:t>
            </a:r>
            <a:r>
              <a:rPr lang="en-US" altLang="ko-KR" sz="3200" baseline="30000" dirty="0" smtClean="0"/>
              <a:t>12</a:t>
            </a:r>
            <a:r>
              <a:rPr lang="en-US" altLang="ko-KR" sz="3200" dirty="0" smtClean="0"/>
              <a:t>)  X</a:t>
            </a:r>
            <a:r>
              <a:rPr lang="en-US" altLang="ko-KR" sz="3200" baseline="30000" dirty="0" smtClean="0"/>
              <a:t>12</a:t>
            </a:r>
            <a:r>
              <a:rPr lang="en-US" altLang="ko-KR" sz="3200" dirty="0" smtClean="0"/>
              <a:t> =  X</a:t>
            </a:r>
            <a:r>
              <a:rPr lang="en-US" altLang="ko-KR" sz="3200" baseline="30000" dirty="0" smtClean="0"/>
              <a:t>3</a:t>
            </a:r>
            <a:r>
              <a:rPr lang="en-US" altLang="ko-KR" sz="3200" dirty="0" smtClean="0"/>
              <a:t> + 1</a:t>
            </a:r>
            <a:endParaRPr lang="ko-KR" altLang="en-US" sz="32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332145"/>
              </p:ext>
            </p:extLst>
          </p:nvPr>
        </p:nvGraphicFramePr>
        <p:xfrm>
          <a:off x="1204986" y="1261794"/>
          <a:ext cx="4684370" cy="461206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27662"/>
                <a:gridCol w="2638279"/>
                <a:gridCol w="1418429"/>
              </a:tblGrid>
              <a:tr h="3843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/>
                        </a:rPr>
                        <a:t>e0</a:t>
                      </a:r>
                      <a:endParaRPr lang="en-US" altLang="ko-KR" sz="2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e0 + e9</a:t>
                      </a:r>
                      <a:endParaRPr lang="en-US" altLang="ko-KR" sz="20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2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843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/>
                        </a:rPr>
                        <a:t>e1</a:t>
                      </a:r>
                      <a:endParaRPr lang="en-US" altLang="ko-KR" sz="2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e1 + e10</a:t>
                      </a:r>
                      <a:endParaRPr lang="en-US" altLang="ko-KR" sz="20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2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843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/>
                        </a:rPr>
                        <a:t>e2</a:t>
                      </a:r>
                      <a:endParaRPr lang="en-US" altLang="ko-KR" sz="2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e2</a:t>
                      </a:r>
                      <a:endParaRPr lang="en-US" altLang="ko-KR" sz="20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2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843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/>
                        </a:rPr>
                        <a:t>e3</a:t>
                      </a:r>
                      <a:endParaRPr lang="en-US" altLang="ko-KR" sz="2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e0 + e3 +e9</a:t>
                      </a:r>
                      <a:endParaRPr lang="en-US" altLang="ko-KR" sz="20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2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84339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/>
                        </a:rPr>
                        <a:t>e4</a:t>
                      </a: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e1 + e4 +e10</a:t>
                      </a: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000" b="1" i="0" u="none" strike="noStrike" dirty="0" smtClean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843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/>
                        </a:rPr>
                        <a:t>e5</a:t>
                      </a:r>
                      <a:endParaRPr lang="en-US" altLang="ko-KR" sz="2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2000" b="1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맑은 고딕"/>
                        </a:rPr>
                        <a:t>e2 + e5</a:t>
                      </a:r>
                      <a:endParaRPr lang="en-US" altLang="ko-KR" sz="2000" b="1" i="0" u="none" strike="noStrike" dirty="0">
                        <a:solidFill>
                          <a:srgbClr val="C0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altLang="ko-KR" sz="2000" b="1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843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/>
                        </a:rPr>
                        <a:t>e6</a:t>
                      </a:r>
                      <a:endParaRPr lang="en-US" altLang="ko-KR" sz="2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e3 + e6</a:t>
                      </a:r>
                      <a:endParaRPr lang="en-US" altLang="ko-KR" sz="20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2000" b="1" i="0" u="none" strike="noStrike" dirty="0">
                        <a:solidFill>
                          <a:srgbClr val="0070C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843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/>
                        </a:rPr>
                        <a:t>e7</a:t>
                      </a:r>
                      <a:endParaRPr lang="en-US" altLang="ko-KR" sz="2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e4 + e7</a:t>
                      </a:r>
                      <a:endParaRPr lang="en-US" altLang="ko-KR" sz="20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2000" b="1" i="0" u="none" strike="noStrike" dirty="0">
                        <a:solidFill>
                          <a:srgbClr val="0070C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843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/>
                        </a:rPr>
                        <a:t>e8</a:t>
                      </a:r>
                      <a:endParaRPr lang="en-US" altLang="ko-KR" sz="2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1" i="0" u="none" strike="noStrike" dirty="0" smtClean="0">
                          <a:solidFill>
                            <a:srgbClr val="C00000"/>
                          </a:solidFill>
                          <a:effectLst/>
                          <a:latin typeface="맑은 고딕"/>
                        </a:rPr>
                        <a:t> e5</a:t>
                      </a:r>
                      <a:r>
                        <a:rPr lang="en-US" altLang="ko-KR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+ e8</a:t>
                      </a:r>
                      <a:endParaRPr lang="en-US" altLang="ko-KR" sz="20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맑은 고딕"/>
                        </a:rPr>
                        <a:t>2</a:t>
                      </a:r>
                      <a:endParaRPr lang="en-US" altLang="ko-KR" sz="2000" b="1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843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/>
                        </a:rPr>
                        <a:t>e9</a:t>
                      </a:r>
                      <a:endParaRPr lang="en-US" altLang="ko-KR" sz="2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e6 +</a:t>
                      </a:r>
                      <a:r>
                        <a:rPr lang="en-US" altLang="ko-KR" sz="20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e9</a:t>
                      </a:r>
                      <a:endParaRPr lang="en-US" altLang="ko-KR" sz="20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2000" b="1" i="0" u="none" strike="noStrike" dirty="0">
                        <a:solidFill>
                          <a:srgbClr val="0070C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843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/>
                        </a:rPr>
                        <a:t>e10</a:t>
                      </a:r>
                      <a:endParaRPr lang="en-US" altLang="ko-KR" sz="2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e7 + e10</a:t>
                      </a:r>
                      <a:endParaRPr lang="en-US" altLang="ko-KR" sz="20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2000" b="1" i="0" u="none" strike="noStrike" dirty="0">
                        <a:solidFill>
                          <a:srgbClr val="0070C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843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/>
                        </a:rPr>
                        <a:t>e11</a:t>
                      </a:r>
                      <a:endParaRPr lang="en-US" altLang="ko-KR" sz="2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e8</a:t>
                      </a:r>
                      <a:endParaRPr lang="en-US" altLang="ko-KR" sz="20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2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108918" y="1270860"/>
            <a:ext cx="6026009" cy="3277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FF0000"/>
                </a:solidFill>
              </a:rPr>
              <a:t>연산되는 값들은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변경</a:t>
            </a:r>
            <a:r>
              <a:rPr lang="ko-KR" altLang="en-US" sz="2000" dirty="0" smtClean="0">
                <a:solidFill>
                  <a:srgbClr val="FF0000"/>
                </a:solidFill>
              </a:rPr>
              <a:t>이 된 값들이 아니기에 가능</a:t>
            </a:r>
            <a:r>
              <a:rPr lang="en-US" altLang="ko-KR" sz="2000" dirty="0" smtClean="0">
                <a:solidFill>
                  <a:srgbClr val="FF0000"/>
                </a:solidFill>
              </a:rPr>
              <a:t/>
            </a:r>
            <a:br>
              <a:rPr lang="en-US" altLang="ko-KR" sz="2000" dirty="0" smtClean="0">
                <a:solidFill>
                  <a:srgbClr val="FF0000"/>
                </a:solidFill>
              </a:rPr>
            </a:br>
            <a:r>
              <a:rPr lang="en-US" altLang="ko-KR" dirty="0" smtClean="0">
                <a:solidFill>
                  <a:srgbClr val="FF0000"/>
                </a:solidFill>
              </a:rPr>
              <a:t>ex) e0, e1, e8</a:t>
            </a:r>
            <a:r>
              <a:rPr lang="ko-KR" altLang="en-US" dirty="0" smtClean="0">
                <a:solidFill>
                  <a:srgbClr val="FF0000"/>
                </a:solidFill>
              </a:rPr>
              <a:t>의 값은 현재 </a:t>
            </a:r>
            <a:r>
              <a:rPr lang="en-US" altLang="ko-KR" dirty="0" smtClean="0">
                <a:solidFill>
                  <a:srgbClr val="FF0000"/>
                </a:solidFill>
              </a:rPr>
              <a:t>CNOT</a:t>
            </a:r>
            <a:r>
              <a:rPr lang="ko-KR" altLang="en-US" dirty="0" smtClean="0">
                <a:solidFill>
                  <a:srgbClr val="FF0000"/>
                </a:solidFill>
              </a:rPr>
              <a:t>에 의해 변경됨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0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/>
              <a:t>Ex) e5 </a:t>
            </a:r>
            <a:r>
              <a:rPr lang="en-US" altLang="ko-KR" sz="2000" dirty="0" smtClean="0">
                <a:sym typeface="Wingdings" pitchFamily="2" charset="2"/>
              </a:rPr>
              <a:t> e8</a:t>
            </a:r>
            <a:r>
              <a:rPr lang="ko-KR" altLang="en-US" sz="2000" dirty="0">
                <a:sym typeface="Wingdings" pitchFamily="2" charset="2"/>
              </a:rPr>
              <a:t> </a:t>
            </a:r>
            <a:r>
              <a:rPr lang="ko-KR" altLang="en-US" sz="2000" dirty="0" smtClean="0">
                <a:sym typeface="Wingdings" pitchFamily="2" charset="2"/>
              </a:rPr>
              <a:t>순서로 연산을 하게 되는 경우</a:t>
            </a:r>
            <a:endParaRPr lang="en-US" altLang="ko-KR" sz="2000" dirty="0" smtClean="0">
              <a:sym typeface="Wingdings" pitchFamily="2" charset="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/>
              <a:t>e5</a:t>
            </a:r>
            <a:r>
              <a:rPr lang="ko-KR" altLang="en-US" sz="2000" dirty="0" smtClean="0"/>
              <a:t>는 정상적으로 값이 입력 되지만</a:t>
            </a:r>
            <a:endParaRPr lang="en-US" altLang="ko-KR" sz="20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 smtClean="0"/>
              <a:t>e8 </a:t>
            </a:r>
            <a:r>
              <a:rPr lang="ko-KR" altLang="en-US" sz="2000" dirty="0" smtClean="0"/>
              <a:t>같은 경우 </a:t>
            </a:r>
            <a:r>
              <a:rPr lang="en-US" altLang="ko-KR" sz="2000" dirty="0" smtClean="0"/>
              <a:t>e5 + e8 </a:t>
            </a:r>
            <a:r>
              <a:rPr lang="en-US" altLang="ko-KR" sz="2000" dirty="0" smtClean="0">
                <a:sym typeface="Wingdings" pitchFamily="2" charset="2"/>
              </a:rPr>
              <a:t> (e2 + e5) + e8</a:t>
            </a:r>
            <a:r>
              <a:rPr lang="ko-KR" altLang="en-US" sz="2000" dirty="0" smtClean="0">
                <a:sym typeface="Wingdings" pitchFamily="2" charset="2"/>
              </a:rPr>
              <a:t>이 되어</a:t>
            </a:r>
            <a:r>
              <a:rPr lang="en-US" altLang="ko-KR" sz="2000" dirty="0">
                <a:sym typeface="Wingdings" pitchFamily="2" charset="2"/>
              </a:rPr>
              <a:t/>
            </a:r>
            <a:br>
              <a:rPr lang="en-US" altLang="ko-KR" sz="2000" dirty="0">
                <a:sym typeface="Wingdings" pitchFamily="2" charset="2"/>
              </a:rPr>
            </a:br>
            <a:r>
              <a:rPr lang="ko-KR" altLang="en-US" sz="2000" dirty="0" smtClean="0">
                <a:sym typeface="Wingdings" pitchFamily="2" charset="2"/>
              </a:rPr>
              <a:t>연산이 꼬이게 된다</a:t>
            </a:r>
            <a:r>
              <a:rPr lang="en-US" altLang="ko-KR" sz="2000" dirty="0" smtClean="0">
                <a:sym typeface="Wingdings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970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24838" y="205164"/>
            <a:ext cx="11368160" cy="762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3200" dirty="0" smtClean="0"/>
              <a:t>GF(2</a:t>
            </a:r>
            <a:r>
              <a:rPr lang="en-US" altLang="ko-KR" sz="3200" baseline="30000" dirty="0" smtClean="0"/>
              <a:t>12</a:t>
            </a:r>
            <a:r>
              <a:rPr lang="en-US" altLang="ko-KR" sz="3200" dirty="0" smtClean="0"/>
              <a:t>)  X</a:t>
            </a:r>
            <a:r>
              <a:rPr lang="en-US" altLang="ko-KR" sz="3200" baseline="30000" dirty="0" smtClean="0"/>
              <a:t>12</a:t>
            </a:r>
            <a:r>
              <a:rPr lang="en-US" altLang="ko-KR" sz="3200" dirty="0" smtClean="0"/>
              <a:t> =  X</a:t>
            </a:r>
            <a:r>
              <a:rPr lang="en-US" altLang="ko-KR" sz="3200" baseline="30000" dirty="0" smtClean="0"/>
              <a:t>3</a:t>
            </a:r>
            <a:r>
              <a:rPr lang="en-US" altLang="ko-KR" sz="3200" dirty="0" smtClean="0"/>
              <a:t> + 1</a:t>
            </a:r>
            <a:endParaRPr lang="ko-KR" altLang="en-US" sz="32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136732"/>
              </p:ext>
            </p:extLst>
          </p:nvPr>
        </p:nvGraphicFramePr>
        <p:xfrm>
          <a:off x="1204986" y="1261794"/>
          <a:ext cx="4684370" cy="461206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27662"/>
                <a:gridCol w="2638279"/>
                <a:gridCol w="1418429"/>
              </a:tblGrid>
              <a:tr h="3843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/>
                        </a:rPr>
                        <a:t>e0</a:t>
                      </a:r>
                      <a:endParaRPr lang="en-US" altLang="ko-KR" sz="2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 e0 + e9</a:t>
                      </a:r>
                      <a:endParaRPr lang="en-US" altLang="ko-KR" sz="2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3</a:t>
                      </a:r>
                      <a:endParaRPr lang="en-US" altLang="ko-KR" sz="2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843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/>
                        </a:rPr>
                        <a:t>e1</a:t>
                      </a:r>
                      <a:endParaRPr lang="en-US" altLang="ko-KR" sz="2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altLang="ko-KR" sz="20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맑은 고딕"/>
                        </a:rPr>
                        <a:t>e1 + e10</a:t>
                      </a:r>
                      <a:endParaRPr lang="en-US" altLang="ko-KR" sz="2000" b="1" i="0" u="none" strike="noStrike" dirty="0">
                        <a:solidFill>
                          <a:srgbClr val="0070C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4</a:t>
                      </a:r>
                      <a:endParaRPr lang="en-US" altLang="ko-KR" sz="2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843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/>
                        </a:rPr>
                        <a:t>e2</a:t>
                      </a:r>
                      <a:endParaRPr lang="en-US" altLang="ko-KR" sz="2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e2</a:t>
                      </a:r>
                      <a:endParaRPr lang="en-US" altLang="ko-KR" sz="20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2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843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/>
                        </a:rPr>
                        <a:t>e3</a:t>
                      </a:r>
                      <a:endParaRPr lang="en-US" altLang="ko-KR" sz="2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 e0</a:t>
                      </a:r>
                      <a:r>
                        <a:rPr lang="en-US" altLang="ko-KR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+ e3 +</a:t>
                      </a:r>
                      <a:r>
                        <a:rPr lang="en-US" altLang="ko-KR" sz="2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e9</a:t>
                      </a:r>
                      <a:endParaRPr lang="en-US" altLang="ko-KR" sz="2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 smtClean="0">
                          <a:solidFill>
                            <a:srgbClr val="7030A0"/>
                          </a:solidFill>
                          <a:effectLst/>
                          <a:latin typeface="맑은 고딕"/>
                        </a:rPr>
                        <a:t>10</a:t>
                      </a:r>
                      <a:endParaRPr lang="en-US" altLang="ko-KR" sz="2000" b="1" i="0" u="none" strike="noStrike" dirty="0">
                        <a:solidFill>
                          <a:srgbClr val="7030A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84339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/>
                        </a:rPr>
                        <a:t>e4</a:t>
                      </a: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맑은 고딕"/>
                        </a:rPr>
                        <a:t> e1 </a:t>
                      </a:r>
                      <a:r>
                        <a:rPr lang="en-US" altLang="ko-KR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+ e4 +</a:t>
                      </a:r>
                      <a:r>
                        <a:rPr lang="en-US" altLang="ko-KR" sz="20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맑은 고딕"/>
                        </a:rPr>
                        <a:t>e10</a:t>
                      </a: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i="0" u="none" strike="noStrike" dirty="0" smtClean="0">
                          <a:solidFill>
                            <a:srgbClr val="7030A0"/>
                          </a:solidFill>
                          <a:effectLst/>
                          <a:latin typeface="맑은 고딕"/>
                        </a:rPr>
                        <a:t>11</a:t>
                      </a: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843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/>
                        </a:rPr>
                        <a:t>e5</a:t>
                      </a:r>
                      <a:endParaRPr lang="en-US" altLang="ko-KR" sz="2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e2 + e5</a:t>
                      </a:r>
                      <a:endParaRPr lang="en-US" altLang="ko-KR" sz="20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맑은 고딕"/>
                        </a:rPr>
                        <a:t>7</a:t>
                      </a:r>
                      <a:endParaRPr lang="en-US" altLang="ko-KR" sz="2000" b="1" i="0" u="none" strike="noStrike" dirty="0">
                        <a:solidFill>
                          <a:srgbClr val="0070C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843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/>
                        </a:rPr>
                        <a:t>e6</a:t>
                      </a:r>
                      <a:endParaRPr lang="en-US" altLang="ko-KR" sz="2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e3 + e6</a:t>
                      </a:r>
                      <a:endParaRPr lang="en-US" altLang="ko-KR" sz="20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맑은 고딕"/>
                        </a:rPr>
                        <a:t>8</a:t>
                      </a:r>
                      <a:endParaRPr lang="en-US" altLang="ko-KR" sz="2000" b="1" i="0" u="none" strike="noStrike" dirty="0">
                        <a:solidFill>
                          <a:srgbClr val="0070C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843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/>
                        </a:rPr>
                        <a:t>e7</a:t>
                      </a:r>
                      <a:endParaRPr lang="en-US" altLang="ko-KR" sz="2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e4 + e7</a:t>
                      </a:r>
                      <a:endParaRPr lang="en-US" altLang="ko-KR" sz="20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맑은 고딕"/>
                        </a:rPr>
                        <a:t>9</a:t>
                      </a:r>
                      <a:endParaRPr lang="en-US" altLang="ko-KR" sz="2000" b="1" i="0" u="none" strike="noStrike" dirty="0">
                        <a:solidFill>
                          <a:srgbClr val="0070C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843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/>
                        </a:rPr>
                        <a:t>e8</a:t>
                      </a:r>
                      <a:endParaRPr lang="en-US" altLang="ko-KR" sz="2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e5 + e8</a:t>
                      </a:r>
                      <a:endParaRPr lang="en-US" altLang="ko-KR" sz="20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2</a:t>
                      </a:r>
                      <a:endParaRPr lang="en-US" altLang="ko-KR" sz="2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843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/>
                        </a:rPr>
                        <a:t>e9</a:t>
                      </a:r>
                      <a:endParaRPr lang="en-US" altLang="ko-KR" sz="2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e6 +</a:t>
                      </a:r>
                      <a:r>
                        <a:rPr lang="en-US" altLang="ko-KR" sz="20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e9</a:t>
                      </a:r>
                      <a:endParaRPr lang="en-US" altLang="ko-KR" sz="20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맑은 고딕"/>
                        </a:rPr>
                        <a:t>5</a:t>
                      </a:r>
                      <a:endParaRPr lang="en-US" altLang="ko-KR" sz="2000" b="1" i="0" u="none" strike="noStrike" dirty="0">
                        <a:solidFill>
                          <a:srgbClr val="0070C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843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/>
                        </a:rPr>
                        <a:t>e10</a:t>
                      </a:r>
                      <a:endParaRPr lang="en-US" altLang="ko-KR" sz="2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e7 + e10</a:t>
                      </a:r>
                      <a:endParaRPr lang="en-US" altLang="ko-KR" sz="20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맑은 고딕"/>
                        </a:rPr>
                        <a:t>6</a:t>
                      </a:r>
                      <a:endParaRPr lang="en-US" altLang="ko-KR" sz="2000" b="1" i="0" u="none" strike="noStrike" dirty="0">
                        <a:solidFill>
                          <a:srgbClr val="0070C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3843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0" i="0" u="none" strike="noStrik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/>
                        </a:rPr>
                        <a:t>e11</a:t>
                      </a:r>
                      <a:endParaRPr lang="en-US" altLang="ko-KR" sz="20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e8</a:t>
                      </a:r>
                      <a:endParaRPr lang="en-US" altLang="ko-KR" sz="20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altLang="ko-KR" sz="2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14104" marR="14104" marT="1410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010" y="1112206"/>
            <a:ext cx="2887421" cy="500123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980908" y="5300420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ym typeface="Wingdings" pitchFamily="2" charset="2"/>
              </a:rPr>
              <a:t> </a:t>
            </a:r>
            <a:r>
              <a:rPr lang="ko-KR" altLang="en-US" b="1" dirty="0" smtClean="0"/>
              <a:t>연산 절감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5378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24838" y="205164"/>
            <a:ext cx="11368160" cy="762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3200" dirty="0" smtClean="0"/>
              <a:t>GF(2</a:t>
            </a:r>
            <a:r>
              <a:rPr lang="en-US" altLang="ko-KR" sz="3200" baseline="30000" dirty="0" smtClean="0"/>
              <a:t>12</a:t>
            </a:r>
            <a:r>
              <a:rPr lang="en-US" altLang="ko-KR" sz="3200" dirty="0" smtClean="0"/>
              <a:t>)  X</a:t>
            </a:r>
            <a:r>
              <a:rPr lang="en-US" altLang="ko-KR" sz="3200" baseline="30000" dirty="0" smtClean="0"/>
              <a:t>12</a:t>
            </a:r>
            <a:r>
              <a:rPr lang="en-US" altLang="ko-KR" sz="3200" dirty="0" smtClean="0"/>
              <a:t> =  X</a:t>
            </a:r>
            <a:r>
              <a:rPr lang="en-US" altLang="ko-KR" sz="3200" baseline="30000" dirty="0" smtClean="0"/>
              <a:t>3</a:t>
            </a:r>
            <a:r>
              <a:rPr lang="en-US" altLang="ko-KR" sz="3200" dirty="0" smtClean="0"/>
              <a:t> + 1</a:t>
            </a:r>
            <a:endParaRPr lang="ko-KR" altLang="en-US" sz="3200" dirty="0"/>
          </a:p>
        </p:txBody>
      </p:sp>
      <p:sp>
        <p:nvSpPr>
          <p:cNvPr id="6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983064" y="1152525"/>
            <a:ext cx="7797774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Reduction</a:t>
            </a:r>
            <a:r>
              <a:rPr lang="ko-KR" altLang="en-US" dirty="0" smtClean="0"/>
              <a:t>이 필요 없는 부분 </a:t>
            </a:r>
            <a:r>
              <a:rPr lang="en-US" altLang="ko-KR" dirty="0" smtClean="0"/>
              <a:t>Multiplication</a:t>
            </a:r>
            <a:br>
              <a:rPr lang="en-US" altLang="ko-KR" dirty="0" smtClean="0"/>
            </a:br>
            <a:r>
              <a:rPr lang="en-US" altLang="ko-KR" dirty="0" smtClean="0"/>
              <a:t>X</a:t>
            </a:r>
            <a:r>
              <a:rPr lang="en-US" altLang="ko-KR" baseline="30000" dirty="0"/>
              <a:t>0</a:t>
            </a:r>
            <a:r>
              <a:rPr lang="en-US" altLang="ko-KR" baseline="30000" dirty="0" smtClean="0"/>
              <a:t> 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itchFamily="2" charset="2"/>
              </a:rPr>
              <a:t>  c0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X</a:t>
            </a:r>
            <a:r>
              <a:rPr lang="en-US" altLang="ko-KR" baseline="30000" dirty="0" smtClean="0"/>
              <a:t>1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itchFamily="2" charset="2"/>
              </a:rPr>
              <a:t>  c1</a:t>
            </a:r>
            <a:r>
              <a:rPr lang="en-US" altLang="ko-KR" baseline="30000" dirty="0" smtClean="0"/>
              <a:t/>
            </a:r>
            <a:br>
              <a:rPr lang="en-US" altLang="ko-KR" baseline="30000" dirty="0" smtClean="0"/>
            </a:br>
            <a:r>
              <a:rPr lang="en-US" altLang="ko-KR" dirty="0" smtClean="0"/>
              <a:t>…</a:t>
            </a:r>
            <a:r>
              <a:rPr lang="en-US" altLang="ko-KR" baseline="30000" dirty="0" smtClean="0"/>
              <a:t/>
            </a:r>
            <a:br>
              <a:rPr lang="en-US" altLang="ko-KR" baseline="30000" dirty="0" smtClean="0"/>
            </a:br>
            <a:r>
              <a:rPr lang="en-US" altLang="ko-KR" dirty="0" smtClean="0"/>
              <a:t>X</a:t>
            </a:r>
            <a:r>
              <a:rPr lang="en-US" altLang="ko-KR" baseline="30000" dirty="0" smtClean="0"/>
              <a:t>10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itchFamily="2" charset="2"/>
              </a:rPr>
              <a:t>  c10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X</a:t>
            </a:r>
            <a:r>
              <a:rPr lang="en-US" altLang="ko-KR" baseline="30000" dirty="0" smtClean="0"/>
              <a:t>11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itchFamily="2" charset="2"/>
              </a:rPr>
              <a:t>  c11 </a:t>
            </a:r>
            <a:r>
              <a:rPr lang="en-US" altLang="ko-KR" sz="1800" dirty="0" smtClean="0">
                <a:sym typeface="Wingdings" pitchFamily="2" charset="2"/>
              </a:rPr>
              <a:t>(x</a:t>
            </a:r>
            <a:r>
              <a:rPr lang="en-US" altLang="ko-KR" sz="1800" baseline="30000" dirty="0" smtClean="0">
                <a:sym typeface="Wingdings" pitchFamily="2" charset="2"/>
              </a:rPr>
              <a:t>11</a:t>
            </a:r>
            <a:r>
              <a:rPr lang="en-US" altLang="ko-KR" sz="1800" dirty="0" smtClean="0">
                <a:sym typeface="Wingdings" pitchFamily="2" charset="2"/>
              </a:rPr>
              <a:t> * x</a:t>
            </a:r>
            <a:r>
              <a:rPr lang="en-US" altLang="ko-KR" sz="1800" baseline="30000" dirty="0">
                <a:sym typeface="Wingdings" pitchFamily="2" charset="2"/>
              </a:rPr>
              <a:t>0</a:t>
            </a:r>
            <a:r>
              <a:rPr lang="en-US" altLang="ko-KR" sz="1800" dirty="0" smtClean="0">
                <a:sym typeface="Wingdings" pitchFamily="2" charset="2"/>
              </a:rPr>
              <a:t>)</a:t>
            </a:r>
            <a:endParaRPr lang="en-US" altLang="ko-KR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8"/>
          <a:stretch/>
        </p:blipFill>
        <p:spPr bwMode="auto">
          <a:xfrm>
            <a:off x="446512" y="1249680"/>
            <a:ext cx="2528918" cy="485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13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GF(2)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McEliece</a:t>
            </a:r>
            <a:r>
              <a:rPr lang="en-US" altLang="ko-KR" dirty="0" smtClean="0"/>
              <a:t>, NTS-KEM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GF(2</a:t>
            </a:r>
            <a:r>
              <a:rPr lang="en-US" altLang="ko-KR" baseline="30000" dirty="0" smtClean="0"/>
              <a:t>12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f</a:t>
            </a:r>
            <a:r>
              <a:rPr lang="en-US" altLang="ko-KR" dirty="0" smtClean="0"/>
              <a:t>(x) = x</a:t>
            </a:r>
            <a:r>
              <a:rPr lang="en-US" altLang="ko-KR" baseline="30000" dirty="0" smtClean="0"/>
              <a:t>12</a:t>
            </a:r>
            <a:r>
              <a:rPr lang="en-US" altLang="ko-KR" dirty="0" smtClean="0"/>
              <a:t> + x</a:t>
            </a:r>
            <a:r>
              <a:rPr lang="en-US" altLang="ko-KR" baseline="30000" dirty="0" smtClean="0"/>
              <a:t>3</a:t>
            </a:r>
            <a:r>
              <a:rPr lang="en-US" altLang="ko-KR" dirty="0" smtClean="0"/>
              <a:t> + 1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683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24838" y="205164"/>
            <a:ext cx="11368160" cy="762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3200" dirty="0"/>
              <a:t>GF(2</a:t>
            </a:r>
            <a:r>
              <a:rPr lang="en-US" altLang="ko-KR" sz="3200" baseline="30000" dirty="0"/>
              <a:t>13</a:t>
            </a:r>
            <a:r>
              <a:rPr lang="en-US" altLang="ko-KR" sz="3200" dirty="0"/>
              <a:t>)  X</a:t>
            </a:r>
            <a:r>
              <a:rPr lang="en-US" altLang="ko-KR" sz="3200" baseline="30000" dirty="0"/>
              <a:t>13</a:t>
            </a:r>
            <a:r>
              <a:rPr lang="en-US" altLang="ko-KR" sz="3200" dirty="0"/>
              <a:t> = X</a:t>
            </a:r>
            <a:r>
              <a:rPr lang="en-US" altLang="ko-KR" sz="3200" baseline="30000" dirty="0"/>
              <a:t>4</a:t>
            </a:r>
            <a:r>
              <a:rPr lang="en-US" altLang="ko-KR" sz="3200" dirty="0"/>
              <a:t> + X</a:t>
            </a:r>
            <a:r>
              <a:rPr lang="en-US" altLang="ko-KR" sz="3200" baseline="30000" dirty="0"/>
              <a:t>3</a:t>
            </a:r>
            <a:r>
              <a:rPr lang="en-US" altLang="ko-KR" sz="3200" dirty="0"/>
              <a:t> + X + 1</a:t>
            </a:r>
            <a:endParaRPr lang="ko-KR" altLang="en-US" sz="3200" dirty="0"/>
          </a:p>
        </p:txBody>
      </p:sp>
      <p:sp>
        <p:nvSpPr>
          <p:cNvPr id="6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24838" y="1152525"/>
            <a:ext cx="11356000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Reduction</a:t>
            </a:r>
            <a:r>
              <a:rPr lang="ko-KR" altLang="en-US" dirty="0" smtClean="0"/>
              <a:t>이 필요한 값 계산 </a:t>
            </a:r>
            <a:r>
              <a:rPr lang="en-US" altLang="ko-KR" dirty="0" smtClean="0"/>
              <a:t>(X</a:t>
            </a:r>
            <a:r>
              <a:rPr lang="en-US" altLang="ko-KR" baseline="30000" dirty="0" smtClean="0"/>
              <a:t>13</a:t>
            </a:r>
            <a:r>
              <a:rPr lang="en-US" altLang="ko-KR" dirty="0" smtClean="0"/>
              <a:t>, X</a:t>
            </a:r>
            <a:r>
              <a:rPr lang="en-US" altLang="ko-KR" baseline="30000" dirty="0" smtClean="0"/>
              <a:t>14</a:t>
            </a:r>
            <a:r>
              <a:rPr lang="en-US" altLang="ko-KR" dirty="0" smtClean="0"/>
              <a:t>... X</a:t>
            </a:r>
            <a:r>
              <a:rPr lang="en-US" altLang="ko-KR" baseline="30000" dirty="0" smtClean="0"/>
              <a:t>23</a:t>
            </a:r>
            <a:r>
              <a:rPr lang="en-US" altLang="ko-KR" dirty="0" smtClean="0"/>
              <a:t>, X</a:t>
            </a:r>
            <a:r>
              <a:rPr lang="en-US" altLang="ko-KR" baseline="30000" dirty="0" smtClean="0"/>
              <a:t>24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Reduction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Reduction</a:t>
            </a:r>
            <a:r>
              <a:rPr lang="ko-KR" altLang="en-US" dirty="0" smtClean="0"/>
              <a:t>이 필요 없는 값 계산 </a:t>
            </a:r>
            <a:r>
              <a:rPr lang="en-US" altLang="ko-KR" dirty="0"/>
              <a:t>(</a:t>
            </a:r>
            <a:r>
              <a:rPr lang="en-US" altLang="ko-KR" dirty="0" smtClean="0"/>
              <a:t>X</a:t>
            </a:r>
            <a:r>
              <a:rPr lang="en-US" altLang="ko-KR" baseline="30000" dirty="0"/>
              <a:t>0</a:t>
            </a:r>
            <a:r>
              <a:rPr lang="en-US" altLang="ko-KR" dirty="0" smtClean="0"/>
              <a:t>, X</a:t>
            </a:r>
            <a:r>
              <a:rPr lang="en-US" altLang="ko-KR" baseline="30000" dirty="0"/>
              <a:t>1</a:t>
            </a:r>
            <a:r>
              <a:rPr lang="en-US" altLang="ko-KR" dirty="0" smtClean="0"/>
              <a:t>... X</a:t>
            </a:r>
            <a:r>
              <a:rPr lang="en-US" altLang="ko-KR" baseline="30000" dirty="0" smtClean="0"/>
              <a:t>10</a:t>
            </a:r>
            <a:r>
              <a:rPr lang="en-US" altLang="ko-KR" dirty="0" smtClean="0"/>
              <a:t>, X</a:t>
            </a:r>
            <a:r>
              <a:rPr lang="en-US" altLang="ko-KR" baseline="30000" dirty="0" smtClean="0"/>
              <a:t>12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9511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24838" y="205164"/>
            <a:ext cx="11368160" cy="762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3200" dirty="0" smtClean="0"/>
              <a:t>GF(2</a:t>
            </a:r>
            <a:r>
              <a:rPr lang="en-US" altLang="ko-KR" sz="3200" baseline="30000" dirty="0" smtClean="0"/>
              <a:t>13</a:t>
            </a:r>
            <a:r>
              <a:rPr lang="en-US" altLang="ko-KR" sz="3200" dirty="0" smtClean="0"/>
              <a:t>)  X</a:t>
            </a:r>
            <a:r>
              <a:rPr lang="en-US" altLang="ko-KR" sz="3200" baseline="30000" dirty="0" smtClean="0"/>
              <a:t>13</a:t>
            </a:r>
            <a:r>
              <a:rPr lang="en-US" altLang="ko-KR" sz="3200" dirty="0" smtClean="0"/>
              <a:t> = X</a:t>
            </a:r>
            <a:r>
              <a:rPr lang="en-US" altLang="ko-KR" sz="3200" baseline="30000" dirty="0" smtClean="0"/>
              <a:t>4</a:t>
            </a:r>
            <a:r>
              <a:rPr lang="en-US" altLang="ko-KR" sz="3200" dirty="0" smtClean="0"/>
              <a:t> </a:t>
            </a:r>
            <a:r>
              <a:rPr lang="en-US" altLang="ko-KR" sz="3200" dirty="0"/>
              <a:t>+ X</a:t>
            </a:r>
            <a:r>
              <a:rPr lang="en-US" altLang="ko-KR" sz="3200" baseline="30000" dirty="0" smtClean="0"/>
              <a:t>3</a:t>
            </a:r>
            <a:r>
              <a:rPr lang="en-US" altLang="ko-KR" sz="3200" dirty="0" smtClean="0"/>
              <a:t> + X + 1</a:t>
            </a:r>
            <a:endParaRPr lang="ko-KR" altLang="en-US" sz="32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726116"/>
              </p:ext>
            </p:extLst>
          </p:nvPr>
        </p:nvGraphicFramePr>
        <p:xfrm>
          <a:off x="580782" y="1324429"/>
          <a:ext cx="6836024" cy="4495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848"/>
                <a:gridCol w="525848"/>
                <a:gridCol w="525848"/>
                <a:gridCol w="525848"/>
                <a:gridCol w="525848"/>
                <a:gridCol w="525848"/>
                <a:gridCol w="525848"/>
                <a:gridCol w="525848"/>
                <a:gridCol w="525848"/>
                <a:gridCol w="525848"/>
                <a:gridCol w="525848"/>
                <a:gridCol w="525848"/>
                <a:gridCol w="525848"/>
              </a:tblGrid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2</a:t>
                      </a:r>
                      <a:endParaRPr lang="en-US" altLang="ko-KR" sz="1600" b="0" i="0" u="none" strike="noStrike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3</a:t>
                      </a:r>
                      <a:endParaRPr lang="en-US" altLang="ko-KR" sz="1600" b="0" i="0" u="none" strike="noStrike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4</a:t>
                      </a:r>
                      <a:endParaRPr lang="en-US" altLang="ko-KR" sz="1600" b="0" i="0" u="none" strike="noStrike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5</a:t>
                      </a:r>
                      <a:endParaRPr lang="en-US" altLang="ko-KR" sz="1600" b="0" i="0" u="none" strike="noStrike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6</a:t>
                      </a:r>
                      <a:endParaRPr lang="en-US" altLang="ko-KR" sz="1600" b="0" i="0" u="none" strike="noStrike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7</a:t>
                      </a:r>
                      <a:endParaRPr lang="en-US" altLang="ko-KR" sz="1600" b="0" i="0" u="none" strike="noStrike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8</a:t>
                      </a:r>
                      <a:endParaRPr lang="en-US" altLang="ko-KR" sz="1600" b="0" i="0" u="none" strike="noStrike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9</a:t>
                      </a:r>
                      <a:endParaRPr lang="en-US" altLang="ko-KR" sz="1600" b="0" i="0" u="none" strike="noStrike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10</a:t>
                      </a:r>
                      <a:endParaRPr lang="en-US" altLang="ko-KR" sz="1600" b="0" i="0" u="none" strike="noStrike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11</a:t>
                      </a:r>
                      <a:endParaRPr lang="en-US" altLang="ko-KR" sz="1600" b="0" i="0" u="none" strike="noStrike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12</a:t>
                      </a:r>
                      <a:endParaRPr lang="en-US" altLang="ko-KR" sz="16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c0</a:t>
                      </a:r>
                      <a:endParaRPr lang="en-US" sz="1600" b="0" i="0" u="none" strike="noStrike" dirty="0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c1</a:t>
                      </a:r>
                      <a:endParaRPr lang="en-US" sz="1600" b="0" i="0" u="none" strike="noStrike" dirty="0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c2</a:t>
                      </a:r>
                      <a:endParaRPr lang="en-US" sz="1600" b="0" i="0" u="none" strike="noStrike" dirty="0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c3</a:t>
                      </a:r>
                      <a:endParaRPr lang="en-US" sz="1600" b="0" i="0" u="none" strike="noStrike" dirty="0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c4</a:t>
                      </a:r>
                      <a:endParaRPr lang="en-US" sz="1600" b="0" i="0" u="none" strike="noStrike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c5</a:t>
                      </a:r>
                      <a:endParaRPr lang="en-US" sz="1600" b="0" i="0" u="none" strike="noStrike" dirty="0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c6</a:t>
                      </a:r>
                      <a:endParaRPr lang="en-US" sz="1600" b="0" i="0" u="none" strike="noStrike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c7</a:t>
                      </a:r>
                      <a:endParaRPr lang="en-US" sz="1600" b="0" i="0" u="none" strike="noStrike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c8</a:t>
                      </a:r>
                      <a:endParaRPr lang="en-US" sz="1600" b="0" i="0" u="none" strike="noStrike" dirty="0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c9</a:t>
                      </a:r>
                      <a:endParaRPr lang="en-US" sz="1600" b="0" i="0" u="none" strike="noStrike" dirty="0">
                        <a:solidFill>
                          <a:srgbClr val="222B35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c10</a:t>
                      </a:r>
                      <a:endParaRPr lang="en-US" sz="1600" b="0" i="0" u="none" strike="noStrike">
                        <a:solidFill>
                          <a:srgbClr val="222B35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c11</a:t>
                      </a:r>
                      <a:endParaRPr lang="en-US" sz="1600" b="0" i="0" u="none" strike="noStrike" dirty="0">
                        <a:solidFill>
                          <a:srgbClr val="222B35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 smtClean="0">
                          <a:effectLst/>
                        </a:rPr>
                        <a:t>x</a:t>
                      </a:r>
                      <a:r>
                        <a:rPr lang="en-US" altLang="ko-KR" sz="1800" u="none" strike="noStrike" baseline="30000" dirty="0" smtClean="0">
                          <a:effectLst/>
                        </a:rPr>
                        <a:t>13</a:t>
                      </a:r>
                      <a:endParaRPr lang="en-US" altLang="ko-KR" sz="1800" b="0" i="0" u="none" strike="noStrike" baseline="30000" dirty="0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 smtClean="0">
                          <a:effectLst/>
                        </a:rPr>
                        <a:t>x</a:t>
                      </a:r>
                      <a:r>
                        <a:rPr lang="en-US" altLang="ko-KR" sz="1800" u="none" strike="noStrike" baseline="30000" dirty="0" smtClean="0">
                          <a:effectLst/>
                        </a:rPr>
                        <a:t>14</a:t>
                      </a:r>
                      <a:endParaRPr lang="en-US" altLang="ko-KR" sz="1800" b="0" i="0" u="none" strike="noStrike" baseline="30000" dirty="0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 smtClean="0">
                          <a:effectLst/>
                        </a:rPr>
                        <a:t>x</a:t>
                      </a:r>
                      <a:r>
                        <a:rPr lang="en-US" altLang="ko-KR" sz="1800" u="none" strike="noStrike" baseline="30000" dirty="0" smtClean="0">
                          <a:effectLst/>
                        </a:rPr>
                        <a:t>15</a:t>
                      </a:r>
                      <a:endParaRPr lang="en-US" altLang="ko-KR" sz="1800" b="0" i="0" u="none" strike="noStrike" baseline="30000" dirty="0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 smtClean="0">
                          <a:effectLst/>
                        </a:rPr>
                        <a:t>x</a:t>
                      </a:r>
                      <a:r>
                        <a:rPr lang="en-US" altLang="ko-KR" sz="1800" u="none" strike="noStrike" baseline="30000" dirty="0" smtClean="0">
                          <a:effectLst/>
                        </a:rPr>
                        <a:t>16</a:t>
                      </a:r>
                      <a:endParaRPr lang="en-US" altLang="ko-KR" sz="1800" b="0" i="0" u="none" strike="noStrike" baseline="30000" dirty="0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 smtClean="0">
                          <a:effectLst/>
                        </a:rPr>
                        <a:t>x</a:t>
                      </a:r>
                      <a:r>
                        <a:rPr lang="en-US" altLang="ko-KR" sz="1800" u="none" strike="noStrike" baseline="30000" dirty="0" smtClean="0">
                          <a:effectLst/>
                        </a:rPr>
                        <a:t>17</a:t>
                      </a:r>
                      <a:endParaRPr lang="en-US" altLang="ko-KR" sz="1800" b="0" i="0" u="none" strike="noStrike" baseline="30000" dirty="0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 smtClean="0">
                          <a:effectLst/>
                        </a:rPr>
                        <a:t>x</a:t>
                      </a:r>
                      <a:r>
                        <a:rPr lang="en-US" altLang="ko-KR" sz="1800" u="none" strike="noStrike" baseline="30000" dirty="0" smtClean="0">
                          <a:effectLst/>
                        </a:rPr>
                        <a:t>18</a:t>
                      </a:r>
                      <a:endParaRPr lang="en-US" altLang="ko-KR" sz="1800" b="0" i="0" u="none" strike="noStrike" baseline="30000" dirty="0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 smtClean="0">
                          <a:effectLst/>
                        </a:rPr>
                        <a:t>x</a:t>
                      </a:r>
                      <a:r>
                        <a:rPr lang="en-US" altLang="ko-KR" sz="1800" u="none" strike="noStrike" baseline="30000" dirty="0" smtClean="0">
                          <a:effectLst/>
                        </a:rPr>
                        <a:t>19</a:t>
                      </a:r>
                      <a:endParaRPr lang="en-US" altLang="ko-KR" sz="1800" b="0" i="0" u="none" strike="noStrike" baseline="30000" dirty="0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 smtClean="0">
                          <a:effectLst/>
                        </a:rPr>
                        <a:t>x</a:t>
                      </a:r>
                      <a:r>
                        <a:rPr lang="en-US" altLang="ko-KR" sz="1800" u="none" strike="noStrike" baseline="30000" dirty="0" smtClean="0">
                          <a:effectLst/>
                        </a:rPr>
                        <a:t>20</a:t>
                      </a:r>
                      <a:endParaRPr lang="en-US" altLang="ko-KR" sz="1800" b="0" i="0" u="none" strike="noStrike" baseline="30000" dirty="0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 smtClean="0">
                          <a:effectLst/>
                        </a:rPr>
                        <a:t>x</a:t>
                      </a:r>
                      <a:r>
                        <a:rPr lang="en-US" altLang="ko-KR" sz="1800" u="none" strike="noStrike" baseline="30000" dirty="0" smtClean="0">
                          <a:effectLst/>
                        </a:rPr>
                        <a:t>21</a:t>
                      </a:r>
                      <a:endParaRPr lang="en-US" altLang="ko-KR" sz="1800" b="0" i="0" u="none" strike="noStrike" baseline="30000" dirty="0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 smtClean="0">
                          <a:effectLst/>
                        </a:rPr>
                        <a:t>x</a:t>
                      </a:r>
                      <a:r>
                        <a:rPr lang="en-US" altLang="ko-KR" sz="1800" u="none" strike="noStrike" baseline="30000" dirty="0" smtClean="0">
                          <a:effectLst/>
                        </a:rPr>
                        <a:t>22</a:t>
                      </a:r>
                      <a:endParaRPr lang="en-US" altLang="ko-KR" sz="1800" b="0" i="0" u="none" strike="noStrike" baseline="30000" dirty="0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 smtClean="0">
                          <a:effectLst/>
                        </a:rPr>
                        <a:t>x</a:t>
                      </a:r>
                      <a:r>
                        <a:rPr lang="en-US" altLang="ko-KR" sz="1800" u="none" strike="noStrike" baseline="30000" dirty="0" smtClean="0">
                          <a:effectLst/>
                        </a:rPr>
                        <a:t>23</a:t>
                      </a:r>
                      <a:endParaRPr lang="en-US" altLang="ko-KR" sz="1800" b="0" i="0" u="none" strike="noStrike" baseline="30000" dirty="0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baseline="0" dirty="0" smtClean="0">
                          <a:effectLst/>
                        </a:rPr>
                        <a:t>x</a:t>
                      </a:r>
                      <a:r>
                        <a:rPr lang="en-US" altLang="ko-KR" sz="1800" u="none" strike="noStrike" baseline="30000" dirty="0" smtClean="0">
                          <a:effectLst/>
                        </a:rPr>
                        <a:t>24</a:t>
                      </a:r>
                      <a:endParaRPr lang="en-US" altLang="ko-KR" sz="1800" b="0" i="0" u="none" strike="noStrike" baseline="30000" dirty="0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327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24838" y="205164"/>
            <a:ext cx="11368160" cy="762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3200" dirty="0" smtClean="0"/>
              <a:t>GF(2</a:t>
            </a:r>
            <a:r>
              <a:rPr lang="en-US" altLang="ko-KR" sz="3200" baseline="30000" dirty="0" smtClean="0"/>
              <a:t>13</a:t>
            </a:r>
            <a:r>
              <a:rPr lang="en-US" altLang="ko-KR" sz="3200" dirty="0" smtClean="0"/>
              <a:t>)  X</a:t>
            </a:r>
            <a:r>
              <a:rPr lang="en-US" altLang="ko-KR" sz="3200" baseline="30000" dirty="0" smtClean="0"/>
              <a:t>13</a:t>
            </a:r>
            <a:r>
              <a:rPr lang="en-US" altLang="ko-KR" sz="3200" dirty="0" smtClean="0"/>
              <a:t> = X</a:t>
            </a:r>
            <a:r>
              <a:rPr lang="en-US" altLang="ko-KR" sz="3200" baseline="30000" dirty="0" smtClean="0"/>
              <a:t>4</a:t>
            </a:r>
            <a:r>
              <a:rPr lang="en-US" altLang="ko-KR" sz="3200" dirty="0" smtClean="0"/>
              <a:t> </a:t>
            </a:r>
            <a:r>
              <a:rPr lang="en-US" altLang="ko-KR" sz="3200" dirty="0"/>
              <a:t>+ X</a:t>
            </a:r>
            <a:r>
              <a:rPr lang="en-US" altLang="ko-KR" sz="3200" baseline="30000" dirty="0" smtClean="0"/>
              <a:t>3</a:t>
            </a:r>
            <a:r>
              <a:rPr lang="en-US" altLang="ko-KR" sz="3200" dirty="0" smtClean="0"/>
              <a:t> + X + 1</a:t>
            </a:r>
            <a:endParaRPr lang="ko-KR" altLang="en-US" sz="32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265719"/>
              </p:ext>
            </p:extLst>
          </p:nvPr>
        </p:nvGraphicFramePr>
        <p:xfrm>
          <a:off x="580782" y="1324429"/>
          <a:ext cx="6836024" cy="4495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848"/>
                <a:gridCol w="525848"/>
                <a:gridCol w="525848"/>
                <a:gridCol w="525848"/>
                <a:gridCol w="525848"/>
                <a:gridCol w="525848"/>
                <a:gridCol w="525848"/>
                <a:gridCol w="525848"/>
                <a:gridCol w="525848"/>
                <a:gridCol w="525848"/>
                <a:gridCol w="525848"/>
                <a:gridCol w="525848"/>
                <a:gridCol w="525848"/>
              </a:tblGrid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2</a:t>
                      </a:r>
                      <a:endParaRPr lang="en-US" altLang="ko-KR" sz="1600" b="0" i="0" u="none" strike="noStrike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3</a:t>
                      </a:r>
                      <a:endParaRPr lang="en-US" altLang="ko-KR" sz="1600" b="0" i="0" u="none" strike="noStrike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4</a:t>
                      </a:r>
                      <a:endParaRPr lang="en-US" altLang="ko-KR" sz="1600" b="0" i="0" u="none" strike="noStrike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5</a:t>
                      </a:r>
                      <a:endParaRPr lang="en-US" altLang="ko-KR" sz="1600" b="0" i="0" u="none" strike="noStrike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6</a:t>
                      </a:r>
                      <a:endParaRPr lang="en-US" altLang="ko-KR" sz="1600" b="0" i="0" u="none" strike="noStrike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7</a:t>
                      </a:r>
                      <a:endParaRPr lang="en-US" altLang="ko-KR" sz="1600" b="0" i="0" u="none" strike="noStrike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8</a:t>
                      </a:r>
                      <a:endParaRPr lang="en-US" altLang="ko-KR" sz="1600" b="0" i="0" u="none" strike="noStrike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9</a:t>
                      </a:r>
                      <a:endParaRPr lang="en-US" altLang="ko-KR" sz="1600" b="0" i="0" u="none" strike="noStrike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10</a:t>
                      </a:r>
                      <a:endParaRPr lang="en-US" altLang="ko-KR" sz="1600" b="0" i="0" u="none" strike="noStrike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11</a:t>
                      </a:r>
                      <a:endParaRPr lang="en-US" altLang="ko-KR" sz="1600" b="0" i="0" u="none" strike="noStrike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12</a:t>
                      </a:r>
                      <a:endParaRPr lang="en-US" altLang="ko-KR" sz="16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c0</a:t>
                      </a:r>
                      <a:endParaRPr lang="en-US" sz="1600" b="0" i="0" u="none" strike="noStrike" dirty="0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c1</a:t>
                      </a:r>
                      <a:endParaRPr lang="en-US" sz="1600" b="0" i="0" u="none" strike="noStrike" dirty="0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c2</a:t>
                      </a:r>
                      <a:endParaRPr lang="en-US" sz="1600" b="0" i="0" u="none" strike="noStrike" dirty="0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c3</a:t>
                      </a:r>
                      <a:endParaRPr lang="en-US" sz="1600" b="0" i="0" u="none" strike="noStrike" dirty="0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c4</a:t>
                      </a:r>
                      <a:endParaRPr lang="en-US" sz="1600" b="0" i="0" u="none" strike="noStrike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c5</a:t>
                      </a:r>
                      <a:endParaRPr lang="en-US" sz="1600" b="0" i="0" u="none" strike="noStrike" dirty="0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c6</a:t>
                      </a:r>
                      <a:endParaRPr lang="en-US" sz="1600" b="0" i="0" u="none" strike="noStrike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c7</a:t>
                      </a:r>
                      <a:endParaRPr lang="en-US" sz="1600" b="0" i="0" u="none" strike="noStrike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c8</a:t>
                      </a:r>
                      <a:endParaRPr lang="en-US" sz="1600" b="0" i="0" u="none" strike="noStrike" dirty="0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c9</a:t>
                      </a:r>
                      <a:endParaRPr lang="en-US" sz="1600" b="0" i="0" u="none" strike="noStrike" dirty="0">
                        <a:solidFill>
                          <a:srgbClr val="222B35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c10</a:t>
                      </a:r>
                      <a:endParaRPr lang="en-US" sz="1600" b="0" i="0" u="none" strike="noStrike">
                        <a:solidFill>
                          <a:srgbClr val="222B35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c11</a:t>
                      </a:r>
                      <a:endParaRPr lang="en-US" sz="1600" b="0" i="0" u="none" strike="noStrike" dirty="0">
                        <a:solidFill>
                          <a:srgbClr val="222B35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 smtClean="0">
                          <a:effectLst/>
                        </a:rPr>
                        <a:t>x</a:t>
                      </a:r>
                      <a:r>
                        <a:rPr lang="en-US" altLang="ko-KR" sz="1800" u="none" strike="noStrike" baseline="30000" dirty="0" smtClean="0">
                          <a:effectLst/>
                        </a:rPr>
                        <a:t>13</a:t>
                      </a:r>
                      <a:endParaRPr lang="en-US" altLang="ko-KR" sz="1800" b="0" i="0" u="none" strike="noStrike" baseline="30000" dirty="0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 smtClean="0">
                          <a:effectLst/>
                        </a:rPr>
                        <a:t>x</a:t>
                      </a:r>
                      <a:r>
                        <a:rPr lang="en-US" altLang="ko-KR" sz="1800" u="none" strike="noStrike" baseline="30000" dirty="0" smtClean="0">
                          <a:effectLst/>
                        </a:rPr>
                        <a:t>14</a:t>
                      </a:r>
                      <a:endParaRPr lang="en-US" altLang="ko-KR" sz="1800" b="0" i="0" u="none" strike="noStrike" baseline="30000" dirty="0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 smtClean="0">
                          <a:effectLst/>
                        </a:rPr>
                        <a:t>x</a:t>
                      </a:r>
                      <a:r>
                        <a:rPr lang="en-US" altLang="ko-KR" sz="1800" u="none" strike="noStrike" baseline="30000" dirty="0" smtClean="0">
                          <a:effectLst/>
                        </a:rPr>
                        <a:t>15</a:t>
                      </a:r>
                      <a:endParaRPr lang="en-US" altLang="ko-KR" sz="1800" b="0" i="0" u="none" strike="noStrike" baseline="30000" dirty="0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 smtClean="0">
                          <a:effectLst/>
                        </a:rPr>
                        <a:t>x</a:t>
                      </a:r>
                      <a:r>
                        <a:rPr lang="en-US" altLang="ko-KR" sz="1800" u="none" strike="noStrike" baseline="30000" dirty="0" smtClean="0">
                          <a:effectLst/>
                        </a:rPr>
                        <a:t>16</a:t>
                      </a:r>
                      <a:endParaRPr lang="en-US" altLang="ko-KR" sz="1800" b="0" i="0" u="none" strike="noStrike" baseline="30000" dirty="0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 smtClean="0">
                          <a:effectLst/>
                        </a:rPr>
                        <a:t>x</a:t>
                      </a:r>
                      <a:r>
                        <a:rPr lang="en-US" altLang="ko-KR" sz="1800" u="none" strike="noStrike" baseline="30000" dirty="0" smtClean="0">
                          <a:effectLst/>
                        </a:rPr>
                        <a:t>17</a:t>
                      </a:r>
                      <a:endParaRPr lang="en-US" altLang="ko-KR" sz="1800" b="0" i="0" u="none" strike="noStrike" baseline="30000" dirty="0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 smtClean="0">
                          <a:effectLst/>
                        </a:rPr>
                        <a:t>x</a:t>
                      </a:r>
                      <a:r>
                        <a:rPr lang="en-US" altLang="ko-KR" sz="1800" u="none" strike="noStrike" baseline="30000" dirty="0" smtClean="0">
                          <a:effectLst/>
                        </a:rPr>
                        <a:t>18</a:t>
                      </a:r>
                      <a:endParaRPr lang="en-US" altLang="ko-KR" sz="1800" b="0" i="0" u="none" strike="noStrike" baseline="30000" dirty="0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 smtClean="0">
                          <a:effectLst/>
                        </a:rPr>
                        <a:t>x</a:t>
                      </a:r>
                      <a:r>
                        <a:rPr lang="en-US" altLang="ko-KR" sz="1800" u="none" strike="noStrike" baseline="30000" dirty="0" smtClean="0">
                          <a:effectLst/>
                        </a:rPr>
                        <a:t>19</a:t>
                      </a:r>
                      <a:endParaRPr lang="en-US" altLang="ko-KR" sz="1800" b="0" i="0" u="none" strike="noStrike" baseline="30000" dirty="0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 smtClean="0">
                          <a:effectLst/>
                        </a:rPr>
                        <a:t>x</a:t>
                      </a:r>
                      <a:r>
                        <a:rPr lang="en-US" altLang="ko-KR" sz="1800" u="none" strike="noStrike" baseline="30000" dirty="0" smtClean="0">
                          <a:effectLst/>
                        </a:rPr>
                        <a:t>20</a:t>
                      </a:r>
                      <a:endParaRPr lang="en-US" altLang="ko-KR" sz="1800" b="0" i="0" u="none" strike="noStrike" baseline="30000" dirty="0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 smtClean="0">
                          <a:effectLst/>
                        </a:rPr>
                        <a:t>x</a:t>
                      </a:r>
                      <a:r>
                        <a:rPr lang="en-US" altLang="ko-KR" sz="1800" u="none" strike="noStrike" baseline="30000" dirty="0" smtClean="0">
                          <a:effectLst/>
                        </a:rPr>
                        <a:t>21</a:t>
                      </a:r>
                      <a:endParaRPr lang="en-US" altLang="ko-KR" sz="1800" b="0" i="0" u="none" strike="noStrike" baseline="30000" dirty="0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 smtClean="0">
                          <a:effectLst/>
                        </a:rPr>
                        <a:t>x</a:t>
                      </a:r>
                      <a:r>
                        <a:rPr lang="en-US" altLang="ko-KR" sz="1800" u="none" strike="noStrike" baseline="30000" dirty="0" smtClean="0">
                          <a:effectLst/>
                        </a:rPr>
                        <a:t>22</a:t>
                      </a:r>
                      <a:endParaRPr lang="en-US" altLang="ko-KR" sz="1800" b="0" i="0" u="none" strike="noStrike" baseline="30000" dirty="0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 smtClean="0">
                          <a:effectLst/>
                        </a:rPr>
                        <a:t>x</a:t>
                      </a:r>
                      <a:r>
                        <a:rPr lang="en-US" altLang="ko-KR" sz="1800" u="none" strike="noStrike" baseline="30000" dirty="0" smtClean="0">
                          <a:effectLst/>
                        </a:rPr>
                        <a:t>23</a:t>
                      </a:r>
                      <a:endParaRPr lang="en-US" altLang="ko-KR" sz="1800" b="0" i="0" u="none" strike="noStrike" baseline="30000" dirty="0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baseline="0" dirty="0" smtClean="0">
                          <a:effectLst/>
                        </a:rPr>
                        <a:t>x</a:t>
                      </a:r>
                      <a:r>
                        <a:rPr lang="en-US" altLang="ko-KR" sz="1800" u="none" strike="noStrike" baseline="30000" dirty="0" smtClean="0">
                          <a:effectLst/>
                        </a:rPr>
                        <a:t>24</a:t>
                      </a:r>
                      <a:endParaRPr lang="en-US" altLang="ko-KR" sz="1800" b="0" i="0" u="none" strike="noStrike" baseline="30000" dirty="0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210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24838" y="205164"/>
            <a:ext cx="11368160" cy="762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3200" dirty="0" smtClean="0"/>
              <a:t>GF(2</a:t>
            </a:r>
            <a:r>
              <a:rPr lang="en-US" altLang="ko-KR" sz="3200" baseline="30000" dirty="0" smtClean="0"/>
              <a:t>13</a:t>
            </a:r>
            <a:r>
              <a:rPr lang="en-US" altLang="ko-KR" sz="3200" dirty="0" smtClean="0"/>
              <a:t>)  X</a:t>
            </a:r>
            <a:r>
              <a:rPr lang="en-US" altLang="ko-KR" sz="3200" baseline="30000" dirty="0" smtClean="0"/>
              <a:t>13</a:t>
            </a:r>
            <a:r>
              <a:rPr lang="en-US" altLang="ko-KR" sz="3200" dirty="0" smtClean="0"/>
              <a:t> = X</a:t>
            </a:r>
            <a:r>
              <a:rPr lang="en-US" altLang="ko-KR" sz="3200" baseline="30000" dirty="0" smtClean="0"/>
              <a:t>4</a:t>
            </a:r>
            <a:r>
              <a:rPr lang="en-US" altLang="ko-KR" sz="3200" dirty="0" smtClean="0"/>
              <a:t> </a:t>
            </a:r>
            <a:r>
              <a:rPr lang="en-US" altLang="ko-KR" sz="3200" dirty="0"/>
              <a:t>+ X</a:t>
            </a:r>
            <a:r>
              <a:rPr lang="en-US" altLang="ko-KR" sz="3200" baseline="30000" dirty="0" smtClean="0"/>
              <a:t>3</a:t>
            </a:r>
            <a:r>
              <a:rPr lang="en-US" altLang="ko-KR" sz="3200" dirty="0" smtClean="0"/>
              <a:t> + X + 1</a:t>
            </a:r>
            <a:endParaRPr lang="ko-KR" altLang="en-US" sz="32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078173"/>
              </p:ext>
            </p:extLst>
          </p:nvPr>
        </p:nvGraphicFramePr>
        <p:xfrm>
          <a:off x="1698382" y="1280886"/>
          <a:ext cx="525848" cy="47758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848"/>
              </a:tblGrid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0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1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0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1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1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0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1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0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0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0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0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1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000" u="none" strike="noStrike" dirty="0">
                          <a:effectLst/>
                        </a:rPr>
                        <a:t>1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c11</a:t>
                      </a:r>
                      <a:endParaRPr lang="en-US" sz="2000" b="1" i="0" u="none" strike="noStrike" dirty="0">
                        <a:solidFill>
                          <a:srgbClr val="222B35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2400" b="1" u="none" strike="noStrike" baseline="0" dirty="0" smtClean="0">
                          <a:effectLst/>
                        </a:rPr>
                        <a:t>x</a:t>
                      </a:r>
                      <a:r>
                        <a:rPr lang="en-US" altLang="ko-KR" sz="2400" b="1" u="none" strike="noStrike" baseline="30000" dirty="0" smtClean="0">
                          <a:effectLst/>
                        </a:rPr>
                        <a:t>24</a:t>
                      </a:r>
                      <a:endParaRPr lang="en-US" altLang="ko-KR" sz="2400" b="1" i="0" u="none" strike="noStrike" baseline="30000" dirty="0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3076766" y="1183306"/>
            <a:ext cx="7948779" cy="43765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sz="2400" b="1" dirty="0"/>
              <a:t>X</a:t>
            </a:r>
            <a:r>
              <a:rPr lang="en-US" altLang="ko-KR" sz="2400" b="1" baseline="30000" dirty="0" smtClean="0"/>
              <a:t>24</a:t>
            </a:r>
            <a:r>
              <a:rPr lang="en-US" altLang="ko-KR" sz="2400" b="1" dirty="0" smtClean="0"/>
              <a:t> </a:t>
            </a:r>
          </a:p>
          <a:p>
            <a:pPr fontAlgn="base">
              <a:lnSpc>
                <a:spcPct val="120000"/>
              </a:lnSpc>
            </a:pPr>
            <a:r>
              <a:rPr lang="en-US" altLang="ko-KR" sz="2400" dirty="0" smtClean="0"/>
              <a:t>= X</a:t>
            </a:r>
            <a:r>
              <a:rPr lang="en-US" altLang="ko-KR" sz="2400" baseline="30000" dirty="0" smtClean="0"/>
              <a:t>13</a:t>
            </a:r>
            <a:r>
              <a:rPr lang="en-US" altLang="ko-KR" sz="2400" dirty="0" smtClean="0"/>
              <a:t> * X</a:t>
            </a:r>
            <a:r>
              <a:rPr lang="en-US" altLang="ko-KR" sz="2400" baseline="30000" dirty="0" smtClean="0"/>
              <a:t>11</a:t>
            </a:r>
          </a:p>
          <a:p>
            <a:pPr fontAlgn="base">
              <a:lnSpc>
                <a:spcPct val="120000"/>
              </a:lnSpc>
            </a:pPr>
            <a:r>
              <a:rPr lang="en-US" altLang="ko-KR" sz="2400" dirty="0"/>
              <a:t>= </a:t>
            </a:r>
            <a:r>
              <a:rPr lang="en-US" altLang="ko-KR" sz="2400" dirty="0" smtClean="0"/>
              <a:t>(</a:t>
            </a:r>
            <a:r>
              <a:rPr lang="en-US" altLang="ko-KR" sz="2400" dirty="0"/>
              <a:t>X</a:t>
            </a:r>
            <a:r>
              <a:rPr lang="en-US" altLang="ko-KR" sz="2400" baseline="30000" dirty="0"/>
              <a:t>4</a:t>
            </a:r>
            <a:r>
              <a:rPr lang="en-US" altLang="ko-KR" sz="2400" dirty="0"/>
              <a:t> + X</a:t>
            </a:r>
            <a:r>
              <a:rPr lang="en-US" altLang="ko-KR" sz="2400" baseline="30000" dirty="0"/>
              <a:t>3</a:t>
            </a:r>
            <a:r>
              <a:rPr lang="en-US" altLang="ko-KR" sz="2400" dirty="0"/>
              <a:t> + X + </a:t>
            </a:r>
            <a:r>
              <a:rPr lang="en-US" altLang="ko-KR" sz="2400" dirty="0" smtClean="0"/>
              <a:t>1) </a:t>
            </a:r>
            <a:r>
              <a:rPr lang="en-US" altLang="ko-KR" sz="2400" dirty="0"/>
              <a:t>* X</a:t>
            </a:r>
            <a:r>
              <a:rPr lang="en-US" altLang="ko-KR" sz="2400" baseline="30000" dirty="0" smtClean="0"/>
              <a:t>11</a:t>
            </a:r>
          </a:p>
          <a:p>
            <a:pPr fontAlgn="base">
              <a:lnSpc>
                <a:spcPct val="120000"/>
              </a:lnSpc>
            </a:pPr>
            <a:r>
              <a:rPr lang="en-US" altLang="ko-KR" sz="2400" dirty="0"/>
              <a:t>= </a:t>
            </a:r>
            <a:r>
              <a:rPr lang="en-US" altLang="ko-KR" sz="2400" dirty="0" smtClean="0">
                <a:solidFill>
                  <a:srgbClr val="0070C0"/>
                </a:solidFill>
              </a:rPr>
              <a:t>X</a:t>
            </a:r>
            <a:r>
              <a:rPr lang="en-US" altLang="ko-KR" sz="2400" baseline="30000" dirty="0" smtClean="0">
                <a:solidFill>
                  <a:srgbClr val="0070C0"/>
                </a:solidFill>
              </a:rPr>
              <a:t>15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+ </a:t>
            </a:r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r>
              <a:rPr lang="en-US" altLang="ko-KR" sz="2400" baseline="30000" dirty="0" smtClean="0">
                <a:solidFill>
                  <a:srgbClr val="FF0000"/>
                </a:solidFill>
              </a:rPr>
              <a:t>14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+ </a:t>
            </a:r>
            <a:r>
              <a:rPr lang="en-US" altLang="ko-KR" sz="2400" dirty="0" smtClean="0"/>
              <a:t>X</a:t>
            </a:r>
            <a:r>
              <a:rPr lang="en-US" altLang="ko-KR" sz="2400" baseline="30000" dirty="0" smtClean="0"/>
              <a:t>12</a:t>
            </a:r>
            <a:r>
              <a:rPr lang="en-US" altLang="ko-KR" sz="2400" dirty="0" smtClean="0"/>
              <a:t> + X</a:t>
            </a:r>
            <a:r>
              <a:rPr lang="en-US" altLang="ko-KR" sz="2400" baseline="30000" dirty="0" smtClean="0"/>
              <a:t>11</a:t>
            </a:r>
          </a:p>
          <a:p>
            <a:pPr fontAlgn="base">
              <a:lnSpc>
                <a:spcPct val="120000"/>
              </a:lnSpc>
            </a:pPr>
            <a:r>
              <a:rPr lang="en-US" altLang="ko-KR" sz="2400" dirty="0" smtClean="0"/>
              <a:t>= (</a:t>
            </a:r>
            <a:r>
              <a:rPr lang="en-US" altLang="ko-KR" sz="2400" dirty="0">
                <a:solidFill>
                  <a:srgbClr val="0070C0"/>
                </a:solidFill>
              </a:rPr>
              <a:t>x</a:t>
            </a:r>
            <a:r>
              <a:rPr lang="en-US" altLang="ko-KR" sz="2400" baseline="30000" dirty="0">
                <a:solidFill>
                  <a:srgbClr val="0070C0"/>
                </a:solidFill>
              </a:rPr>
              <a:t>13</a:t>
            </a:r>
            <a:r>
              <a:rPr lang="en-US" altLang="ko-KR" sz="2400" dirty="0">
                <a:solidFill>
                  <a:srgbClr val="0070C0"/>
                </a:solidFill>
              </a:rPr>
              <a:t> * </a:t>
            </a:r>
            <a:r>
              <a:rPr lang="en-US" altLang="ko-KR" sz="2400" dirty="0" smtClean="0">
                <a:solidFill>
                  <a:srgbClr val="0070C0"/>
                </a:solidFill>
              </a:rPr>
              <a:t>x</a:t>
            </a:r>
            <a:r>
              <a:rPr lang="en-US" altLang="ko-KR" sz="2400" baseline="30000" dirty="0">
                <a:solidFill>
                  <a:srgbClr val="0070C0"/>
                </a:solidFill>
              </a:rPr>
              <a:t>2</a:t>
            </a:r>
            <a:r>
              <a:rPr lang="en-US" altLang="ko-KR" sz="2400" dirty="0" smtClean="0"/>
              <a:t>) </a:t>
            </a:r>
            <a:r>
              <a:rPr lang="en-US" altLang="ko-KR" sz="2400" dirty="0"/>
              <a:t>+ </a:t>
            </a:r>
            <a:r>
              <a:rPr lang="en-US" altLang="ko-KR" sz="2400" dirty="0" smtClean="0"/>
              <a:t>(</a:t>
            </a:r>
            <a:r>
              <a:rPr lang="en-US" altLang="ko-KR" sz="2400" dirty="0">
                <a:solidFill>
                  <a:srgbClr val="FF0000"/>
                </a:solidFill>
              </a:rPr>
              <a:t>x</a:t>
            </a:r>
            <a:r>
              <a:rPr lang="en-US" altLang="ko-KR" sz="2400" baseline="30000" dirty="0">
                <a:solidFill>
                  <a:srgbClr val="FF0000"/>
                </a:solidFill>
              </a:rPr>
              <a:t>13</a:t>
            </a:r>
            <a:r>
              <a:rPr lang="en-US" altLang="ko-KR" sz="2400" dirty="0">
                <a:solidFill>
                  <a:srgbClr val="FF0000"/>
                </a:solidFill>
              </a:rPr>
              <a:t> * </a:t>
            </a:r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r>
              <a:rPr lang="en-US" altLang="ko-KR" sz="2400" baseline="30000" dirty="0" smtClean="0">
                <a:solidFill>
                  <a:srgbClr val="FF0000"/>
                </a:solidFill>
              </a:rPr>
              <a:t>1</a:t>
            </a:r>
            <a:r>
              <a:rPr lang="en-US" altLang="ko-KR" sz="2400" dirty="0" smtClean="0"/>
              <a:t>) </a:t>
            </a:r>
            <a:r>
              <a:rPr lang="en-US" altLang="ko-KR" sz="2400" dirty="0"/>
              <a:t>+ X</a:t>
            </a:r>
            <a:r>
              <a:rPr lang="en-US" altLang="ko-KR" sz="2400" baseline="30000" dirty="0"/>
              <a:t>12</a:t>
            </a:r>
            <a:r>
              <a:rPr lang="en-US" altLang="ko-KR" sz="2400" dirty="0"/>
              <a:t> + X</a:t>
            </a:r>
            <a:r>
              <a:rPr lang="en-US" altLang="ko-KR" sz="2400" baseline="30000" dirty="0" smtClean="0"/>
              <a:t>11</a:t>
            </a:r>
          </a:p>
          <a:p>
            <a:pPr fontAlgn="base">
              <a:lnSpc>
                <a:spcPct val="120000"/>
              </a:lnSpc>
            </a:pPr>
            <a:r>
              <a:rPr lang="en-US" altLang="ko-KR" sz="2400" dirty="0"/>
              <a:t>= </a:t>
            </a:r>
            <a:r>
              <a:rPr lang="en-US" altLang="ko-KR" sz="2400" dirty="0">
                <a:solidFill>
                  <a:schemeClr val="accent1"/>
                </a:solidFill>
              </a:rPr>
              <a:t>(</a:t>
            </a:r>
            <a:r>
              <a:rPr lang="en-US" altLang="ko-KR" sz="2400" dirty="0">
                <a:solidFill>
                  <a:srgbClr val="0070C0"/>
                </a:solidFill>
              </a:rPr>
              <a:t>X</a:t>
            </a:r>
            <a:r>
              <a:rPr lang="en-US" altLang="ko-KR" sz="2400" baseline="30000" dirty="0">
                <a:solidFill>
                  <a:srgbClr val="0070C0"/>
                </a:solidFill>
              </a:rPr>
              <a:t>4</a:t>
            </a:r>
            <a:r>
              <a:rPr lang="en-US" altLang="ko-KR" sz="2400" dirty="0">
                <a:solidFill>
                  <a:srgbClr val="0070C0"/>
                </a:solidFill>
              </a:rPr>
              <a:t> + X</a:t>
            </a:r>
            <a:r>
              <a:rPr lang="en-US" altLang="ko-KR" sz="2400" baseline="30000" dirty="0">
                <a:solidFill>
                  <a:srgbClr val="0070C0"/>
                </a:solidFill>
              </a:rPr>
              <a:t>3</a:t>
            </a:r>
            <a:r>
              <a:rPr lang="en-US" altLang="ko-KR" sz="2400" dirty="0">
                <a:solidFill>
                  <a:srgbClr val="0070C0"/>
                </a:solidFill>
              </a:rPr>
              <a:t> + X + 1)</a:t>
            </a:r>
            <a:r>
              <a:rPr lang="en-US" altLang="ko-KR" sz="2400" dirty="0" smtClean="0">
                <a:solidFill>
                  <a:srgbClr val="0070C0"/>
                </a:solidFill>
              </a:rPr>
              <a:t> </a:t>
            </a:r>
            <a:r>
              <a:rPr lang="en-US" altLang="ko-KR" sz="2400" dirty="0"/>
              <a:t>*</a:t>
            </a:r>
            <a:r>
              <a:rPr lang="en-US" altLang="ko-KR" sz="2400" dirty="0">
                <a:solidFill>
                  <a:srgbClr val="0070C0"/>
                </a:solidFill>
              </a:rPr>
              <a:t> </a:t>
            </a:r>
            <a:r>
              <a:rPr lang="en-US" altLang="ko-KR" sz="2400" dirty="0" smtClean="0">
                <a:solidFill>
                  <a:srgbClr val="0070C0"/>
                </a:solidFill>
              </a:rPr>
              <a:t>x</a:t>
            </a:r>
            <a:r>
              <a:rPr lang="en-US" altLang="ko-KR" sz="2400" baseline="30000" dirty="0" smtClean="0">
                <a:solidFill>
                  <a:srgbClr val="0070C0"/>
                </a:solidFill>
              </a:rPr>
              <a:t>2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+ </a:t>
            </a:r>
            <a:r>
              <a:rPr lang="en-US" altLang="ko-KR" sz="2400" dirty="0">
                <a:solidFill>
                  <a:srgbClr val="FF0000"/>
                </a:solidFill>
              </a:rPr>
              <a:t>(X</a:t>
            </a:r>
            <a:r>
              <a:rPr lang="en-US" altLang="ko-KR" sz="2400" baseline="30000" dirty="0">
                <a:solidFill>
                  <a:srgbClr val="FF0000"/>
                </a:solidFill>
              </a:rPr>
              <a:t>4</a:t>
            </a:r>
            <a:r>
              <a:rPr lang="en-US" altLang="ko-KR" sz="2400" dirty="0">
                <a:solidFill>
                  <a:srgbClr val="FF0000"/>
                </a:solidFill>
              </a:rPr>
              <a:t> + X</a:t>
            </a:r>
            <a:r>
              <a:rPr lang="en-US" altLang="ko-KR" sz="2400" baseline="30000" dirty="0">
                <a:solidFill>
                  <a:srgbClr val="FF0000"/>
                </a:solidFill>
              </a:rPr>
              <a:t>3</a:t>
            </a:r>
            <a:r>
              <a:rPr lang="en-US" altLang="ko-KR" sz="2400" dirty="0">
                <a:solidFill>
                  <a:srgbClr val="FF0000"/>
                </a:solidFill>
              </a:rPr>
              <a:t> + X + 1)</a:t>
            </a:r>
            <a:r>
              <a:rPr lang="en-US" altLang="ko-KR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/>
              <a:t>*</a:t>
            </a:r>
            <a:r>
              <a:rPr lang="en-US" altLang="ko-KR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r>
              <a:rPr lang="en-US" altLang="ko-KR" sz="2400" baseline="30000" dirty="0" smtClean="0">
                <a:solidFill>
                  <a:srgbClr val="FF0000"/>
                </a:solidFill>
              </a:rPr>
              <a:t>1</a:t>
            </a:r>
            <a:r>
              <a:rPr lang="en-US" altLang="ko-KR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/>
              <a:t>+ X</a:t>
            </a:r>
            <a:r>
              <a:rPr lang="en-US" altLang="ko-KR" sz="2400" baseline="30000" dirty="0"/>
              <a:t>12</a:t>
            </a:r>
            <a:r>
              <a:rPr lang="en-US" altLang="ko-KR" sz="2400" dirty="0"/>
              <a:t> + X</a:t>
            </a:r>
            <a:r>
              <a:rPr lang="en-US" altLang="ko-KR" sz="2400" baseline="30000" dirty="0" smtClean="0"/>
              <a:t>11</a:t>
            </a:r>
          </a:p>
          <a:p>
            <a:pPr fontAlgn="base">
              <a:lnSpc>
                <a:spcPct val="120000"/>
              </a:lnSpc>
            </a:pPr>
            <a:r>
              <a:rPr lang="en-US" altLang="ko-KR" sz="2400" dirty="0"/>
              <a:t>= </a:t>
            </a:r>
            <a:r>
              <a:rPr lang="en-US" altLang="ko-KR" sz="2400" dirty="0" smtClean="0">
                <a:solidFill>
                  <a:srgbClr val="0070C0"/>
                </a:solidFill>
              </a:rPr>
              <a:t>X</a:t>
            </a:r>
            <a:r>
              <a:rPr lang="en-US" altLang="ko-KR" sz="2400" baseline="30000" dirty="0" smtClean="0">
                <a:solidFill>
                  <a:srgbClr val="0070C0"/>
                </a:solidFill>
              </a:rPr>
              <a:t>6</a:t>
            </a:r>
            <a:r>
              <a:rPr lang="en-US" altLang="ko-KR" sz="2400" dirty="0" smtClean="0">
                <a:solidFill>
                  <a:srgbClr val="0070C0"/>
                </a:solidFill>
              </a:rPr>
              <a:t> </a:t>
            </a:r>
            <a:r>
              <a:rPr lang="en-US" altLang="ko-KR" sz="2400" dirty="0">
                <a:solidFill>
                  <a:srgbClr val="0070C0"/>
                </a:solidFill>
              </a:rPr>
              <a:t>+ </a:t>
            </a:r>
            <a:r>
              <a:rPr lang="en-US" altLang="ko-KR" sz="2400" dirty="0" smtClean="0">
                <a:solidFill>
                  <a:srgbClr val="0070C0"/>
                </a:solidFill>
              </a:rPr>
              <a:t>X</a:t>
            </a:r>
            <a:r>
              <a:rPr lang="en-US" altLang="ko-KR" sz="2400" baseline="30000" dirty="0" smtClean="0">
                <a:solidFill>
                  <a:srgbClr val="0070C0"/>
                </a:solidFill>
              </a:rPr>
              <a:t>5</a:t>
            </a:r>
            <a:r>
              <a:rPr lang="en-US" altLang="ko-KR" sz="2400" dirty="0" smtClean="0">
                <a:solidFill>
                  <a:srgbClr val="0070C0"/>
                </a:solidFill>
              </a:rPr>
              <a:t> </a:t>
            </a:r>
            <a:r>
              <a:rPr lang="en-US" altLang="ko-KR" sz="2400" dirty="0">
                <a:solidFill>
                  <a:srgbClr val="0070C0"/>
                </a:solidFill>
              </a:rPr>
              <a:t>+ </a:t>
            </a:r>
            <a:r>
              <a:rPr lang="en-US" altLang="ko-KR" sz="2400" dirty="0" smtClean="0">
                <a:solidFill>
                  <a:srgbClr val="0070C0"/>
                </a:solidFill>
              </a:rPr>
              <a:t>X</a:t>
            </a:r>
            <a:r>
              <a:rPr lang="en-US" altLang="ko-KR" sz="2400" baseline="30000" dirty="0" smtClean="0">
                <a:solidFill>
                  <a:srgbClr val="0070C0"/>
                </a:solidFill>
              </a:rPr>
              <a:t>3</a:t>
            </a:r>
            <a:r>
              <a:rPr lang="en-US" altLang="ko-KR" sz="2400" dirty="0" smtClean="0">
                <a:solidFill>
                  <a:srgbClr val="0070C0"/>
                </a:solidFill>
              </a:rPr>
              <a:t> </a:t>
            </a:r>
            <a:r>
              <a:rPr lang="en-US" altLang="ko-KR" sz="2400" dirty="0">
                <a:solidFill>
                  <a:srgbClr val="0070C0"/>
                </a:solidFill>
              </a:rPr>
              <a:t>+ </a:t>
            </a:r>
            <a:r>
              <a:rPr lang="en-US" altLang="ko-KR" sz="2400" dirty="0" smtClean="0">
                <a:solidFill>
                  <a:srgbClr val="0070C0"/>
                </a:solidFill>
              </a:rPr>
              <a:t>X</a:t>
            </a:r>
            <a:r>
              <a:rPr lang="en-US" altLang="ko-KR" sz="2400" baseline="30000" dirty="0" smtClean="0">
                <a:solidFill>
                  <a:srgbClr val="0070C0"/>
                </a:solidFill>
              </a:rPr>
              <a:t>2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+ </a:t>
            </a:r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r>
              <a:rPr lang="en-US" altLang="ko-KR" sz="2400" baseline="30000" dirty="0" smtClean="0">
                <a:solidFill>
                  <a:srgbClr val="FF0000"/>
                </a:solidFill>
              </a:rPr>
              <a:t>5</a:t>
            </a:r>
            <a:r>
              <a:rPr lang="en-US" altLang="ko-KR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+ </a:t>
            </a:r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r>
              <a:rPr lang="en-US" altLang="ko-KR" sz="2400" baseline="30000" dirty="0" smtClean="0">
                <a:solidFill>
                  <a:srgbClr val="FF0000"/>
                </a:solidFill>
              </a:rPr>
              <a:t>4</a:t>
            </a:r>
            <a:r>
              <a:rPr lang="en-US" altLang="ko-KR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+ </a:t>
            </a:r>
            <a:r>
              <a:rPr lang="en-US" altLang="ko-KR" sz="2400" dirty="0" smtClean="0">
                <a:solidFill>
                  <a:srgbClr val="FF0000"/>
                </a:solidFill>
              </a:rPr>
              <a:t>X</a:t>
            </a:r>
            <a:r>
              <a:rPr lang="en-US" altLang="ko-KR" sz="2400" baseline="30000" dirty="0" smtClean="0">
                <a:solidFill>
                  <a:srgbClr val="FF0000"/>
                </a:solidFill>
              </a:rPr>
              <a:t>2</a:t>
            </a:r>
            <a:r>
              <a:rPr lang="en-US" altLang="ko-KR" sz="2400" dirty="0" smtClean="0">
                <a:solidFill>
                  <a:srgbClr val="FF0000"/>
                </a:solidFill>
              </a:rPr>
              <a:t> + </a:t>
            </a:r>
            <a:r>
              <a:rPr lang="en-US" altLang="ko-KR" sz="2400" dirty="0">
                <a:solidFill>
                  <a:srgbClr val="FF0000"/>
                </a:solidFill>
              </a:rPr>
              <a:t>x</a:t>
            </a:r>
            <a:r>
              <a:rPr lang="en-US" altLang="ko-KR" sz="2400" baseline="30000" dirty="0">
                <a:solidFill>
                  <a:srgbClr val="FF0000"/>
                </a:solidFill>
              </a:rPr>
              <a:t>1</a:t>
            </a:r>
            <a:r>
              <a:rPr lang="en-US" altLang="ko-KR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/>
              <a:t>+ X</a:t>
            </a:r>
            <a:r>
              <a:rPr lang="en-US" altLang="ko-KR" sz="2400" baseline="30000" dirty="0"/>
              <a:t>12</a:t>
            </a:r>
            <a:r>
              <a:rPr lang="en-US" altLang="ko-KR" sz="2400" dirty="0"/>
              <a:t> + X</a:t>
            </a:r>
            <a:r>
              <a:rPr lang="en-US" altLang="ko-KR" sz="2400" baseline="30000" dirty="0" smtClean="0"/>
              <a:t>11</a:t>
            </a:r>
          </a:p>
          <a:p>
            <a:pPr fontAlgn="base">
              <a:lnSpc>
                <a:spcPct val="120000"/>
              </a:lnSpc>
            </a:pPr>
            <a:r>
              <a:rPr lang="en-US" altLang="ko-KR" sz="2400" dirty="0"/>
              <a:t>= X</a:t>
            </a:r>
            <a:r>
              <a:rPr lang="en-US" altLang="ko-KR" sz="2400" baseline="30000" dirty="0"/>
              <a:t>12</a:t>
            </a:r>
            <a:r>
              <a:rPr lang="en-US" altLang="ko-KR" sz="2400" dirty="0"/>
              <a:t> + </a:t>
            </a:r>
            <a:r>
              <a:rPr lang="en-US" altLang="ko-KR" sz="2400" dirty="0" smtClean="0"/>
              <a:t>X</a:t>
            </a:r>
            <a:r>
              <a:rPr lang="en-US" altLang="ko-KR" sz="2400" baseline="30000" dirty="0" smtClean="0"/>
              <a:t>11 </a:t>
            </a:r>
            <a:r>
              <a:rPr lang="en-US" altLang="ko-KR" sz="2400" dirty="0" smtClean="0"/>
              <a:t> + X</a:t>
            </a:r>
            <a:r>
              <a:rPr lang="en-US" altLang="ko-KR" sz="2400" baseline="30000" dirty="0" smtClean="0"/>
              <a:t>6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+ </a:t>
            </a:r>
            <a:r>
              <a:rPr lang="en-US" altLang="ko-KR" sz="2400" dirty="0" smtClean="0">
                <a:solidFill>
                  <a:srgbClr val="7030A0"/>
                </a:solidFill>
              </a:rPr>
              <a:t>2</a:t>
            </a:r>
            <a:r>
              <a:rPr lang="en-US" altLang="ko-KR" sz="2400" dirty="0" smtClean="0"/>
              <a:t>X</a:t>
            </a:r>
            <a:r>
              <a:rPr lang="en-US" altLang="ko-KR" sz="2400" baseline="30000" dirty="0" smtClean="0"/>
              <a:t>5</a:t>
            </a:r>
            <a:r>
              <a:rPr lang="en-US" altLang="ko-KR" sz="2400" dirty="0" smtClean="0"/>
              <a:t> + </a:t>
            </a:r>
            <a:r>
              <a:rPr lang="en-US" altLang="ko-KR" sz="2400" dirty="0"/>
              <a:t>X</a:t>
            </a:r>
            <a:r>
              <a:rPr lang="en-US" altLang="ko-KR" sz="2400" baseline="30000" dirty="0"/>
              <a:t>4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+ X</a:t>
            </a:r>
            <a:r>
              <a:rPr lang="en-US" altLang="ko-KR" sz="2400" baseline="30000" dirty="0" smtClean="0"/>
              <a:t>3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+ </a:t>
            </a:r>
            <a:r>
              <a:rPr lang="en-US" altLang="ko-KR" sz="2400" dirty="0" smtClean="0">
                <a:solidFill>
                  <a:srgbClr val="7030A0"/>
                </a:solidFill>
              </a:rPr>
              <a:t>2</a:t>
            </a:r>
            <a:r>
              <a:rPr lang="en-US" altLang="ko-KR" sz="2400" dirty="0" smtClean="0"/>
              <a:t>X</a:t>
            </a:r>
            <a:r>
              <a:rPr lang="en-US" altLang="ko-KR" sz="2400" baseline="30000" dirty="0" smtClean="0"/>
              <a:t>2</a:t>
            </a:r>
            <a:r>
              <a:rPr lang="en-US" altLang="ko-KR" sz="2400" dirty="0" smtClean="0"/>
              <a:t>  + X</a:t>
            </a:r>
            <a:r>
              <a:rPr lang="en-US" altLang="ko-KR" sz="2400" baseline="30000" dirty="0" smtClean="0"/>
              <a:t>1</a:t>
            </a:r>
          </a:p>
          <a:p>
            <a:pPr fontAlgn="base">
              <a:lnSpc>
                <a:spcPct val="120000"/>
              </a:lnSpc>
            </a:pPr>
            <a:endParaRPr lang="en-US" altLang="ko-KR" sz="2400" baseline="30000" dirty="0" smtClean="0"/>
          </a:p>
          <a:p>
            <a:pPr fontAlgn="base">
              <a:lnSpc>
                <a:spcPct val="120000"/>
              </a:lnSpc>
            </a:pPr>
            <a:r>
              <a:rPr lang="en-US" altLang="ko-KR" sz="2400" dirty="0" smtClean="0"/>
              <a:t>= X</a:t>
            </a:r>
            <a:r>
              <a:rPr lang="en-US" altLang="ko-KR" sz="2400" baseline="30000" dirty="0" smtClean="0"/>
              <a:t>12</a:t>
            </a:r>
            <a:r>
              <a:rPr lang="en-US" altLang="ko-KR" sz="2400" dirty="0" smtClean="0"/>
              <a:t> + X</a:t>
            </a:r>
            <a:r>
              <a:rPr lang="en-US" altLang="ko-KR" sz="2400" baseline="30000" dirty="0" smtClean="0"/>
              <a:t>11</a:t>
            </a:r>
            <a:r>
              <a:rPr lang="en-US" altLang="ko-KR" sz="2400" dirty="0" smtClean="0"/>
              <a:t> + X</a:t>
            </a:r>
            <a:r>
              <a:rPr lang="en-US" altLang="ko-KR" sz="2400" baseline="30000" dirty="0" smtClean="0"/>
              <a:t>6</a:t>
            </a:r>
            <a:r>
              <a:rPr lang="en-US" altLang="ko-KR" sz="2400" dirty="0" smtClean="0"/>
              <a:t>            + </a:t>
            </a:r>
            <a:r>
              <a:rPr lang="en-US" altLang="ko-KR" sz="2400" dirty="0"/>
              <a:t>X</a:t>
            </a:r>
            <a:r>
              <a:rPr lang="en-US" altLang="ko-KR" sz="2400" baseline="30000" dirty="0" smtClean="0"/>
              <a:t>4 </a:t>
            </a:r>
            <a:r>
              <a:rPr lang="en-US" altLang="ko-KR" sz="2400" dirty="0" smtClean="0"/>
              <a:t>+ X</a:t>
            </a:r>
            <a:r>
              <a:rPr lang="en-US" altLang="ko-KR" sz="2400" baseline="30000" dirty="0" smtClean="0"/>
              <a:t>3</a:t>
            </a:r>
            <a:r>
              <a:rPr lang="en-US" altLang="ko-KR" sz="2400" dirty="0" smtClean="0"/>
              <a:t> + X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9886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24838" y="205164"/>
            <a:ext cx="11368160" cy="762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3200" dirty="0" smtClean="0"/>
              <a:t>GF(2</a:t>
            </a:r>
            <a:r>
              <a:rPr lang="en-US" altLang="ko-KR" sz="3200" baseline="30000" dirty="0" smtClean="0"/>
              <a:t>13</a:t>
            </a:r>
            <a:r>
              <a:rPr lang="en-US" altLang="ko-KR" sz="3200" dirty="0" smtClean="0"/>
              <a:t>)  X</a:t>
            </a:r>
            <a:r>
              <a:rPr lang="en-US" altLang="ko-KR" sz="3200" baseline="30000" dirty="0" smtClean="0"/>
              <a:t>13</a:t>
            </a:r>
            <a:r>
              <a:rPr lang="en-US" altLang="ko-KR" sz="3200" dirty="0" smtClean="0"/>
              <a:t> = X</a:t>
            </a:r>
            <a:r>
              <a:rPr lang="en-US" altLang="ko-KR" sz="3200" baseline="30000" dirty="0" smtClean="0"/>
              <a:t>4</a:t>
            </a:r>
            <a:r>
              <a:rPr lang="en-US" altLang="ko-KR" sz="3200" dirty="0" smtClean="0"/>
              <a:t> </a:t>
            </a:r>
            <a:r>
              <a:rPr lang="en-US" altLang="ko-KR" sz="3200" dirty="0"/>
              <a:t>+ X</a:t>
            </a:r>
            <a:r>
              <a:rPr lang="en-US" altLang="ko-KR" sz="3200" baseline="30000" dirty="0" smtClean="0"/>
              <a:t>3</a:t>
            </a:r>
            <a:r>
              <a:rPr lang="en-US" altLang="ko-KR" sz="3200" dirty="0" smtClean="0"/>
              <a:t> + X + 1</a:t>
            </a:r>
            <a:endParaRPr lang="ko-KR" altLang="en-US" sz="32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648734"/>
              </p:ext>
            </p:extLst>
          </p:nvPr>
        </p:nvGraphicFramePr>
        <p:xfrm>
          <a:off x="580782" y="1324429"/>
          <a:ext cx="10856475" cy="4495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824"/>
                <a:gridCol w="512824"/>
                <a:gridCol w="512824"/>
                <a:gridCol w="512824"/>
                <a:gridCol w="512824"/>
                <a:gridCol w="512824"/>
                <a:gridCol w="512824"/>
                <a:gridCol w="512824"/>
                <a:gridCol w="512824"/>
                <a:gridCol w="512824"/>
                <a:gridCol w="512824"/>
                <a:gridCol w="512824"/>
                <a:gridCol w="512824"/>
                <a:gridCol w="512824"/>
                <a:gridCol w="3676939"/>
              </a:tblGrid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e0</a:t>
                      </a:r>
                      <a:endParaRPr lang="en-US" altLang="ko-KR" sz="16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6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e1</a:t>
                      </a:r>
                      <a:endParaRPr lang="en-US" altLang="ko-KR" sz="16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6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2</a:t>
                      </a:r>
                      <a:endParaRPr lang="en-US" altLang="ko-KR" sz="1600" b="0" i="0" u="none" strike="noStrike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 i="0" u="none" strike="noStrike" dirty="0" smtClean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3</a:t>
                      </a:r>
                      <a:endParaRPr lang="en-US" altLang="ko-KR" sz="1600" b="0" i="0" u="none" strike="noStrike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e3</a:t>
                      </a:r>
                      <a:endParaRPr lang="en-US" altLang="ko-KR" sz="16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6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4</a:t>
                      </a:r>
                      <a:endParaRPr lang="en-US" altLang="ko-KR" sz="1600" b="0" i="0" u="none" strike="noStrike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e4</a:t>
                      </a:r>
                      <a:endParaRPr lang="en-US" altLang="ko-KR" sz="16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6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5</a:t>
                      </a:r>
                      <a:endParaRPr lang="en-US" altLang="ko-KR" sz="1600" b="0" i="0" u="none" strike="noStrike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e5</a:t>
                      </a:r>
                      <a:endParaRPr lang="en-US" altLang="ko-KR" sz="16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6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6</a:t>
                      </a:r>
                      <a:endParaRPr lang="en-US" altLang="ko-KR" sz="1600" b="0" i="0" u="none" strike="noStrike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e6</a:t>
                      </a:r>
                      <a:endParaRPr lang="en-US" altLang="ko-KR" sz="16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6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7</a:t>
                      </a:r>
                      <a:endParaRPr lang="en-US" altLang="ko-KR" sz="1600" b="0" i="0" u="none" strike="noStrike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e7</a:t>
                      </a:r>
                      <a:endParaRPr lang="en-US" altLang="ko-KR" sz="16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6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8</a:t>
                      </a:r>
                      <a:endParaRPr lang="en-US" altLang="ko-KR" sz="1600" b="0" i="0" u="none" strike="noStrike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e8</a:t>
                      </a:r>
                      <a:endParaRPr lang="en-US" altLang="ko-KR" sz="16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6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9</a:t>
                      </a:r>
                      <a:endParaRPr lang="en-US" altLang="ko-KR" sz="1600" b="0" i="0" u="none" strike="noStrike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e9</a:t>
                      </a:r>
                      <a:endParaRPr lang="en-US" altLang="ko-KR" sz="16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6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10</a:t>
                      </a:r>
                      <a:endParaRPr lang="en-US" altLang="ko-KR" sz="1600" b="0" i="0" u="none" strike="noStrike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e10</a:t>
                      </a:r>
                      <a:endParaRPr lang="en-US" altLang="ko-KR" sz="16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6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11</a:t>
                      </a:r>
                      <a:endParaRPr lang="en-US" altLang="ko-KR" sz="1600" b="0" i="0" u="none" strike="noStrike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e11</a:t>
                      </a:r>
                      <a:endParaRPr lang="en-US" altLang="ko-KR" sz="16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6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12</a:t>
                      </a:r>
                      <a:endParaRPr lang="en-US" altLang="ko-KR" sz="16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e12</a:t>
                      </a:r>
                      <a:endParaRPr lang="en-US" altLang="ko-KR" sz="16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6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c0</a:t>
                      </a:r>
                      <a:endParaRPr lang="en-US" sz="1600" b="0" i="0" u="none" strike="noStrike" dirty="0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c1</a:t>
                      </a:r>
                      <a:endParaRPr lang="en-US" sz="1600" b="0" i="0" u="none" strike="noStrike" dirty="0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c2</a:t>
                      </a:r>
                      <a:endParaRPr lang="en-US" sz="1600" b="0" i="0" u="none" strike="noStrike" dirty="0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c3</a:t>
                      </a:r>
                      <a:endParaRPr lang="en-US" sz="1600" b="0" i="0" u="none" strike="noStrike" dirty="0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c4</a:t>
                      </a:r>
                      <a:endParaRPr lang="en-US" sz="1600" b="0" i="0" u="none" strike="noStrike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c5</a:t>
                      </a:r>
                      <a:endParaRPr lang="en-US" sz="1600" b="0" i="0" u="none" strike="noStrike" dirty="0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c6</a:t>
                      </a:r>
                      <a:endParaRPr lang="en-US" sz="1600" b="0" i="0" u="none" strike="noStrike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c7</a:t>
                      </a:r>
                      <a:endParaRPr lang="en-US" sz="1600" b="0" i="0" u="none" strike="noStrike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c8</a:t>
                      </a:r>
                      <a:endParaRPr lang="en-US" sz="1600" b="0" i="0" u="none" strike="noStrike" dirty="0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c9</a:t>
                      </a:r>
                      <a:endParaRPr lang="en-US" sz="1600" b="0" i="0" u="none" strike="noStrike" dirty="0">
                        <a:solidFill>
                          <a:srgbClr val="222B35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c10</a:t>
                      </a:r>
                      <a:endParaRPr lang="en-US" sz="1600" b="0" i="0" u="none" strike="noStrike">
                        <a:solidFill>
                          <a:srgbClr val="222B35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c11</a:t>
                      </a:r>
                      <a:endParaRPr lang="en-US" sz="1600" b="0" i="0" u="none" strike="noStrike" dirty="0">
                        <a:solidFill>
                          <a:srgbClr val="222B35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600" b="0" i="0" u="none" strike="noStrike" dirty="0">
                        <a:solidFill>
                          <a:srgbClr val="222B35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600" b="0" i="0" u="none" strike="noStrike" dirty="0">
                        <a:solidFill>
                          <a:srgbClr val="222B35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 smtClean="0">
                          <a:effectLst/>
                        </a:rPr>
                        <a:t>x</a:t>
                      </a:r>
                      <a:r>
                        <a:rPr lang="en-US" altLang="ko-KR" sz="1800" u="none" strike="noStrike" baseline="30000" dirty="0" smtClean="0">
                          <a:effectLst/>
                        </a:rPr>
                        <a:t>13</a:t>
                      </a:r>
                      <a:endParaRPr lang="en-US" altLang="ko-KR" sz="1800" b="0" i="0" u="none" strike="noStrike" baseline="30000" dirty="0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 smtClean="0">
                          <a:effectLst/>
                        </a:rPr>
                        <a:t>x</a:t>
                      </a:r>
                      <a:r>
                        <a:rPr lang="en-US" altLang="ko-KR" sz="1800" u="none" strike="noStrike" baseline="30000" dirty="0" smtClean="0">
                          <a:effectLst/>
                        </a:rPr>
                        <a:t>14</a:t>
                      </a:r>
                      <a:endParaRPr lang="en-US" altLang="ko-KR" sz="1800" b="0" i="0" u="none" strike="noStrike" baseline="30000" dirty="0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 smtClean="0">
                          <a:effectLst/>
                        </a:rPr>
                        <a:t>x</a:t>
                      </a:r>
                      <a:r>
                        <a:rPr lang="en-US" altLang="ko-KR" sz="1800" u="none" strike="noStrike" baseline="30000" dirty="0" smtClean="0">
                          <a:effectLst/>
                        </a:rPr>
                        <a:t>15</a:t>
                      </a:r>
                      <a:endParaRPr lang="en-US" altLang="ko-KR" sz="1800" b="0" i="0" u="none" strike="noStrike" baseline="30000" dirty="0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 smtClean="0">
                          <a:effectLst/>
                        </a:rPr>
                        <a:t>x</a:t>
                      </a:r>
                      <a:r>
                        <a:rPr lang="en-US" altLang="ko-KR" sz="1800" u="none" strike="noStrike" baseline="30000" dirty="0" smtClean="0">
                          <a:effectLst/>
                        </a:rPr>
                        <a:t>16</a:t>
                      </a:r>
                      <a:endParaRPr lang="en-US" altLang="ko-KR" sz="1800" b="0" i="0" u="none" strike="noStrike" baseline="30000" dirty="0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 smtClean="0">
                          <a:effectLst/>
                        </a:rPr>
                        <a:t>x</a:t>
                      </a:r>
                      <a:r>
                        <a:rPr lang="en-US" altLang="ko-KR" sz="1800" u="none" strike="noStrike" baseline="30000" dirty="0" smtClean="0">
                          <a:effectLst/>
                        </a:rPr>
                        <a:t>17</a:t>
                      </a:r>
                      <a:endParaRPr lang="en-US" altLang="ko-KR" sz="1800" b="0" i="0" u="none" strike="noStrike" baseline="30000" dirty="0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 smtClean="0">
                          <a:effectLst/>
                        </a:rPr>
                        <a:t>x</a:t>
                      </a:r>
                      <a:r>
                        <a:rPr lang="en-US" altLang="ko-KR" sz="1800" u="none" strike="noStrike" baseline="30000" dirty="0" smtClean="0">
                          <a:effectLst/>
                        </a:rPr>
                        <a:t>18</a:t>
                      </a:r>
                      <a:endParaRPr lang="en-US" altLang="ko-KR" sz="1800" b="0" i="0" u="none" strike="noStrike" baseline="30000" dirty="0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 smtClean="0">
                          <a:effectLst/>
                        </a:rPr>
                        <a:t>x</a:t>
                      </a:r>
                      <a:r>
                        <a:rPr lang="en-US" altLang="ko-KR" sz="1800" u="none" strike="noStrike" baseline="30000" dirty="0" smtClean="0">
                          <a:effectLst/>
                        </a:rPr>
                        <a:t>19</a:t>
                      </a:r>
                      <a:endParaRPr lang="en-US" altLang="ko-KR" sz="1800" b="0" i="0" u="none" strike="noStrike" baseline="30000" dirty="0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 smtClean="0">
                          <a:effectLst/>
                        </a:rPr>
                        <a:t>x</a:t>
                      </a:r>
                      <a:r>
                        <a:rPr lang="en-US" altLang="ko-KR" sz="1800" u="none" strike="noStrike" baseline="30000" dirty="0" smtClean="0">
                          <a:effectLst/>
                        </a:rPr>
                        <a:t>20</a:t>
                      </a:r>
                      <a:endParaRPr lang="en-US" altLang="ko-KR" sz="1800" b="0" i="0" u="none" strike="noStrike" baseline="30000" dirty="0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 smtClean="0">
                          <a:effectLst/>
                        </a:rPr>
                        <a:t>x</a:t>
                      </a:r>
                      <a:r>
                        <a:rPr lang="en-US" altLang="ko-KR" sz="1800" u="none" strike="noStrike" baseline="30000" dirty="0" smtClean="0">
                          <a:effectLst/>
                        </a:rPr>
                        <a:t>21</a:t>
                      </a:r>
                      <a:endParaRPr lang="en-US" altLang="ko-KR" sz="1800" b="0" i="0" u="none" strike="noStrike" baseline="30000" dirty="0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 smtClean="0">
                          <a:effectLst/>
                        </a:rPr>
                        <a:t>x</a:t>
                      </a:r>
                      <a:r>
                        <a:rPr lang="en-US" altLang="ko-KR" sz="1800" u="none" strike="noStrike" baseline="30000" dirty="0" smtClean="0">
                          <a:effectLst/>
                        </a:rPr>
                        <a:t>22</a:t>
                      </a:r>
                      <a:endParaRPr lang="en-US" altLang="ko-KR" sz="1800" b="0" i="0" u="none" strike="noStrike" baseline="30000" dirty="0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 smtClean="0">
                          <a:effectLst/>
                        </a:rPr>
                        <a:t>x</a:t>
                      </a:r>
                      <a:r>
                        <a:rPr lang="en-US" altLang="ko-KR" sz="1800" u="none" strike="noStrike" baseline="30000" dirty="0" smtClean="0">
                          <a:effectLst/>
                        </a:rPr>
                        <a:t>23</a:t>
                      </a:r>
                      <a:endParaRPr lang="en-US" altLang="ko-KR" sz="1800" b="0" i="0" u="none" strike="noStrike" baseline="30000" dirty="0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baseline="0" dirty="0" smtClean="0">
                          <a:effectLst/>
                        </a:rPr>
                        <a:t>x</a:t>
                      </a:r>
                      <a:r>
                        <a:rPr lang="en-US" altLang="ko-KR" sz="1800" u="none" strike="noStrike" baseline="30000" dirty="0" smtClean="0">
                          <a:effectLst/>
                        </a:rPr>
                        <a:t>24</a:t>
                      </a:r>
                      <a:endParaRPr lang="en-US" altLang="ko-KR" sz="1800" b="0" i="0" u="none" strike="noStrike" baseline="30000" dirty="0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800" b="0" i="0" u="none" strike="noStrike" baseline="30000" dirty="0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800" b="0" i="0" u="none" strike="noStrike" baseline="30000" dirty="0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539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24838" y="205164"/>
            <a:ext cx="11368160" cy="762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3200" dirty="0" smtClean="0"/>
              <a:t>GF(2</a:t>
            </a:r>
            <a:r>
              <a:rPr lang="en-US" altLang="ko-KR" sz="3200" baseline="30000" dirty="0" smtClean="0"/>
              <a:t>13</a:t>
            </a:r>
            <a:r>
              <a:rPr lang="en-US" altLang="ko-KR" sz="3200" dirty="0" smtClean="0"/>
              <a:t>)  X</a:t>
            </a:r>
            <a:r>
              <a:rPr lang="en-US" altLang="ko-KR" sz="3200" baseline="30000" dirty="0" smtClean="0"/>
              <a:t>13</a:t>
            </a:r>
            <a:r>
              <a:rPr lang="en-US" altLang="ko-KR" sz="3200" dirty="0" smtClean="0"/>
              <a:t> = X</a:t>
            </a:r>
            <a:r>
              <a:rPr lang="en-US" altLang="ko-KR" sz="3200" baseline="30000" dirty="0" smtClean="0"/>
              <a:t>4</a:t>
            </a:r>
            <a:r>
              <a:rPr lang="en-US" altLang="ko-KR" sz="3200" dirty="0" smtClean="0"/>
              <a:t> </a:t>
            </a:r>
            <a:r>
              <a:rPr lang="en-US" altLang="ko-KR" sz="3200" dirty="0"/>
              <a:t>+ X</a:t>
            </a:r>
            <a:r>
              <a:rPr lang="en-US" altLang="ko-KR" sz="3200" baseline="30000" dirty="0" smtClean="0"/>
              <a:t>3</a:t>
            </a:r>
            <a:r>
              <a:rPr lang="en-US" altLang="ko-KR" sz="3200" dirty="0" smtClean="0"/>
              <a:t> + X + 1</a:t>
            </a:r>
            <a:endParaRPr lang="ko-KR" altLang="en-US" sz="32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379096"/>
              </p:ext>
            </p:extLst>
          </p:nvPr>
        </p:nvGraphicFramePr>
        <p:xfrm>
          <a:off x="580782" y="1324429"/>
          <a:ext cx="11001618" cy="4495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824"/>
                <a:gridCol w="512824"/>
                <a:gridCol w="512824"/>
                <a:gridCol w="512824"/>
                <a:gridCol w="512824"/>
                <a:gridCol w="512824"/>
                <a:gridCol w="512824"/>
                <a:gridCol w="512824"/>
                <a:gridCol w="512824"/>
                <a:gridCol w="512824"/>
                <a:gridCol w="512824"/>
                <a:gridCol w="512824"/>
                <a:gridCol w="512824"/>
                <a:gridCol w="512824"/>
                <a:gridCol w="3822082"/>
              </a:tblGrid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e0</a:t>
                      </a:r>
                      <a:endParaRPr lang="en-US" altLang="ko-KR" sz="16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e0</a:t>
                      </a:r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+ e9 + e10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e1</a:t>
                      </a:r>
                      <a:endParaRPr lang="en-US" altLang="ko-KR" sz="16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e0 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+ </a:t>
                      </a:r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e1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+ e9 + e11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2</a:t>
                      </a:r>
                      <a:endParaRPr lang="en-US" altLang="ko-KR" sz="1600" b="0" i="0" u="none" strike="noStrike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e1 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+ </a:t>
                      </a:r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e2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+ e10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3</a:t>
                      </a:r>
                      <a:endParaRPr lang="en-US" altLang="ko-KR" sz="1600" b="0" i="0" u="none" strike="noStrike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e3</a:t>
                      </a:r>
                      <a:endParaRPr lang="en-US" altLang="ko-KR" sz="16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e0 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+ e2 + </a:t>
                      </a:r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e3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+ e9 + e10 + e11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4</a:t>
                      </a:r>
                      <a:endParaRPr lang="en-US" altLang="ko-KR" sz="1600" b="0" i="0" u="none" strike="noStrike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e4</a:t>
                      </a:r>
                      <a:endParaRPr lang="en-US" altLang="ko-KR" sz="16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e0 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+ e1 + e3 + </a:t>
                      </a:r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e4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+ e9 + e11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5</a:t>
                      </a:r>
                      <a:endParaRPr lang="en-US" altLang="ko-KR" sz="1600" b="0" i="0" u="none" strike="noStrike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e5</a:t>
                      </a:r>
                      <a:endParaRPr lang="en-US" altLang="ko-KR" sz="16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e1 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+ e2 + e4 + </a:t>
                      </a:r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e5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+ e10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6</a:t>
                      </a:r>
                      <a:endParaRPr lang="en-US" altLang="ko-KR" sz="1600" b="0" i="0" u="none" strike="noStrike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e6</a:t>
                      </a:r>
                      <a:endParaRPr lang="en-US" altLang="ko-KR" sz="16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e2 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+ e3 + e5 + </a:t>
                      </a:r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e6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+ e11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7</a:t>
                      </a:r>
                      <a:endParaRPr lang="en-US" altLang="ko-KR" sz="1600" b="0" i="0" u="none" strike="noStrike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e7</a:t>
                      </a:r>
                      <a:endParaRPr lang="en-US" altLang="ko-KR" sz="16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e3 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+ e4 + e6 + </a:t>
                      </a:r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e7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8</a:t>
                      </a:r>
                      <a:endParaRPr lang="en-US" altLang="ko-KR" sz="1600" b="0" i="0" u="none" strike="noStrike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e8</a:t>
                      </a:r>
                      <a:endParaRPr lang="en-US" altLang="ko-KR" sz="16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e4 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+ e5 + e7 + </a:t>
                      </a:r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e8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9</a:t>
                      </a:r>
                      <a:endParaRPr lang="en-US" altLang="ko-KR" sz="1600" b="0" i="0" u="none" strike="noStrike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e9</a:t>
                      </a:r>
                      <a:endParaRPr lang="en-US" altLang="ko-KR" sz="16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e5 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+ e6 + e8 + </a:t>
                      </a:r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e9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10</a:t>
                      </a:r>
                      <a:endParaRPr lang="en-US" altLang="ko-KR" sz="1600" b="0" i="0" u="none" strike="noStrike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e10</a:t>
                      </a:r>
                      <a:endParaRPr lang="en-US" altLang="ko-KR" sz="16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e6 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+ e7 + e9 + </a:t>
                      </a:r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e10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11</a:t>
                      </a:r>
                      <a:endParaRPr lang="en-US" altLang="ko-KR" sz="1600" b="0" i="0" u="none" strike="noStrike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e11</a:t>
                      </a:r>
                      <a:endParaRPr lang="en-US" altLang="ko-KR" sz="16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e7 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+ e8 + e10 + </a:t>
                      </a:r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e11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12</a:t>
                      </a:r>
                      <a:endParaRPr lang="en-US" altLang="ko-KR" sz="16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e12</a:t>
                      </a:r>
                      <a:endParaRPr lang="en-US" altLang="ko-KR" sz="16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e8 </a:t>
                      </a: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+ e9 + e11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c0</a:t>
                      </a:r>
                      <a:endParaRPr lang="en-US" sz="1600" b="0" i="0" u="none" strike="noStrike" dirty="0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c1</a:t>
                      </a:r>
                      <a:endParaRPr lang="en-US" sz="1600" b="0" i="0" u="none" strike="noStrike" dirty="0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c2</a:t>
                      </a:r>
                      <a:endParaRPr lang="en-US" sz="1600" b="0" i="0" u="none" strike="noStrike" dirty="0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c3</a:t>
                      </a:r>
                      <a:endParaRPr lang="en-US" sz="1600" b="0" i="0" u="none" strike="noStrike" dirty="0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c4</a:t>
                      </a:r>
                      <a:endParaRPr lang="en-US" sz="1600" b="0" i="0" u="none" strike="noStrike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c5</a:t>
                      </a:r>
                      <a:endParaRPr lang="en-US" sz="1600" b="0" i="0" u="none" strike="noStrike" dirty="0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c6</a:t>
                      </a:r>
                      <a:endParaRPr lang="en-US" sz="1600" b="0" i="0" u="none" strike="noStrike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c7</a:t>
                      </a:r>
                      <a:endParaRPr lang="en-US" sz="1600" b="0" i="0" u="none" strike="noStrike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c8</a:t>
                      </a:r>
                      <a:endParaRPr lang="en-US" sz="1600" b="0" i="0" u="none" strike="noStrike" dirty="0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c9</a:t>
                      </a:r>
                      <a:endParaRPr lang="en-US" sz="1600" b="0" i="0" u="none" strike="noStrike" dirty="0">
                        <a:solidFill>
                          <a:srgbClr val="222B35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c10</a:t>
                      </a:r>
                      <a:endParaRPr lang="en-US" sz="1600" b="0" i="0" u="none" strike="noStrike">
                        <a:solidFill>
                          <a:srgbClr val="222B35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c11</a:t>
                      </a:r>
                      <a:endParaRPr lang="en-US" sz="1600" b="0" i="0" u="none" strike="noStrike" dirty="0">
                        <a:solidFill>
                          <a:srgbClr val="222B35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600" b="0" i="0" u="none" strike="noStrike" dirty="0">
                        <a:solidFill>
                          <a:srgbClr val="222B35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600" b="0" i="0" u="none" strike="noStrike" dirty="0">
                        <a:solidFill>
                          <a:srgbClr val="222B35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 smtClean="0">
                          <a:effectLst/>
                        </a:rPr>
                        <a:t>x</a:t>
                      </a:r>
                      <a:r>
                        <a:rPr lang="en-US" altLang="ko-KR" sz="1800" u="none" strike="noStrike" baseline="30000" dirty="0" smtClean="0">
                          <a:effectLst/>
                        </a:rPr>
                        <a:t>13</a:t>
                      </a:r>
                      <a:endParaRPr lang="en-US" altLang="ko-KR" sz="1800" b="0" i="0" u="none" strike="noStrike" baseline="30000" dirty="0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 smtClean="0">
                          <a:effectLst/>
                        </a:rPr>
                        <a:t>x</a:t>
                      </a:r>
                      <a:r>
                        <a:rPr lang="en-US" altLang="ko-KR" sz="1800" u="none" strike="noStrike" baseline="30000" dirty="0" smtClean="0">
                          <a:effectLst/>
                        </a:rPr>
                        <a:t>14</a:t>
                      </a:r>
                      <a:endParaRPr lang="en-US" altLang="ko-KR" sz="1800" b="0" i="0" u="none" strike="noStrike" baseline="30000" dirty="0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 smtClean="0">
                          <a:effectLst/>
                        </a:rPr>
                        <a:t>x</a:t>
                      </a:r>
                      <a:r>
                        <a:rPr lang="en-US" altLang="ko-KR" sz="1800" u="none" strike="noStrike" baseline="30000" dirty="0" smtClean="0">
                          <a:effectLst/>
                        </a:rPr>
                        <a:t>15</a:t>
                      </a:r>
                      <a:endParaRPr lang="en-US" altLang="ko-KR" sz="1800" b="0" i="0" u="none" strike="noStrike" baseline="30000" dirty="0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 smtClean="0">
                          <a:effectLst/>
                        </a:rPr>
                        <a:t>x</a:t>
                      </a:r>
                      <a:r>
                        <a:rPr lang="en-US" altLang="ko-KR" sz="1800" u="none" strike="noStrike" baseline="30000" dirty="0" smtClean="0">
                          <a:effectLst/>
                        </a:rPr>
                        <a:t>16</a:t>
                      </a:r>
                      <a:endParaRPr lang="en-US" altLang="ko-KR" sz="1800" b="0" i="0" u="none" strike="noStrike" baseline="30000" dirty="0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 smtClean="0">
                          <a:effectLst/>
                        </a:rPr>
                        <a:t>x</a:t>
                      </a:r>
                      <a:r>
                        <a:rPr lang="en-US" altLang="ko-KR" sz="1800" u="none" strike="noStrike" baseline="30000" dirty="0" smtClean="0">
                          <a:effectLst/>
                        </a:rPr>
                        <a:t>17</a:t>
                      </a:r>
                      <a:endParaRPr lang="en-US" altLang="ko-KR" sz="1800" b="0" i="0" u="none" strike="noStrike" baseline="30000" dirty="0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 smtClean="0">
                          <a:effectLst/>
                        </a:rPr>
                        <a:t>x</a:t>
                      </a:r>
                      <a:r>
                        <a:rPr lang="en-US" altLang="ko-KR" sz="1800" u="none" strike="noStrike" baseline="30000" dirty="0" smtClean="0">
                          <a:effectLst/>
                        </a:rPr>
                        <a:t>18</a:t>
                      </a:r>
                      <a:endParaRPr lang="en-US" altLang="ko-KR" sz="1800" b="0" i="0" u="none" strike="noStrike" baseline="30000" dirty="0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 smtClean="0">
                          <a:effectLst/>
                        </a:rPr>
                        <a:t>x</a:t>
                      </a:r>
                      <a:r>
                        <a:rPr lang="en-US" altLang="ko-KR" sz="1800" u="none" strike="noStrike" baseline="30000" dirty="0" smtClean="0">
                          <a:effectLst/>
                        </a:rPr>
                        <a:t>19</a:t>
                      </a:r>
                      <a:endParaRPr lang="en-US" altLang="ko-KR" sz="1800" b="0" i="0" u="none" strike="noStrike" baseline="30000" dirty="0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 smtClean="0">
                          <a:effectLst/>
                        </a:rPr>
                        <a:t>x</a:t>
                      </a:r>
                      <a:r>
                        <a:rPr lang="en-US" altLang="ko-KR" sz="1800" u="none" strike="noStrike" baseline="30000" dirty="0" smtClean="0">
                          <a:effectLst/>
                        </a:rPr>
                        <a:t>20</a:t>
                      </a:r>
                      <a:endParaRPr lang="en-US" altLang="ko-KR" sz="1800" b="0" i="0" u="none" strike="noStrike" baseline="30000" dirty="0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 smtClean="0">
                          <a:effectLst/>
                        </a:rPr>
                        <a:t>x</a:t>
                      </a:r>
                      <a:r>
                        <a:rPr lang="en-US" altLang="ko-KR" sz="1800" u="none" strike="noStrike" baseline="30000" dirty="0" smtClean="0">
                          <a:effectLst/>
                        </a:rPr>
                        <a:t>21</a:t>
                      </a:r>
                      <a:endParaRPr lang="en-US" altLang="ko-KR" sz="1800" b="0" i="0" u="none" strike="noStrike" baseline="30000" dirty="0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 smtClean="0">
                          <a:effectLst/>
                        </a:rPr>
                        <a:t>x</a:t>
                      </a:r>
                      <a:r>
                        <a:rPr lang="en-US" altLang="ko-KR" sz="1800" u="none" strike="noStrike" baseline="30000" dirty="0" smtClean="0">
                          <a:effectLst/>
                        </a:rPr>
                        <a:t>22</a:t>
                      </a:r>
                      <a:endParaRPr lang="en-US" altLang="ko-KR" sz="1800" b="0" i="0" u="none" strike="noStrike" baseline="30000" dirty="0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 smtClean="0">
                          <a:effectLst/>
                        </a:rPr>
                        <a:t>x</a:t>
                      </a:r>
                      <a:r>
                        <a:rPr lang="en-US" altLang="ko-KR" sz="1800" u="none" strike="noStrike" baseline="30000" dirty="0" smtClean="0">
                          <a:effectLst/>
                        </a:rPr>
                        <a:t>23</a:t>
                      </a:r>
                      <a:endParaRPr lang="en-US" altLang="ko-KR" sz="1800" b="0" i="0" u="none" strike="noStrike" baseline="30000" dirty="0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baseline="0" dirty="0" smtClean="0">
                          <a:effectLst/>
                        </a:rPr>
                        <a:t>x</a:t>
                      </a:r>
                      <a:r>
                        <a:rPr lang="en-US" altLang="ko-KR" sz="1800" u="none" strike="noStrike" baseline="30000" dirty="0" smtClean="0">
                          <a:effectLst/>
                        </a:rPr>
                        <a:t>24</a:t>
                      </a:r>
                      <a:endParaRPr lang="en-US" altLang="ko-KR" sz="1800" b="0" i="0" u="none" strike="noStrike" baseline="30000" dirty="0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800" b="0" i="0" u="none" strike="noStrike" baseline="30000" dirty="0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800" b="0" i="0" u="none" strike="noStrike" baseline="30000" dirty="0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37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24838" y="205164"/>
            <a:ext cx="11368160" cy="762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3200" dirty="0" smtClean="0"/>
              <a:t>GF(2</a:t>
            </a:r>
            <a:r>
              <a:rPr lang="en-US" altLang="ko-KR" sz="3200" baseline="30000" dirty="0" smtClean="0"/>
              <a:t>13</a:t>
            </a:r>
            <a:r>
              <a:rPr lang="en-US" altLang="ko-KR" sz="3200" dirty="0" smtClean="0"/>
              <a:t>)  X</a:t>
            </a:r>
            <a:r>
              <a:rPr lang="en-US" altLang="ko-KR" sz="3200" baseline="30000" dirty="0" smtClean="0"/>
              <a:t>13</a:t>
            </a:r>
            <a:r>
              <a:rPr lang="en-US" altLang="ko-KR" sz="3200" dirty="0" smtClean="0"/>
              <a:t> = X</a:t>
            </a:r>
            <a:r>
              <a:rPr lang="en-US" altLang="ko-KR" sz="3200" baseline="30000" dirty="0" smtClean="0"/>
              <a:t>4</a:t>
            </a:r>
            <a:r>
              <a:rPr lang="en-US" altLang="ko-KR" sz="3200" dirty="0" smtClean="0"/>
              <a:t> </a:t>
            </a:r>
            <a:r>
              <a:rPr lang="en-US" altLang="ko-KR" sz="3200" dirty="0"/>
              <a:t>+ X</a:t>
            </a:r>
            <a:r>
              <a:rPr lang="en-US" altLang="ko-KR" sz="3200" baseline="30000" dirty="0" smtClean="0"/>
              <a:t>3</a:t>
            </a:r>
            <a:r>
              <a:rPr lang="en-US" altLang="ko-KR" sz="3200" dirty="0" smtClean="0"/>
              <a:t> + X + 1</a:t>
            </a:r>
            <a:endParaRPr lang="ko-KR" altLang="en-US" sz="32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803421"/>
              </p:ext>
            </p:extLst>
          </p:nvPr>
        </p:nvGraphicFramePr>
        <p:xfrm>
          <a:off x="580782" y="1324429"/>
          <a:ext cx="11001618" cy="4495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824"/>
                <a:gridCol w="512824"/>
                <a:gridCol w="512824"/>
                <a:gridCol w="512824"/>
                <a:gridCol w="512824"/>
                <a:gridCol w="512824"/>
                <a:gridCol w="512824"/>
                <a:gridCol w="512824"/>
                <a:gridCol w="512824"/>
                <a:gridCol w="512824"/>
                <a:gridCol w="512824"/>
                <a:gridCol w="512824"/>
                <a:gridCol w="512824"/>
                <a:gridCol w="512824"/>
                <a:gridCol w="3822082"/>
              </a:tblGrid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e0</a:t>
                      </a:r>
                      <a:endParaRPr lang="en-US" altLang="ko-KR" sz="16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맑은 고딕"/>
                        </a:rPr>
                        <a:t> e0 </a:t>
                      </a:r>
                      <a:r>
                        <a:rPr lang="en-US" sz="1600" b="1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/>
                        </a:rPr>
                        <a:t>+ e9 + e10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e1</a:t>
                      </a:r>
                      <a:endParaRPr lang="en-US" altLang="ko-KR" sz="16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 smtClean="0">
                          <a:solidFill>
                            <a:srgbClr val="9933FF"/>
                          </a:solidFill>
                          <a:effectLst/>
                          <a:latin typeface="맑은 고딕"/>
                        </a:rPr>
                        <a:t> e0 </a:t>
                      </a:r>
                      <a:r>
                        <a:rPr lang="en-US" sz="1600" b="1" i="0" u="none" strike="noStrike" dirty="0">
                          <a:solidFill>
                            <a:srgbClr val="9933FF"/>
                          </a:solidFill>
                          <a:effectLst/>
                          <a:latin typeface="맑은 고딕"/>
                        </a:rPr>
                        <a:t>+ e1 + e9 + e11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2</a:t>
                      </a:r>
                      <a:endParaRPr lang="en-US" altLang="ko-KR" sz="1600" b="0" i="0" u="none" strike="noStrike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 e1 </a:t>
                      </a:r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+ </a:t>
                      </a:r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e2</a:t>
                      </a:r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 + e10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3</a:t>
                      </a:r>
                      <a:endParaRPr lang="en-US" altLang="ko-KR" sz="1600" b="0" i="0" u="none" strike="noStrike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e3</a:t>
                      </a:r>
                      <a:endParaRPr lang="en-US" altLang="ko-KR" sz="16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맑은 고딕"/>
                        </a:rPr>
                        <a:t> e0 </a:t>
                      </a:r>
                      <a:r>
                        <a:rPr lang="en-US" sz="1600" b="1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/>
                        </a:rPr>
                        <a:t>+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e2 +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e3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+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1600" b="1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/>
                        </a:rPr>
                        <a:t>e9 + e10</a:t>
                      </a:r>
                      <a:r>
                        <a:rPr lang="en-US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 e11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4</a:t>
                      </a:r>
                      <a:endParaRPr lang="en-US" altLang="ko-KR" sz="1600" b="0" i="0" u="none" strike="noStrike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e4</a:t>
                      </a:r>
                      <a:endParaRPr lang="en-US" altLang="ko-KR" sz="16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 smtClean="0">
                          <a:solidFill>
                            <a:srgbClr val="9933FF"/>
                          </a:solidFill>
                          <a:effectLst/>
                          <a:latin typeface="맑은 고딕"/>
                        </a:rPr>
                        <a:t> e0 </a:t>
                      </a:r>
                      <a:r>
                        <a:rPr lang="en-US" sz="1600" b="1" i="0" u="none" strike="noStrike" dirty="0">
                          <a:solidFill>
                            <a:srgbClr val="9933FF"/>
                          </a:solidFill>
                          <a:effectLst/>
                          <a:latin typeface="맑은 고딕"/>
                        </a:rPr>
                        <a:t>+ e1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+ e3 +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e4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+ </a:t>
                      </a:r>
                      <a:r>
                        <a:rPr lang="en-US" sz="1600" b="1" i="0" u="none" strike="noStrike" dirty="0">
                          <a:solidFill>
                            <a:srgbClr val="9933FF"/>
                          </a:solidFill>
                          <a:effectLst/>
                          <a:latin typeface="맑은 고딕"/>
                        </a:rPr>
                        <a:t>e9 + e11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5</a:t>
                      </a:r>
                      <a:endParaRPr lang="en-US" altLang="ko-KR" sz="1600" b="0" i="0" u="none" strike="noStrike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e5</a:t>
                      </a:r>
                      <a:endParaRPr lang="en-US" altLang="ko-KR" sz="16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 e1 </a:t>
                      </a:r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+ e2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+ e4 +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e5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+</a:t>
                      </a:r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e10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6</a:t>
                      </a:r>
                      <a:endParaRPr lang="en-US" altLang="ko-KR" sz="1600" b="0" i="0" u="none" strike="noStrike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e6</a:t>
                      </a:r>
                      <a:endParaRPr lang="en-US" altLang="ko-KR" sz="16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e2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 e3 + e5 +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e6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+ e11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7</a:t>
                      </a:r>
                      <a:endParaRPr lang="en-US" altLang="ko-KR" sz="1600" b="0" i="0" u="none" strike="noStrike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e7</a:t>
                      </a:r>
                      <a:endParaRPr lang="en-US" altLang="ko-KR" sz="16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e3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 e4 + e6 +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8</a:t>
                      </a:r>
                      <a:endParaRPr lang="en-US" altLang="ko-KR" sz="1600" b="0" i="0" u="none" strike="noStrike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e8</a:t>
                      </a:r>
                      <a:endParaRPr lang="en-US" altLang="ko-KR" sz="16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e4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 e5 + e7 + </a:t>
                      </a:r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e8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9</a:t>
                      </a:r>
                      <a:endParaRPr lang="en-US" altLang="ko-KR" sz="1600" b="0" i="0" u="none" strike="noStrike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e9</a:t>
                      </a:r>
                      <a:endParaRPr lang="en-US" altLang="ko-KR" sz="16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e5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 e6 + e8 +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10</a:t>
                      </a:r>
                      <a:endParaRPr lang="en-US" altLang="ko-KR" sz="1600" b="0" i="0" u="none" strike="noStrike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e10</a:t>
                      </a:r>
                      <a:endParaRPr lang="en-US" altLang="ko-KR" sz="16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e6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 e7 + e9 +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11</a:t>
                      </a:r>
                      <a:endParaRPr lang="en-US" altLang="ko-KR" sz="1600" b="0" i="0" u="none" strike="noStrike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e11</a:t>
                      </a:r>
                      <a:endParaRPr lang="en-US" altLang="ko-KR" sz="16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e7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 e8 + e10 +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12</a:t>
                      </a:r>
                      <a:endParaRPr lang="en-US" altLang="ko-KR" sz="1600" b="0" i="0" u="none" strike="noStrike" dirty="0">
                        <a:solidFill>
                          <a:srgbClr val="9C65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0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1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e12</a:t>
                      </a:r>
                      <a:endParaRPr lang="en-US" altLang="ko-KR" sz="16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e8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 e9 + e11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c0</a:t>
                      </a:r>
                      <a:endParaRPr lang="en-US" sz="1600" b="0" i="0" u="none" strike="noStrike" dirty="0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c1</a:t>
                      </a:r>
                      <a:endParaRPr lang="en-US" sz="1600" b="0" i="0" u="none" strike="noStrike" dirty="0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c2</a:t>
                      </a:r>
                      <a:endParaRPr lang="en-US" sz="1600" b="0" i="0" u="none" strike="noStrike" dirty="0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c3</a:t>
                      </a:r>
                      <a:endParaRPr lang="en-US" sz="1600" b="0" i="0" u="none" strike="noStrike" dirty="0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c4</a:t>
                      </a:r>
                      <a:endParaRPr lang="en-US" sz="1600" b="0" i="0" u="none" strike="noStrike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c5</a:t>
                      </a:r>
                      <a:endParaRPr lang="en-US" sz="1600" b="0" i="0" u="none" strike="noStrike" dirty="0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c6</a:t>
                      </a:r>
                      <a:endParaRPr lang="en-US" sz="1600" b="0" i="0" u="none" strike="noStrike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c7</a:t>
                      </a:r>
                      <a:endParaRPr lang="en-US" sz="1600" b="0" i="0" u="none" strike="noStrike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c8</a:t>
                      </a:r>
                      <a:endParaRPr lang="en-US" sz="1600" b="0" i="0" u="none" strike="noStrike" dirty="0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c9</a:t>
                      </a:r>
                      <a:endParaRPr lang="en-US" sz="1600" b="0" i="0" u="none" strike="noStrike" dirty="0">
                        <a:solidFill>
                          <a:srgbClr val="222B35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c10</a:t>
                      </a:r>
                      <a:endParaRPr lang="en-US" sz="1600" b="0" i="0" u="none" strike="noStrike">
                        <a:solidFill>
                          <a:srgbClr val="222B35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c11</a:t>
                      </a:r>
                      <a:endParaRPr lang="en-US" sz="1600" b="0" i="0" u="none" strike="noStrike" dirty="0">
                        <a:solidFill>
                          <a:srgbClr val="222B35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600" b="0" i="0" u="none" strike="noStrike" dirty="0">
                        <a:solidFill>
                          <a:srgbClr val="222B35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1600" b="0" i="0" u="none" strike="noStrike" dirty="0">
                        <a:solidFill>
                          <a:srgbClr val="222B35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l" fontAlgn="ctr"/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 smtClean="0">
                          <a:effectLst/>
                        </a:rPr>
                        <a:t>x</a:t>
                      </a:r>
                      <a:r>
                        <a:rPr lang="en-US" altLang="ko-KR" sz="1800" u="none" strike="noStrike" baseline="30000" dirty="0" smtClean="0">
                          <a:effectLst/>
                        </a:rPr>
                        <a:t>13</a:t>
                      </a:r>
                      <a:endParaRPr lang="en-US" altLang="ko-KR" sz="1800" b="0" i="0" u="none" strike="noStrike" baseline="30000" dirty="0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 smtClean="0">
                          <a:effectLst/>
                        </a:rPr>
                        <a:t>x</a:t>
                      </a:r>
                      <a:r>
                        <a:rPr lang="en-US" altLang="ko-KR" sz="1800" u="none" strike="noStrike" baseline="30000" dirty="0" smtClean="0">
                          <a:effectLst/>
                        </a:rPr>
                        <a:t>14</a:t>
                      </a:r>
                      <a:endParaRPr lang="en-US" altLang="ko-KR" sz="1800" b="0" i="0" u="none" strike="noStrike" baseline="30000" dirty="0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 smtClean="0">
                          <a:effectLst/>
                        </a:rPr>
                        <a:t>x</a:t>
                      </a:r>
                      <a:r>
                        <a:rPr lang="en-US" altLang="ko-KR" sz="1800" u="none" strike="noStrike" baseline="30000" dirty="0" smtClean="0">
                          <a:effectLst/>
                        </a:rPr>
                        <a:t>15</a:t>
                      </a:r>
                      <a:endParaRPr lang="en-US" altLang="ko-KR" sz="1800" b="0" i="0" u="none" strike="noStrike" baseline="30000" dirty="0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 smtClean="0">
                          <a:effectLst/>
                        </a:rPr>
                        <a:t>x</a:t>
                      </a:r>
                      <a:r>
                        <a:rPr lang="en-US" altLang="ko-KR" sz="1800" u="none" strike="noStrike" baseline="30000" dirty="0" smtClean="0">
                          <a:effectLst/>
                        </a:rPr>
                        <a:t>16</a:t>
                      </a:r>
                      <a:endParaRPr lang="en-US" altLang="ko-KR" sz="1800" b="0" i="0" u="none" strike="noStrike" baseline="30000" dirty="0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 smtClean="0">
                          <a:effectLst/>
                        </a:rPr>
                        <a:t>x</a:t>
                      </a:r>
                      <a:r>
                        <a:rPr lang="en-US" altLang="ko-KR" sz="1800" u="none" strike="noStrike" baseline="30000" dirty="0" smtClean="0">
                          <a:effectLst/>
                        </a:rPr>
                        <a:t>17</a:t>
                      </a:r>
                      <a:endParaRPr lang="en-US" altLang="ko-KR" sz="1800" b="0" i="0" u="none" strike="noStrike" baseline="30000" dirty="0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 smtClean="0">
                          <a:effectLst/>
                        </a:rPr>
                        <a:t>x</a:t>
                      </a:r>
                      <a:r>
                        <a:rPr lang="en-US" altLang="ko-KR" sz="1800" u="none" strike="noStrike" baseline="30000" dirty="0" smtClean="0">
                          <a:effectLst/>
                        </a:rPr>
                        <a:t>18</a:t>
                      </a:r>
                      <a:endParaRPr lang="en-US" altLang="ko-KR" sz="1800" b="0" i="0" u="none" strike="noStrike" baseline="30000" dirty="0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 smtClean="0">
                          <a:effectLst/>
                        </a:rPr>
                        <a:t>x</a:t>
                      </a:r>
                      <a:r>
                        <a:rPr lang="en-US" altLang="ko-KR" sz="1800" u="none" strike="noStrike" baseline="30000" dirty="0" smtClean="0">
                          <a:effectLst/>
                        </a:rPr>
                        <a:t>19</a:t>
                      </a:r>
                      <a:endParaRPr lang="en-US" altLang="ko-KR" sz="1800" b="0" i="0" u="none" strike="noStrike" baseline="30000" dirty="0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 smtClean="0">
                          <a:effectLst/>
                        </a:rPr>
                        <a:t>x</a:t>
                      </a:r>
                      <a:r>
                        <a:rPr lang="en-US" altLang="ko-KR" sz="1800" u="none" strike="noStrike" baseline="30000" dirty="0" smtClean="0">
                          <a:effectLst/>
                        </a:rPr>
                        <a:t>20</a:t>
                      </a:r>
                      <a:endParaRPr lang="en-US" altLang="ko-KR" sz="1800" b="0" i="0" u="none" strike="noStrike" baseline="30000" dirty="0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 smtClean="0">
                          <a:effectLst/>
                        </a:rPr>
                        <a:t>x</a:t>
                      </a:r>
                      <a:r>
                        <a:rPr lang="en-US" altLang="ko-KR" sz="1800" u="none" strike="noStrike" baseline="30000" dirty="0" smtClean="0">
                          <a:effectLst/>
                        </a:rPr>
                        <a:t>21</a:t>
                      </a:r>
                      <a:endParaRPr lang="en-US" altLang="ko-KR" sz="1800" b="0" i="0" u="none" strike="noStrike" baseline="30000" dirty="0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 smtClean="0">
                          <a:effectLst/>
                        </a:rPr>
                        <a:t>x</a:t>
                      </a:r>
                      <a:r>
                        <a:rPr lang="en-US" altLang="ko-KR" sz="1800" u="none" strike="noStrike" baseline="30000" dirty="0" smtClean="0">
                          <a:effectLst/>
                        </a:rPr>
                        <a:t>22</a:t>
                      </a:r>
                      <a:endParaRPr lang="en-US" altLang="ko-KR" sz="1800" b="0" i="0" u="none" strike="noStrike" baseline="30000" dirty="0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 smtClean="0">
                          <a:effectLst/>
                        </a:rPr>
                        <a:t>x</a:t>
                      </a:r>
                      <a:r>
                        <a:rPr lang="en-US" altLang="ko-KR" sz="1800" u="none" strike="noStrike" baseline="30000" dirty="0" smtClean="0">
                          <a:effectLst/>
                        </a:rPr>
                        <a:t>23</a:t>
                      </a:r>
                      <a:endParaRPr lang="en-US" altLang="ko-KR" sz="1800" b="0" i="0" u="none" strike="noStrike" baseline="30000" dirty="0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baseline="0" dirty="0" smtClean="0">
                          <a:effectLst/>
                        </a:rPr>
                        <a:t>x</a:t>
                      </a:r>
                      <a:r>
                        <a:rPr lang="en-US" altLang="ko-KR" sz="1800" u="none" strike="noStrike" baseline="30000" dirty="0" smtClean="0">
                          <a:effectLst/>
                        </a:rPr>
                        <a:t>24</a:t>
                      </a:r>
                      <a:endParaRPr lang="en-US" altLang="ko-KR" sz="1800" b="0" i="0" u="none" strike="noStrike" baseline="30000" dirty="0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800" b="0" i="0" u="none" strike="noStrike" baseline="30000" dirty="0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800" b="0" i="0" u="none" strike="noStrike" baseline="30000" dirty="0">
                        <a:solidFill>
                          <a:srgbClr val="80808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05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24838" y="205164"/>
            <a:ext cx="11368160" cy="762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3200" dirty="0" smtClean="0"/>
              <a:t>GF(2</a:t>
            </a:r>
            <a:r>
              <a:rPr lang="en-US" altLang="ko-KR" sz="3200" baseline="30000" dirty="0" smtClean="0"/>
              <a:t>13</a:t>
            </a:r>
            <a:r>
              <a:rPr lang="en-US" altLang="ko-KR" sz="3200" dirty="0" smtClean="0"/>
              <a:t>)  X</a:t>
            </a:r>
            <a:r>
              <a:rPr lang="en-US" altLang="ko-KR" sz="3200" baseline="30000" dirty="0" smtClean="0"/>
              <a:t>13</a:t>
            </a:r>
            <a:r>
              <a:rPr lang="en-US" altLang="ko-KR" sz="3200" dirty="0" smtClean="0"/>
              <a:t> = X</a:t>
            </a:r>
            <a:r>
              <a:rPr lang="en-US" altLang="ko-KR" sz="3200" baseline="30000" dirty="0" smtClean="0"/>
              <a:t>4</a:t>
            </a:r>
            <a:r>
              <a:rPr lang="en-US" altLang="ko-KR" sz="3200" dirty="0" smtClean="0"/>
              <a:t> </a:t>
            </a:r>
            <a:r>
              <a:rPr lang="en-US" altLang="ko-KR" sz="3200" dirty="0"/>
              <a:t>+ X</a:t>
            </a:r>
            <a:r>
              <a:rPr lang="en-US" altLang="ko-KR" sz="3200" baseline="30000" dirty="0" smtClean="0"/>
              <a:t>3</a:t>
            </a:r>
            <a:r>
              <a:rPr lang="en-US" altLang="ko-KR" sz="3200" dirty="0" smtClean="0"/>
              <a:t> + X + 1</a:t>
            </a:r>
            <a:endParaRPr lang="ko-KR" altLang="en-US" sz="32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008106"/>
              </p:ext>
            </p:extLst>
          </p:nvPr>
        </p:nvGraphicFramePr>
        <p:xfrm>
          <a:off x="580782" y="1324429"/>
          <a:ext cx="5399104" cy="3896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2475"/>
                <a:gridCol w="3946114"/>
                <a:gridCol w="1030515"/>
              </a:tblGrid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e0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맑은 고딕"/>
                        </a:rPr>
                        <a:t> e0 </a:t>
                      </a:r>
                      <a:r>
                        <a:rPr lang="en-US" sz="1800" b="1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/>
                        </a:rPr>
                        <a:t>+ e9 + e10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3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e1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 smtClean="0">
                          <a:solidFill>
                            <a:srgbClr val="9933FF"/>
                          </a:solidFill>
                          <a:effectLst/>
                          <a:latin typeface="맑은 고딕"/>
                        </a:rPr>
                        <a:t> e0 </a:t>
                      </a:r>
                      <a:r>
                        <a:rPr lang="en-US" sz="1800" b="1" i="0" u="none" strike="noStrike" dirty="0">
                          <a:solidFill>
                            <a:srgbClr val="9933FF"/>
                          </a:solidFill>
                          <a:effectLst/>
                          <a:latin typeface="맑은 고딕"/>
                        </a:rPr>
                        <a:t>+ e1 + e9 + e11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4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 e1 </a:t>
                      </a:r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+ </a:t>
                      </a:r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e2</a:t>
                      </a:r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 + e10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5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e3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맑은 고딕"/>
                        </a:rPr>
                        <a:t> e0 </a:t>
                      </a:r>
                      <a:r>
                        <a:rPr lang="en-US" sz="1800" b="1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/>
                        </a:rPr>
                        <a:t>+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e2 +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e3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+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1800" b="1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/>
                        </a:rPr>
                        <a:t>e9 + e10</a:t>
                      </a:r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 e11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e4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 smtClean="0">
                          <a:solidFill>
                            <a:srgbClr val="9933FF"/>
                          </a:solidFill>
                          <a:effectLst/>
                          <a:latin typeface="맑은 고딕"/>
                        </a:rPr>
                        <a:t> e0 </a:t>
                      </a:r>
                      <a:r>
                        <a:rPr lang="en-US" sz="1800" b="1" i="0" u="none" strike="noStrike" dirty="0">
                          <a:solidFill>
                            <a:srgbClr val="9933FF"/>
                          </a:solidFill>
                          <a:effectLst/>
                          <a:latin typeface="맑은 고딕"/>
                        </a:rPr>
                        <a:t>+ e1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+ e3 +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e4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+ </a:t>
                      </a:r>
                      <a:r>
                        <a:rPr lang="en-US" sz="1800" b="1" i="0" u="none" strike="noStrike" dirty="0">
                          <a:solidFill>
                            <a:srgbClr val="9933FF"/>
                          </a:solidFill>
                          <a:effectLst/>
                          <a:latin typeface="맑은 고딕"/>
                        </a:rPr>
                        <a:t>e9 + e11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e5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 e1 </a:t>
                      </a:r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+ e2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+ e4 +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e5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+</a:t>
                      </a:r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e10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e6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e2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 e3 + e5 +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e6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+ e11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e7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e3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 e4 + e6 +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e8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e4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 e5 + e7 + </a:t>
                      </a:r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e8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2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e9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e5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 e6 + e8 +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e10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e6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 e7 + e9 +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e11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e7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 e8 + e10 +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e11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e12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e8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 e9 + e11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968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24838" y="205164"/>
            <a:ext cx="11368160" cy="762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3200" dirty="0" smtClean="0"/>
              <a:t>GF(2</a:t>
            </a:r>
            <a:r>
              <a:rPr lang="en-US" altLang="ko-KR" sz="3200" baseline="30000" dirty="0" smtClean="0"/>
              <a:t>13</a:t>
            </a:r>
            <a:r>
              <a:rPr lang="en-US" altLang="ko-KR" sz="3200" dirty="0" smtClean="0"/>
              <a:t>)  X</a:t>
            </a:r>
            <a:r>
              <a:rPr lang="en-US" altLang="ko-KR" sz="3200" baseline="30000" dirty="0" smtClean="0"/>
              <a:t>13</a:t>
            </a:r>
            <a:r>
              <a:rPr lang="en-US" altLang="ko-KR" sz="3200" dirty="0" smtClean="0"/>
              <a:t> = X</a:t>
            </a:r>
            <a:r>
              <a:rPr lang="en-US" altLang="ko-KR" sz="3200" baseline="30000" dirty="0" smtClean="0"/>
              <a:t>4</a:t>
            </a:r>
            <a:r>
              <a:rPr lang="en-US" altLang="ko-KR" sz="3200" dirty="0" smtClean="0"/>
              <a:t> </a:t>
            </a:r>
            <a:r>
              <a:rPr lang="en-US" altLang="ko-KR" sz="3200" dirty="0"/>
              <a:t>+ X</a:t>
            </a:r>
            <a:r>
              <a:rPr lang="en-US" altLang="ko-KR" sz="3200" baseline="30000" dirty="0" smtClean="0"/>
              <a:t>3</a:t>
            </a:r>
            <a:r>
              <a:rPr lang="en-US" altLang="ko-KR" sz="3200" dirty="0" smtClean="0"/>
              <a:t> + X + 1</a:t>
            </a:r>
            <a:endParaRPr lang="ko-KR" altLang="en-US" sz="32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541831"/>
              </p:ext>
            </p:extLst>
          </p:nvPr>
        </p:nvGraphicFramePr>
        <p:xfrm>
          <a:off x="580782" y="1324429"/>
          <a:ext cx="5399104" cy="3896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2475"/>
                <a:gridCol w="3946114"/>
                <a:gridCol w="1030515"/>
              </a:tblGrid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e0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맑은 고딕"/>
                        </a:rPr>
                        <a:t> e0 </a:t>
                      </a:r>
                      <a:r>
                        <a:rPr lang="en-US" sz="1800" b="1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/>
                        </a:rPr>
                        <a:t>+ e9 + e10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3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e1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 smtClean="0">
                          <a:solidFill>
                            <a:srgbClr val="9933FF"/>
                          </a:solidFill>
                          <a:effectLst/>
                          <a:latin typeface="맑은 고딕"/>
                        </a:rPr>
                        <a:t> e0 </a:t>
                      </a:r>
                      <a:r>
                        <a:rPr lang="en-US" sz="1800" b="1" i="0" u="none" strike="noStrike" dirty="0">
                          <a:solidFill>
                            <a:srgbClr val="9933FF"/>
                          </a:solidFill>
                          <a:effectLst/>
                          <a:latin typeface="맑은 고딕"/>
                        </a:rPr>
                        <a:t>+ e1 + e9 + e11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4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 e1 </a:t>
                      </a:r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+ </a:t>
                      </a:r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e2</a:t>
                      </a:r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 + e10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5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e3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맑은 고딕"/>
                        </a:rPr>
                        <a:t> e0 </a:t>
                      </a:r>
                      <a:r>
                        <a:rPr lang="en-US" sz="1800" b="1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/>
                        </a:rPr>
                        <a:t>+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e2 +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e3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+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1800" b="1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/>
                        </a:rPr>
                        <a:t>e9 + e10</a:t>
                      </a:r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 e11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e4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 smtClean="0">
                          <a:solidFill>
                            <a:srgbClr val="9933FF"/>
                          </a:solidFill>
                          <a:effectLst/>
                          <a:latin typeface="맑은 고딕"/>
                        </a:rPr>
                        <a:t> e0 </a:t>
                      </a:r>
                      <a:r>
                        <a:rPr lang="en-US" sz="1800" b="1" i="0" u="none" strike="noStrike" dirty="0">
                          <a:solidFill>
                            <a:srgbClr val="9933FF"/>
                          </a:solidFill>
                          <a:effectLst/>
                          <a:latin typeface="맑은 고딕"/>
                        </a:rPr>
                        <a:t>+ e1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+ e3 +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e4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+ </a:t>
                      </a:r>
                      <a:r>
                        <a:rPr lang="en-US" sz="1800" b="1" i="0" u="none" strike="noStrike" dirty="0">
                          <a:solidFill>
                            <a:srgbClr val="9933FF"/>
                          </a:solidFill>
                          <a:effectLst/>
                          <a:latin typeface="맑은 고딕"/>
                        </a:rPr>
                        <a:t>e9 + e11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e5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 e1 </a:t>
                      </a:r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+ e2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+ e4 +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e5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+</a:t>
                      </a:r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e10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e6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e2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 e3 + e5 +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e6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+ e11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e7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e3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 e4 + e6 +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e8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e4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 e5 + e7 + </a:t>
                      </a:r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e8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2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e9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e5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 e6 + e8 +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e10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e6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 e7 + e9 +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e11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e7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 e8 + e10 +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e11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e12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e8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 e9 + e11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020851" y="1308006"/>
            <a:ext cx="60260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FF0000"/>
                </a:solidFill>
              </a:rPr>
              <a:t>연산되는 값들은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변경</a:t>
            </a:r>
            <a:r>
              <a:rPr lang="ko-KR" altLang="en-US" sz="2000" dirty="0" smtClean="0">
                <a:solidFill>
                  <a:srgbClr val="FF0000"/>
                </a:solidFill>
              </a:rPr>
              <a:t>이 된 값들이 아니기에 가능</a:t>
            </a:r>
            <a:endParaRPr lang="en-US" altLang="ko-KR" sz="2000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483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24838" y="205164"/>
            <a:ext cx="11368160" cy="762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3200" dirty="0" smtClean="0"/>
              <a:t>GF(2</a:t>
            </a:r>
            <a:r>
              <a:rPr lang="en-US" altLang="ko-KR" sz="3200" baseline="30000" dirty="0" smtClean="0"/>
              <a:t>13</a:t>
            </a:r>
            <a:r>
              <a:rPr lang="en-US" altLang="ko-KR" sz="3200" dirty="0" smtClean="0"/>
              <a:t>)  X</a:t>
            </a:r>
            <a:r>
              <a:rPr lang="en-US" altLang="ko-KR" sz="3200" baseline="30000" dirty="0" smtClean="0"/>
              <a:t>13</a:t>
            </a:r>
            <a:r>
              <a:rPr lang="en-US" altLang="ko-KR" sz="3200" dirty="0" smtClean="0"/>
              <a:t> = X</a:t>
            </a:r>
            <a:r>
              <a:rPr lang="en-US" altLang="ko-KR" sz="3200" baseline="30000" dirty="0" smtClean="0"/>
              <a:t>4</a:t>
            </a:r>
            <a:r>
              <a:rPr lang="en-US" altLang="ko-KR" sz="3200" dirty="0" smtClean="0"/>
              <a:t> </a:t>
            </a:r>
            <a:r>
              <a:rPr lang="en-US" altLang="ko-KR" sz="3200" dirty="0"/>
              <a:t>+ X</a:t>
            </a:r>
            <a:r>
              <a:rPr lang="en-US" altLang="ko-KR" sz="3200" baseline="30000" dirty="0" smtClean="0"/>
              <a:t>3</a:t>
            </a:r>
            <a:r>
              <a:rPr lang="en-US" altLang="ko-KR" sz="3200" dirty="0" smtClean="0"/>
              <a:t> + X + 1</a:t>
            </a:r>
            <a:endParaRPr lang="ko-KR" altLang="en-US" sz="32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806791"/>
              </p:ext>
            </p:extLst>
          </p:nvPr>
        </p:nvGraphicFramePr>
        <p:xfrm>
          <a:off x="580782" y="1324429"/>
          <a:ext cx="5399104" cy="3896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2475"/>
                <a:gridCol w="3946114"/>
                <a:gridCol w="1030515"/>
              </a:tblGrid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e0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맑은 고딕"/>
                        </a:rPr>
                        <a:t> e0 </a:t>
                      </a:r>
                      <a:r>
                        <a:rPr lang="en-US" sz="1800" b="1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/>
                        </a:rPr>
                        <a:t>+ e9 + e10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5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e1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 smtClean="0">
                          <a:solidFill>
                            <a:srgbClr val="9933FF"/>
                          </a:solidFill>
                          <a:effectLst/>
                          <a:latin typeface="맑은 고딕"/>
                        </a:rPr>
                        <a:t> e0 </a:t>
                      </a:r>
                      <a:r>
                        <a:rPr lang="en-US" sz="1800" b="1" i="0" u="none" strike="noStrike" dirty="0">
                          <a:solidFill>
                            <a:srgbClr val="9933FF"/>
                          </a:solidFill>
                          <a:effectLst/>
                          <a:latin typeface="맑은 고딕"/>
                        </a:rPr>
                        <a:t>+ e1 + e9 + e11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4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 e1 </a:t>
                      </a:r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+ </a:t>
                      </a:r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e2</a:t>
                      </a:r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 + e10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3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e3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맑은 고딕"/>
                        </a:rPr>
                        <a:t> e0 </a:t>
                      </a:r>
                      <a:r>
                        <a:rPr lang="en-US" sz="1800" b="1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/>
                        </a:rPr>
                        <a:t>+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e2 +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e3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+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1800" b="1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/>
                        </a:rPr>
                        <a:t>e9 + e10</a:t>
                      </a:r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 e11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e4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 smtClean="0">
                          <a:solidFill>
                            <a:srgbClr val="9933FF"/>
                          </a:solidFill>
                          <a:effectLst/>
                          <a:latin typeface="맑은 고딕"/>
                        </a:rPr>
                        <a:t> e0 </a:t>
                      </a:r>
                      <a:r>
                        <a:rPr lang="en-US" sz="1800" b="1" i="0" u="none" strike="noStrike" dirty="0">
                          <a:solidFill>
                            <a:srgbClr val="9933FF"/>
                          </a:solidFill>
                          <a:effectLst/>
                          <a:latin typeface="맑은 고딕"/>
                        </a:rPr>
                        <a:t>+ e1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+ e3 +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e4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+ </a:t>
                      </a:r>
                      <a:r>
                        <a:rPr lang="en-US" sz="1800" b="1" i="0" u="none" strike="noStrike" dirty="0">
                          <a:solidFill>
                            <a:srgbClr val="9933FF"/>
                          </a:solidFill>
                          <a:effectLst/>
                          <a:latin typeface="맑은 고딕"/>
                        </a:rPr>
                        <a:t>e9 + e11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e5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 e1 </a:t>
                      </a:r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+ e2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+ e4 +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e5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+</a:t>
                      </a:r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e10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e6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e2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 e3 + e5 +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e6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+ e11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e7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e3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 e4 + e6 +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e8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e4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 e5 + e7 + </a:t>
                      </a:r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e8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2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e9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e5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 e6 + e8 +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e10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e6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 e7 + e9 +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e11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e7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 e8 + e10 +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e11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e12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e8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 e9 + e11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020851" y="1308006"/>
            <a:ext cx="60260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FF0000"/>
                </a:solidFill>
              </a:rPr>
              <a:t>연산되는 값들은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변경</a:t>
            </a:r>
            <a:r>
              <a:rPr lang="ko-KR" altLang="en-US" sz="2000" dirty="0" smtClean="0">
                <a:solidFill>
                  <a:srgbClr val="FF0000"/>
                </a:solidFill>
              </a:rPr>
              <a:t>이 된 값들이 아니기에 가능</a:t>
            </a:r>
            <a:endParaRPr lang="en-US" altLang="ko-KR" sz="2000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7694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GF(2)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24" y="1148731"/>
            <a:ext cx="10226753" cy="5067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91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24838" y="205164"/>
            <a:ext cx="11368160" cy="762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3200" dirty="0" smtClean="0"/>
              <a:t>GF(2</a:t>
            </a:r>
            <a:r>
              <a:rPr lang="en-US" altLang="ko-KR" sz="3200" baseline="30000" dirty="0" smtClean="0"/>
              <a:t>13</a:t>
            </a:r>
            <a:r>
              <a:rPr lang="en-US" altLang="ko-KR" sz="3200" dirty="0" smtClean="0"/>
              <a:t>)  X</a:t>
            </a:r>
            <a:r>
              <a:rPr lang="en-US" altLang="ko-KR" sz="3200" baseline="30000" dirty="0" smtClean="0"/>
              <a:t>13</a:t>
            </a:r>
            <a:r>
              <a:rPr lang="en-US" altLang="ko-KR" sz="3200" dirty="0" smtClean="0"/>
              <a:t> = X</a:t>
            </a:r>
            <a:r>
              <a:rPr lang="en-US" altLang="ko-KR" sz="3200" baseline="30000" dirty="0" smtClean="0"/>
              <a:t>4</a:t>
            </a:r>
            <a:r>
              <a:rPr lang="en-US" altLang="ko-KR" sz="3200" dirty="0" smtClean="0"/>
              <a:t> </a:t>
            </a:r>
            <a:r>
              <a:rPr lang="en-US" altLang="ko-KR" sz="3200" dirty="0"/>
              <a:t>+ X</a:t>
            </a:r>
            <a:r>
              <a:rPr lang="en-US" altLang="ko-KR" sz="3200" baseline="30000" dirty="0" smtClean="0"/>
              <a:t>3</a:t>
            </a:r>
            <a:r>
              <a:rPr lang="en-US" altLang="ko-KR" sz="3200" dirty="0" smtClean="0"/>
              <a:t> + X + 1</a:t>
            </a:r>
            <a:endParaRPr lang="ko-KR" altLang="en-US" sz="32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803451"/>
              </p:ext>
            </p:extLst>
          </p:nvPr>
        </p:nvGraphicFramePr>
        <p:xfrm>
          <a:off x="580782" y="1324429"/>
          <a:ext cx="5399104" cy="3896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2475"/>
                <a:gridCol w="3946114"/>
                <a:gridCol w="1030515"/>
              </a:tblGrid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e0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맑은 고딕"/>
                        </a:rPr>
                        <a:t> e0 </a:t>
                      </a:r>
                      <a:r>
                        <a:rPr lang="en-US" sz="1800" b="1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/>
                        </a:rPr>
                        <a:t>+ e9 + e10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5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e1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 smtClean="0">
                          <a:solidFill>
                            <a:srgbClr val="9933FF"/>
                          </a:solidFill>
                          <a:effectLst/>
                          <a:latin typeface="맑은 고딕"/>
                        </a:rPr>
                        <a:t> e0 </a:t>
                      </a:r>
                      <a:r>
                        <a:rPr lang="en-US" sz="1800" b="1" i="0" u="none" strike="noStrike" dirty="0">
                          <a:solidFill>
                            <a:srgbClr val="9933FF"/>
                          </a:solidFill>
                          <a:effectLst/>
                          <a:latin typeface="맑은 고딕"/>
                        </a:rPr>
                        <a:t>+ e1 + e9 + e11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4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 e1 </a:t>
                      </a:r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+ </a:t>
                      </a:r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e2</a:t>
                      </a:r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 + e10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3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e3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맑은 고딕"/>
                        </a:rPr>
                        <a:t> e0 </a:t>
                      </a:r>
                      <a:r>
                        <a:rPr lang="en-US" sz="1800" b="1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/>
                        </a:rPr>
                        <a:t>+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e2 +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e3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+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1800" b="1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/>
                        </a:rPr>
                        <a:t>e9 + e10</a:t>
                      </a:r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 e11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맑은 고딕"/>
                        </a:rPr>
                        <a:t>6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e4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 smtClean="0">
                          <a:solidFill>
                            <a:srgbClr val="9933FF"/>
                          </a:solidFill>
                          <a:effectLst/>
                          <a:latin typeface="맑은 고딕"/>
                        </a:rPr>
                        <a:t> e0 </a:t>
                      </a:r>
                      <a:r>
                        <a:rPr lang="en-US" sz="1800" b="1" i="0" u="none" strike="noStrike" dirty="0">
                          <a:solidFill>
                            <a:srgbClr val="9933FF"/>
                          </a:solidFill>
                          <a:effectLst/>
                          <a:latin typeface="맑은 고딕"/>
                        </a:rPr>
                        <a:t>+ e1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+ e3 +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e4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+ </a:t>
                      </a:r>
                      <a:r>
                        <a:rPr lang="en-US" sz="1800" b="1" i="0" u="none" strike="noStrike" dirty="0">
                          <a:solidFill>
                            <a:srgbClr val="9933FF"/>
                          </a:solidFill>
                          <a:effectLst/>
                          <a:latin typeface="맑은 고딕"/>
                        </a:rPr>
                        <a:t>e9 + e11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e5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 e1 </a:t>
                      </a:r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+ e2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+ e4 +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e5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+</a:t>
                      </a:r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e10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e6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e2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 e3 + e5 +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e6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+ e11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e7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e3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 e4 + e6 +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e8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e4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 e5 + e7 + </a:t>
                      </a:r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e8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2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e9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e5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 e6 + e8 +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e10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e6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 e7 + e9 +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e11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e7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 e8 + e10 +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e11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e12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e8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 e9 + e11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020851" y="1308006"/>
            <a:ext cx="60260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FF0000"/>
                </a:solidFill>
              </a:rPr>
              <a:t>연산되는 값들은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변경</a:t>
            </a:r>
            <a:r>
              <a:rPr lang="ko-KR" altLang="en-US" sz="2000" dirty="0" smtClean="0">
                <a:solidFill>
                  <a:srgbClr val="FF0000"/>
                </a:solidFill>
              </a:rPr>
              <a:t>이 된 값들이 아니기에 가능</a:t>
            </a:r>
            <a:endParaRPr lang="en-US" altLang="ko-KR" sz="2000" dirty="0" smtClean="0">
              <a:sym typeface="Wingdings" pitchFamily="2" charset="2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036468" y="1854934"/>
            <a:ext cx="5878661" cy="10618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fontAlgn="ctr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b="1" dirty="0">
                <a:solidFill>
                  <a:srgbClr val="0070C0"/>
                </a:solidFill>
                <a:latin typeface="맑은 고딕"/>
              </a:rPr>
              <a:t> e0 +</a:t>
            </a:r>
            <a:r>
              <a:rPr lang="en-US" altLang="ko-KR" sz="2400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latin typeface="맑은 고딕"/>
              </a:rPr>
              <a:t>e2</a:t>
            </a:r>
            <a:r>
              <a:rPr lang="en-US" altLang="ko-KR" sz="2400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맑은 고딕"/>
              </a:rPr>
              <a:t>+ </a:t>
            </a:r>
            <a:r>
              <a:rPr lang="en-US" altLang="ko-KR" b="1" dirty="0">
                <a:solidFill>
                  <a:srgbClr val="000000"/>
                </a:solidFill>
                <a:latin typeface="맑은 고딕"/>
              </a:rPr>
              <a:t>e3</a:t>
            </a:r>
            <a:r>
              <a:rPr lang="en-US" altLang="ko-KR" dirty="0">
                <a:solidFill>
                  <a:srgbClr val="000000"/>
                </a:solidFill>
                <a:latin typeface="맑은 고딕"/>
              </a:rPr>
              <a:t> +</a:t>
            </a:r>
            <a:r>
              <a:rPr lang="en-US" altLang="ko-KR" b="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맑은 고딕"/>
              </a:rPr>
              <a:t>e9 + e10</a:t>
            </a:r>
            <a:r>
              <a:rPr lang="en-US" altLang="ko-KR" dirty="0">
                <a:solidFill>
                  <a:srgbClr val="0070C0"/>
                </a:solidFill>
                <a:latin typeface="맑은 고딕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맑은 고딕"/>
              </a:rPr>
              <a:t>+ </a:t>
            </a:r>
            <a:r>
              <a:rPr lang="en-US" altLang="ko-KR" dirty="0" smtClean="0">
                <a:solidFill>
                  <a:srgbClr val="000000"/>
                </a:solidFill>
                <a:latin typeface="맑은 고딕"/>
              </a:rPr>
              <a:t>e11</a:t>
            </a:r>
          </a:p>
          <a:p>
            <a:pPr marL="285750" indent="-285750" fontAlgn="ctr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>
                <a:solidFill>
                  <a:srgbClr val="000000"/>
                </a:solidFill>
                <a:latin typeface="맑은 고딕"/>
              </a:rPr>
              <a:t>e2</a:t>
            </a:r>
            <a:r>
              <a:rPr lang="ko-KR" altLang="en-US" dirty="0" smtClean="0">
                <a:solidFill>
                  <a:srgbClr val="000000"/>
                </a:solidFill>
                <a:latin typeface="맑은 고딕"/>
              </a:rPr>
              <a:t>가 이미 </a:t>
            </a:r>
            <a:r>
              <a:rPr lang="en-US" altLang="ko-KR" dirty="0" smtClean="0">
                <a:solidFill>
                  <a:srgbClr val="000000"/>
                </a:solidFill>
                <a:latin typeface="맑은 고딕"/>
              </a:rPr>
              <a:t>CNOT(e1, e2) CNOT(e10, e2)</a:t>
            </a:r>
            <a:r>
              <a:rPr lang="ko-KR" altLang="en-US" dirty="0" smtClean="0">
                <a:solidFill>
                  <a:srgbClr val="000000"/>
                </a:solidFill>
                <a:latin typeface="맑은 고딕"/>
              </a:rPr>
              <a:t>에 의해 변경</a:t>
            </a:r>
            <a:endParaRPr lang="en-US" altLang="ko-KR" dirty="0">
              <a:solidFill>
                <a:srgbClr val="000000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406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24838" y="205164"/>
            <a:ext cx="11368160" cy="762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3200" dirty="0" smtClean="0"/>
              <a:t>GF(2</a:t>
            </a:r>
            <a:r>
              <a:rPr lang="en-US" altLang="ko-KR" sz="3200" baseline="30000" dirty="0" smtClean="0"/>
              <a:t>13</a:t>
            </a:r>
            <a:r>
              <a:rPr lang="en-US" altLang="ko-KR" sz="3200" dirty="0" smtClean="0"/>
              <a:t>)  X</a:t>
            </a:r>
            <a:r>
              <a:rPr lang="en-US" altLang="ko-KR" sz="3200" baseline="30000" dirty="0" smtClean="0"/>
              <a:t>13</a:t>
            </a:r>
            <a:r>
              <a:rPr lang="en-US" altLang="ko-KR" sz="3200" dirty="0" smtClean="0"/>
              <a:t> = X</a:t>
            </a:r>
            <a:r>
              <a:rPr lang="en-US" altLang="ko-KR" sz="3200" baseline="30000" dirty="0" smtClean="0"/>
              <a:t>4</a:t>
            </a:r>
            <a:r>
              <a:rPr lang="en-US" altLang="ko-KR" sz="3200" dirty="0" smtClean="0"/>
              <a:t> </a:t>
            </a:r>
            <a:r>
              <a:rPr lang="en-US" altLang="ko-KR" sz="3200" dirty="0"/>
              <a:t>+ X</a:t>
            </a:r>
            <a:r>
              <a:rPr lang="en-US" altLang="ko-KR" sz="3200" baseline="30000" dirty="0" smtClean="0"/>
              <a:t>3</a:t>
            </a:r>
            <a:r>
              <a:rPr lang="en-US" altLang="ko-KR" sz="3200" dirty="0" smtClean="0"/>
              <a:t> + X + 1</a:t>
            </a:r>
            <a:endParaRPr lang="ko-KR" altLang="en-US" sz="32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71513"/>
              </p:ext>
            </p:extLst>
          </p:nvPr>
        </p:nvGraphicFramePr>
        <p:xfrm>
          <a:off x="580782" y="1324429"/>
          <a:ext cx="5399104" cy="3896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2475"/>
                <a:gridCol w="3946114"/>
                <a:gridCol w="1030515"/>
              </a:tblGrid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e0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맑은 고딕"/>
                        </a:rPr>
                        <a:t> e0 </a:t>
                      </a:r>
                      <a:r>
                        <a:rPr lang="en-US" sz="1800" b="1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/>
                        </a:rPr>
                        <a:t>+ e9 + e10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e1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 smtClean="0">
                          <a:solidFill>
                            <a:srgbClr val="9933FF"/>
                          </a:solidFill>
                          <a:effectLst/>
                          <a:latin typeface="맑은 고딕"/>
                        </a:rPr>
                        <a:t> e0 </a:t>
                      </a:r>
                      <a:r>
                        <a:rPr lang="en-US" sz="1800" b="1" i="0" u="none" strike="noStrike" dirty="0">
                          <a:solidFill>
                            <a:srgbClr val="9933FF"/>
                          </a:solidFill>
                          <a:effectLst/>
                          <a:latin typeface="맑은 고딕"/>
                        </a:rPr>
                        <a:t>+ e1 + e9 + e11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 e1 </a:t>
                      </a:r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+ </a:t>
                      </a:r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e2</a:t>
                      </a:r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 + e10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3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e3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맑은 고딕"/>
                        </a:rPr>
                        <a:t> e0 </a:t>
                      </a:r>
                      <a:r>
                        <a:rPr lang="en-US" sz="1800" b="1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/>
                        </a:rPr>
                        <a:t>+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e2 +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e3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+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1800" b="1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/>
                        </a:rPr>
                        <a:t>e9 + e10</a:t>
                      </a:r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 e11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e4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 smtClean="0">
                          <a:solidFill>
                            <a:srgbClr val="9933FF"/>
                          </a:solidFill>
                          <a:effectLst/>
                          <a:latin typeface="맑은 고딕"/>
                        </a:rPr>
                        <a:t> e0 </a:t>
                      </a:r>
                      <a:r>
                        <a:rPr lang="en-US" sz="1800" b="1" i="0" u="none" strike="noStrike" dirty="0">
                          <a:solidFill>
                            <a:srgbClr val="9933FF"/>
                          </a:solidFill>
                          <a:effectLst/>
                          <a:latin typeface="맑은 고딕"/>
                        </a:rPr>
                        <a:t>+ e1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+ e3 +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e4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+ </a:t>
                      </a:r>
                      <a:r>
                        <a:rPr lang="en-US" sz="1800" b="1" i="0" u="none" strike="noStrike" dirty="0">
                          <a:solidFill>
                            <a:srgbClr val="9933FF"/>
                          </a:solidFill>
                          <a:effectLst/>
                          <a:latin typeface="맑은 고딕"/>
                        </a:rPr>
                        <a:t>e9 + e11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e5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 e1 </a:t>
                      </a:r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+ e2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+ e4 +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e5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+</a:t>
                      </a:r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e10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맑은 고딕"/>
                        </a:rPr>
                        <a:t>4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e6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e2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 e3 + e5 +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e6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+ e11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e7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e3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 e4 + e6 +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e8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e4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 e5 + e7 + </a:t>
                      </a:r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e8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2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e9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e5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 e6 + e8 +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e10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e6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 e7 + e9 +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e11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e7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 e8 + e10 +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e11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e12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e8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 e9 + e11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020851" y="1308006"/>
            <a:ext cx="60260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FF0000"/>
                </a:solidFill>
              </a:rPr>
              <a:t>연산되는 값들은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변경</a:t>
            </a:r>
            <a:r>
              <a:rPr lang="ko-KR" altLang="en-US" sz="2000" dirty="0" smtClean="0">
                <a:solidFill>
                  <a:srgbClr val="FF0000"/>
                </a:solidFill>
              </a:rPr>
              <a:t>이 된 값들이 아니기에 가능</a:t>
            </a:r>
            <a:endParaRPr lang="en-US" altLang="ko-KR" sz="2000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2418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24838" y="205164"/>
            <a:ext cx="11368160" cy="762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3200" dirty="0" smtClean="0"/>
              <a:t>GF(2</a:t>
            </a:r>
            <a:r>
              <a:rPr lang="en-US" altLang="ko-KR" sz="3200" baseline="30000" dirty="0" smtClean="0"/>
              <a:t>13</a:t>
            </a:r>
            <a:r>
              <a:rPr lang="en-US" altLang="ko-KR" sz="3200" dirty="0" smtClean="0"/>
              <a:t>)  X</a:t>
            </a:r>
            <a:r>
              <a:rPr lang="en-US" altLang="ko-KR" sz="3200" baseline="30000" dirty="0" smtClean="0"/>
              <a:t>13</a:t>
            </a:r>
            <a:r>
              <a:rPr lang="en-US" altLang="ko-KR" sz="3200" dirty="0" smtClean="0"/>
              <a:t> = X</a:t>
            </a:r>
            <a:r>
              <a:rPr lang="en-US" altLang="ko-KR" sz="3200" baseline="30000" dirty="0" smtClean="0"/>
              <a:t>4</a:t>
            </a:r>
            <a:r>
              <a:rPr lang="en-US" altLang="ko-KR" sz="3200" dirty="0" smtClean="0"/>
              <a:t> </a:t>
            </a:r>
            <a:r>
              <a:rPr lang="en-US" altLang="ko-KR" sz="3200" dirty="0"/>
              <a:t>+ X</a:t>
            </a:r>
            <a:r>
              <a:rPr lang="en-US" altLang="ko-KR" sz="3200" baseline="30000" dirty="0" smtClean="0"/>
              <a:t>3</a:t>
            </a:r>
            <a:r>
              <a:rPr lang="en-US" altLang="ko-KR" sz="3200" dirty="0" smtClean="0"/>
              <a:t> + X + 1</a:t>
            </a:r>
            <a:endParaRPr lang="ko-KR" altLang="en-US" sz="32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389679"/>
              </p:ext>
            </p:extLst>
          </p:nvPr>
        </p:nvGraphicFramePr>
        <p:xfrm>
          <a:off x="580782" y="1324429"/>
          <a:ext cx="5399104" cy="3896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2475"/>
                <a:gridCol w="3946114"/>
                <a:gridCol w="1030515"/>
              </a:tblGrid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e0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맑은 고딕"/>
                        </a:rPr>
                        <a:t> e0 </a:t>
                      </a:r>
                      <a:r>
                        <a:rPr lang="en-US" sz="1800" b="1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/>
                        </a:rPr>
                        <a:t>+ e9 + e10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e1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 smtClean="0">
                          <a:solidFill>
                            <a:srgbClr val="9933FF"/>
                          </a:solidFill>
                          <a:effectLst/>
                          <a:latin typeface="맑은 고딕"/>
                        </a:rPr>
                        <a:t> e0 </a:t>
                      </a:r>
                      <a:r>
                        <a:rPr lang="en-US" sz="1800" b="1" i="0" u="none" strike="noStrike" dirty="0">
                          <a:solidFill>
                            <a:srgbClr val="9933FF"/>
                          </a:solidFill>
                          <a:effectLst/>
                          <a:latin typeface="맑은 고딕"/>
                        </a:rPr>
                        <a:t>+ e1 + e9 + e11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7030A0"/>
                          </a:solidFill>
                          <a:effectLst/>
                          <a:latin typeface="맑은 고딕"/>
                        </a:rPr>
                        <a:t>5</a:t>
                      </a:r>
                      <a:endParaRPr lang="en-US" sz="1800" b="1" i="0" u="none" strike="noStrike" dirty="0">
                        <a:solidFill>
                          <a:srgbClr val="7030A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 e1 </a:t>
                      </a:r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+ </a:t>
                      </a:r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e2</a:t>
                      </a:r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 + e10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3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e3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맑은 고딕"/>
                        </a:rPr>
                        <a:t> e0 </a:t>
                      </a:r>
                      <a:r>
                        <a:rPr lang="en-US" sz="1800" b="1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/>
                        </a:rPr>
                        <a:t>+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e2 +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e3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+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1800" b="1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/>
                        </a:rPr>
                        <a:t>e9 + e10</a:t>
                      </a:r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 e11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e4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 smtClean="0">
                          <a:solidFill>
                            <a:srgbClr val="9933FF"/>
                          </a:solidFill>
                          <a:effectLst/>
                          <a:latin typeface="맑은 고딕"/>
                        </a:rPr>
                        <a:t> e0 </a:t>
                      </a:r>
                      <a:r>
                        <a:rPr lang="en-US" sz="1800" b="1" i="0" u="none" strike="noStrike" dirty="0">
                          <a:solidFill>
                            <a:srgbClr val="9933FF"/>
                          </a:solidFill>
                          <a:effectLst/>
                          <a:latin typeface="맑은 고딕"/>
                        </a:rPr>
                        <a:t>+ e1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+ e3 +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e4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+ </a:t>
                      </a:r>
                      <a:r>
                        <a:rPr lang="en-US" sz="1800" b="1" i="0" u="none" strike="noStrike" dirty="0">
                          <a:solidFill>
                            <a:srgbClr val="9933FF"/>
                          </a:solidFill>
                          <a:effectLst/>
                          <a:latin typeface="맑은 고딕"/>
                        </a:rPr>
                        <a:t>e9 + e11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7030A0"/>
                          </a:solidFill>
                          <a:effectLst/>
                          <a:latin typeface="맑은 고딕"/>
                        </a:rPr>
                        <a:t>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e5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 e1 </a:t>
                      </a:r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+ e2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+ e4 +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e5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+</a:t>
                      </a:r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e10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맑은 고딕"/>
                        </a:rPr>
                        <a:t>4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e6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e2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 e3 + e5 +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e6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+ e11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e7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e3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 e4 + e6 +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e8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e4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 e5 + e7 + </a:t>
                      </a:r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e8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2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e9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e5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 e6 + e8 +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e10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e6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 e7 + e9 +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e11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e7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 e8 + e10 +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e11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e12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e8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 e9 + e11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020851" y="1308006"/>
            <a:ext cx="60260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FF0000"/>
                </a:solidFill>
              </a:rPr>
              <a:t>연산되는 값들은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변경</a:t>
            </a:r>
            <a:r>
              <a:rPr lang="ko-KR" altLang="en-US" sz="2000" dirty="0" smtClean="0">
                <a:solidFill>
                  <a:srgbClr val="FF0000"/>
                </a:solidFill>
              </a:rPr>
              <a:t>이 된 값들이 아니기에 가능</a:t>
            </a:r>
            <a:endParaRPr lang="en-US" altLang="ko-KR" sz="2000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3650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24838" y="205164"/>
            <a:ext cx="11368160" cy="762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3200" dirty="0" smtClean="0"/>
              <a:t>GF(2</a:t>
            </a:r>
            <a:r>
              <a:rPr lang="en-US" altLang="ko-KR" sz="3200" baseline="30000" dirty="0" smtClean="0"/>
              <a:t>13</a:t>
            </a:r>
            <a:r>
              <a:rPr lang="en-US" altLang="ko-KR" sz="3200" dirty="0" smtClean="0"/>
              <a:t>)  X</a:t>
            </a:r>
            <a:r>
              <a:rPr lang="en-US" altLang="ko-KR" sz="3200" baseline="30000" dirty="0" smtClean="0"/>
              <a:t>13</a:t>
            </a:r>
            <a:r>
              <a:rPr lang="en-US" altLang="ko-KR" sz="3200" dirty="0" smtClean="0"/>
              <a:t> = X</a:t>
            </a:r>
            <a:r>
              <a:rPr lang="en-US" altLang="ko-KR" sz="3200" baseline="30000" dirty="0" smtClean="0"/>
              <a:t>4</a:t>
            </a:r>
            <a:r>
              <a:rPr lang="en-US" altLang="ko-KR" sz="3200" dirty="0" smtClean="0"/>
              <a:t> </a:t>
            </a:r>
            <a:r>
              <a:rPr lang="en-US" altLang="ko-KR" sz="3200" dirty="0"/>
              <a:t>+ X</a:t>
            </a:r>
            <a:r>
              <a:rPr lang="en-US" altLang="ko-KR" sz="3200" baseline="30000" dirty="0" smtClean="0"/>
              <a:t>3</a:t>
            </a:r>
            <a:r>
              <a:rPr lang="en-US" altLang="ko-KR" sz="3200" dirty="0" smtClean="0"/>
              <a:t> + X + 1</a:t>
            </a:r>
            <a:endParaRPr lang="ko-KR" altLang="en-US" sz="32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046400"/>
              </p:ext>
            </p:extLst>
          </p:nvPr>
        </p:nvGraphicFramePr>
        <p:xfrm>
          <a:off x="580782" y="1324429"/>
          <a:ext cx="5399104" cy="3896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2475"/>
                <a:gridCol w="3946114"/>
                <a:gridCol w="1030515"/>
              </a:tblGrid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e0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맑은 고딕"/>
                        </a:rPr>
                        <a:t> e0 </a:t>
                      </a:r>
                      <a:r>
                        <a:rPr lang="en-US" sz="1800" b="1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/>
                        </a:rPr>
                        <a:t>+ e9 + e10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맑은 고딕"/>
                        </a:rPr>
                        <a:t>7</a:t>
                      </a:r>
                      <a:endParaRPr lang="en-US" sz="1800" b="1" i="0" u="none" strike="noStrike" dirty="0">
                        <a:solidFill>
                          <a:srgbClr val="00B05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e1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 smtClean="0">
                          <a:solidFill>
                            <a:srgbClr val="9933FF"/>
                          </a:solidFill>
                          <a:effectLst/>
                          <a:latin typeface="맑은 고딕"/>
                        </a:rPr>
                        <a:t> e0 </a:t>
                      </a:r>
                      <a:r>
                        <a:rPr lang="en-US" sz="1800" b="1" i="0" u="none" strike="noStrike" dirty="0">
                          <a:solidFill>
                            <a:srgbClr val="9933FF"/>
                          </a:solidFill>
                          <a:effectLst/>
                          <a:latin typeface="맑은 고딕"/>
                        </a:rPr>
                        <a:t>+ e1 + e9 + e11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7030A0"/>
                          </a:solidFill>
                          <a:effectLst/>
                          <a:latin typeface="맑은 고딕"/>
                        </a:rPr>
                        <a:t>5</a:t>
                      </a:r>
                      <a:endParaRPr lang="en-US" sz="1800" b="1" i="0" u="none" strike="noStrike" dirty="0">
                        <a:solidFill>
                          <a:srgbClr val="7030A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 e1 </a:t>
                      </a:r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+ </a:t>
                      </a:r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e2</a:t>
                      </a:r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 + e10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3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e3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맑은 고딕"/>
                        </a:rPr>
                        <a:t> e0 </a:t>
                      </a:r>
                      <a:r>
                        <a:rPr lang="en-US" sz="1800" b="1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/>
                        </a:rPr>
                        <a:t>+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e2 +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e3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+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1800" b="1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/>
                        </a:rPr>
                        <a:t>e9 + e10</a:t>
                      </a:r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 e11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B050"/>
                          </a:solidFill>
                          <a:effectLst/>
                          <a:latin typeface="맑은 고딕"/>
                        </a:rPr>
                        <a:t>8</a:t>
                      </a:r>
                      <a:endParaRPr lang="en-US" sz="1800" b="1" i="0" u="none" strike="noStrike" dirty="0">
                        <a:solidFill>
                          <a:srgbClr val="00B05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e4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 smtClean="0">
                          <a:solidFill>
                            <a:srgbClr val="9933FF"/>
                          </a:solidFill>
                          <a:effectLst/>
                          <a:latin typeface="맑은 고딕"/>
                        </a:rPr>
                        <a:t> e0 </a:t>
                      </a:r>
                      <a:r>
                        <a:rPr lang="en-US" sz="1800" b="1" i="0" u="none" strike="noStrike" dirty="0">
                          <a:solidFill>
                            <a:srgbClr val="9933FF"/>
                          </a:solidFill>
                          <a:effectLst/>
                          <a:latin typeface="맑은 고딕"/>
                        </a:rPr>
                        <a:t>+ e1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+ e3 +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e4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+ </a:t>
                      </a:r>
                      <a:r>
                        <a:rPr lang="en-US" sz="1800" b="1" i="0" u="none" strike="noStrike" dirty="0">
                          <a:solidFill>
                            <a:srgbClr val="9933FF"/>
                          </a:solidFill>
                          <a:effectLst/>
                          <a:latin typeface="맑은 고딕"/>
                        </a:rPr>
                        <a:t>e9 + e11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7030A0"/>
                          </a:solidFill>
                          <a:effectLst/>
                          <a:latin typeface="맑은 고딕"/>
                        </a:rPr>
                        <a:t>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e5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 e1 </a:t>
                      </a:r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+ e2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+ e4 +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e5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+</a:t>
                      </a:r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e10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맑은 고딕"/>
                        </a:rPr>
                        <a:t>4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e6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e2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 e3 + e5 +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e6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+ e11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e7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e3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 e4 + e6 +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e8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e4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 e5 + e7 + </a:t>
                      </a:r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e8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2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e9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e5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 e6 + e8 +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e10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e6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 e7 + e9 +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e11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e7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 e8 + e10 +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e11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e12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e8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 e9 + e11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020851" y="1308006"/>
            <a:ext cx="60260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smtClean="0">
                <a:solidFill>
                  <a:srgbClr val="FF0000"/>
                </a:solidFill>
              </a:rPr>
              <a:t>연산되는 값들은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변경</a:t>
            </a:r>
            <a:r>
              <a:rPr lang="ko-KR" altLang="en-US" sz="2000" dirty="0" smtClean="0">
                <a:solidFill>
                  <a:srgbClr val="FF0000"/>
                </a:solidFill>
              </a:rPr>
              <a:t>이 된 값들이 아니기에 가능</a:t>
            </a:r>
            <a:endParaRPr lang="en-US" altLang="ko-KR" sz="2000" dirty="0" smtClean="0">
              <a:sym typeface="Wingdings" pitchFamily="2" charset="2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036468" y="1854934"/>
            <a:ext cx="5878661" cy="10618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fontAlgn="ctr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b="1" dirty="0">
                <a:solidFill>
                  <a:srgbClr val="0070C0"/>
                </a:solidFill>
                <a:latin typeface="맑은 고딕"/>
              </a:rPr>
              <a:t> e0 +</a:t>
            </a:r>
            <a:r>
              <a:rPr lang="en-US" altLang="ko-KR" sz="2400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latin typeface="맑은 고딕"/>
              </a:rPr>
              <a:t>e2</a:t>
            </a:r>
            <a:r>
              <a:rPr lang="en-US" altLang="ko-KR" sz="2400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맑은 고딕"/>
              </a:rPr>
              <a:t>+ </a:t>
            </a:r>
            <a:r>
              <a:rPr lang="en-US" altLang="ko-KR" b="1" dirty="0">
                <a:solidFill>
                  <a:srgbClr val="000000"/>
                </a:solidFill>
                <a:latin typeface="맑은 고딕"/>
              </a:rPr>
              <a:t>e3</a:t>
            </a:r>
            <a:r>
              <a:rPr lang="en-US" altLang="ko-KR" dirty="0">
                <a:solidFill>
                  <a:srgbClr val="000000"/>
                </a:solidFill>
                <a:latin typeface="맑은 고딕"/>
              </a:rPr>
              <a:t> +</a:t>
            </a:r>
            <a:r>
              <a:rPr lang="en-US" altLang="ko-KR" b="1" dirty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맑은 고딕"/>
              </a:rPr>
              <a:t>e9 + e10</a:t>
            </a:r>
            <a:r>
              <a:rPr lang="en-US" altLang="ko-KR" dirty="0">
                <a:solidFill>
                  <a:srgbClr val="0070C0"/>
                </a:solidFill>
                <a:latin typeface="맑은 고딕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맑은 고딕"/>
              </a:rPr>
              <a:t>+ </a:t>
            </a:r>
            <a:r>
              <a:rPr lang="en-US" altLang="ko-KR" dirty="0" smtClean="0">
                <a:solidFill>
                  <a:srgbClr val="000000"/>
                </a:solidFill>
                <a:latin typeface="맑은 고딕"/>
              </a:rPr>
              <a:t>e11</a:t>
            </a:r>
          </a:p>
          <a:p>
            <a:pPr marL="285750" indent="-285750" fontAlgn="ctr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>
                <a:solidFill>
                  <a:srgbClr val="000000"/>
                </a:solidFill>
                <a:latin typeface="맑은 고딕"/>
              </a:rPr>
              <a:t>e2</a:t>
            </a:r>
            <a:r>
              <a:rPr lang="ko-KR" altLang="en-US" dirty="0" smtClean="0">
                <a:solidFill>
                  <a:srgbClr val="000000"/>
                </a:solidFill>
                <a:latin typeface="맑은 고딕"/>
              </a:rPr>
              <a:t>가 이미 </a:t>
            </a:r>
            <a:r>
              <a:rPr lang="en-US" altLang="ko-KR" dirty="0" smtClean="0">
                <a:solidFill>
                  <a:srgbClr val="000000"/>
                </a:solidFill>
                <a:latin typeface="맑은 고딕"/>
              </a:rPr>
              <a:t>CNOT(e1, e2) CNOT(e10, e2)</a:t>
            </a:r>
            <a:r>
              <a:rPr lang="ko-KR" altLang="en-US" dirty="0" smtClean="0">
                <a:solidFill>
                  <a:srgbClr val="000000"/>
                </a:solidFill>
                <a:latin typeface="맑은 고딕"/>
              </a:rPr>
              <a:t>에 의해 변경</a:t>
            </a:r>
            <a:endParaRPr lang="en-US" altLang="ko-KR" dirty="0">
              <a:solidFill>
                <a:srgbClr val="000000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3485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24838" y="205164"/>
            <a:ext cx="11368160" cy="762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3200" dirty="0" smtClean="0"/>
              <a:t>GF(2</a:t>
            </a:r>
            <a:r>
              <a:rPr lang="en-US" altLang="ko-KR" sz="3200" baseline="30000" dirty="0" smtClean="0"/>
              <a:t>13</a:t>
            </a:r>
            <a:r>
              <a:rPr lang="en-US" altLang="ko-KR" sz="3200" dirty="0" smtClean="0"/>
              <a:t>)  X</a:t>
            </a:r>
            <a:r>
              <a:rPr lang="en-US" altLang="ko-KR" sz="3200" baseline="30000" dirty="0" smtClean="0"/>
              <a:t>13</a:t>
            </a:r>
            <a:r>
              <a:rPr lang="en-US" altLang="ko-KR" sz="3200" dirty="0" smtClean="0"/>
              <a:t> = X</a:t>
            </a:r>
            <a:r>
              <a:rPr lang="en-US" altLang="ko-KR" sz="3200" baseline="30000" dirty="0" smtClean="0"/>
              <a:t>4</a:t>
            </a:r>
            <a:r>
              <a:rPr lang="en-US" altLang="ko-KR" sz="3200" dirty="0" smtClean="0"/>
              <a:t> </a:t>
            </a:r>
            <a:r>
              <a:rPr lang="en-US" altLang="ko-KR" sz="3200" dirty="0"/>
              <a:t>+ X</a:t>
            </a:r>
            <a:r>
              <a:rPr lang="en-US" altLang="ko-KR" sz="3200" baseline="30000" dirty="0" smtClean="0"/>
              <a:t>3</a:t>
            </a:r>
            <a:r>
              <a:rPr lang="en-US" altLang="ko-KR" sz="3200" dirty="0" smtClean="0"/>
              <a:t> + X + 1</a:t>
            </a:r>
            <a:endParaRPr lang="ko-KR" altLang="en-US" sz="32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765564"/>
              </p:ext>
            </p:extLst>
          </p:nvPr>
        </p:nvGraphicFramePr>
        <p:xfrm>
          <a:off x="580782" y="1324429"/>
          <a:ext cx="5399104" cy="3896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2475"/>
                <a:gridCol w="3946114"/>
                <a:gridCol w="1030515"/>
              </a:tblGrid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e0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맑은 고딕"/>
                        </a:rPr>
                        <a:t> e0 </a:t>
                      </a:r>
                      <a:r>
                        <a:rPr lang="en-US" sz="1800" b="1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/>
                        </a:rPr>
                        <a:t>+ e9 + e10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e1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 smtClean="0">
                          <a:solidFill>
                            <a:srgbClr val="9933FF"/>
                          </a:solidFill>
                          <a:effectLst/>
                          <a:latin typeface="맑은 고딕"/>
                        </a:rPr>
                        <a:t> e0 </a:t>
                      </a:r>
                      <a:r>
                        <a:rPr lang="en-US" sz="1800" b="1" i="0" u="none" strike="noStrike" dirty="0">
                          <a:solidFill>
                            <a:srgbClr val="9933FF"/>
                          </a:solidFill>
                          <a:effectLst/>
                          <a:latin typeface="맑은 고딕"/>
                        </a:rPr>
                        <a:t>+ e1 + e9 + e11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 e1 </a:t>
                      </a:r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+ </a:t>
                      </a:r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e2</a:t>
                      </a:r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 + e10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e3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맑은 고딕"/>
                        </a:rPr>
                        <a:t> e0 </a:t>
                      </a:r>
                      <a:r>
                        <a:rPr lang="en-US" sz="1800" b="1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/>
                        </a:rPr>
                        <a:t>+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e2 +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e3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+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1800" b="1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/>
                        </a:rPr>
                        <a:t>e9 + e10</a:t>
                      </a:r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 e11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e4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 smtClean="0">
                          <a:solidFill>
                            <a:srgbClr val="9933FF"/>
                          </a:solidFill>
                          <a:effectLst/>
                          <a:latin typeface="맑은 고딕"/>
                        </a:rPr>
                        <a:t> e0 </a:t>
                      </a:r>
                      <a:r>
                        <a:rPr lang="en-US" sz="1800" b="1" i="0" u="none" strike="noStrike" dirty="0">
                          <a:solidFill>
                            <a:srgbClr val="9933FF"/>
                          </a:solidFill>
                          <a:effectLst/>
                          <a:latin typeface="맑은 고딕"/>
                        </a:rPr>
                        <a:t>+ e1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+ e3 +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e4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+ </a:t>
                      </a:r>
                      <a:r>
                        <a:rPr lang="en-US" sz="1800" b="1" i="0" u="none" strike="noStrike" dirty="0">
                          <a:solidFill>
                            <a:srgbClr val="9933FF"/>
                          </a:solidFill>
                          <a:effectLst/>
                          <a:latin typeface="맑은 고딕"/>
                        </a:rPr>
                        <a:t>e9 + e11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e5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 e1 </a:t>
                      </a:r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+ e2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+ e4 +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e5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+</a:t>
                      </a:r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e10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e6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e2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 e3 + e5 +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e6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+ e11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e7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e3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 e4 + e6 +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e8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e4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 e5 + e7 + </a:t>
                      </a:r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e8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e9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e5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 e6 + e8 +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e10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e6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 e7 + e9 +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e11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e7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 e8 + e10 +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e11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e12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e8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 e9 + e11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673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24838" y="205164"/>
            <a:ext cx="11368160" cy="762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3200" dirty="0" smtClean="0"/>
              <a:t>GF(2</a:t>
            </a:r>
            <a:r>
              <a:rPr lang="en-US" altLang="ko-KR" sz="3200" baseline="30000" dirty="0" smtClean="0"/>
              <a:t>13</a:t>
            </a:r>
            <a:r>
              <a:rPr lang="en-US" altLang="ko-KR" sz="3200" dirty="0" smtClean="0"/>
              <a:t>)  X</a:t>
            </a:r>
            <a:r>
              <a:rPr lang="en-US" altLang="ko-KR" sz="3200" baseline="30000" dirty="0" smtClean="0"/>
              <a:t>13</a:t>
            </a:r>
            <a:r>
              <a:rPr lang="en-US" altLang="ko-KR" sz="3200" dirty="0" smtClean="0"/>
              <a:t> = X</a:t>
            </a:r>
            <a:r>
              <a:rPr lang="en-US" altLang="ko-KR" sz="3200" baseline="30000" dirty="0" smtClean="0"/>
              <a:t>4</a:t>
            </a:r>
            <a:r>
              <a:rPr lang="en-US" altLang="ko-KR" sz="3200" dirty="0" smtClean="0"/>
              <a:t> </a:t>
            </a:r>
            <a:r>
              <a:rPr lang="en-US" altLang="ko-KR" sz="3200" dirty="0"/>
              <a:t>+ X</a:t>
            </a:r>
            <a:r>
              <a:rPr lang="en-US" altLang="ko-KR" sz="3200" baseline="30000" dirty="0" smtClean="0"/>
              <a:t>3</a:t>
            </a:r>
            <a:r>
              <a:rPr lang="en-US" altLang="ko-KR" sz="3200" dirty="0" smtClean="0"/>
              <a:t> + X + 1</a:t>
            </a:r>
            <a:endParaRPr lang="ko-KR" altLang="en-US" sz="32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474926"/>
              </p:ext>
            </p:extLst>
          </p:nvPr>
        </p:nvGraphicFramePr>
        <p:xfrm>
          <a:off x="580782" y="1324429"/>
          <a:ext cx="5399104" cy="3896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2475"/>
                <a:gridCol w="3946114"/>
                <a:gridCol w="1030515"/>
              </a:tblGrid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e0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맑은 고딕"/>
                        </a:rPr>
                        <a:t> e0 </a:t>
                      </a:r>
                      <a:r>
                        <a:rPr lang="en-US" sz="1800" b="1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/>
                        </a:rPr>
                        <a:t>+ e9 + e10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e1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 smtClean="0">
                          <a:solidFill>
                            <a:srgbClr val="9933FF"/>
                          </a:solidFill>
                          <a:effectLst/>
                          <a:latin typeface="맑은 고딕"/>
                        </a:rPr>
                        <a:t> e0 </a:t>
                      </a:r>
                      <a:r>
                        <a:rPr lang="en-US" sz="1800" b="1" i="0" u="none" strike="noStrike" dirty="0">
                          <a:solidFill>
                            <a:srgbClr val="9933FF"/>
                          </a:solidFill>
                          <a:effectLst/>
                          <a:latin typeface="맑은 고딕"/>
                        </a:rPr>
                        <a:t>+ e1 + e9 + e11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 e1 </a:t>
                      </a:r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+ </a:t>
                      </a:r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e2</a:t>
                      </a:r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 + e10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e3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맑은 고딕"/>
                        </a:rPr>
                        <a:t> e0 </a:t>
                      </a:r>
                      <a:r>
                        <a:rPr lang="en-US" sz="1800" b="1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/>
                        </a:rPr>
                        <a:t>+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e2 +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e3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+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1800" b="1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/>
                        </a:rPr>
                        <a:t>e9 + e10</a:t>
                      </a:r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 e11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e4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 smtClean="0">
                          <a:solidFill>
                            <a:srgbClr val="9933FF"/>
                          </a:solidFill>
                          <a:effectLst/>
                          <a:latin typeface="맑은 고딕"/>
                        </a:rPr>
                        <a:t> e0 </a:t>
                      </a:r>
                      <a:r>
                        <a:rPr lang="en-US" sz="1800" b="1" i="0" u="none" strike="noStrike" dirty="0">
                          <a:solidFill>
                            <a:srgbClr val="9933FF"/>
                          </a:solidFill>
                          <a:effectLst/>
                          <a:latin typeface="맑은 고딕"/>
                        </a:rPr>
                        <a:t>+ e1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+ e3 +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e4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+ </a:t>
                      </a:r>
                      <a:r>
                        <a:rPr lang="en-US" sz="1800" b="1" i="0" u="none" strike="noStrike" dirty="0">
                          <a:solidFill>
                            <a:srgbClr val="9933FF"/>
                          </a:solidFill>
                          <a:effectLst/>
                          <a:latin typeface="맑은 고딕"/>
                        </a:rPr>
                        <a:t>e9 + e11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e5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 e1 </a:t>
                      </a:r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+ e2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+ e4 +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e5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+</a:t>
                      </a:r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e10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e6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e2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 e3 + e5 +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e6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+ e11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e7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e3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 e4 + e6 +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e8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e4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 e5 + e7 + </a:t>
                      </a:r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e8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e9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e5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 e6 + e8 +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e10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e6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 e7 + e9 +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e11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e7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 e8 + e10 +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e11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e12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e8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 e9 + e11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297604" y="1308006"/>
            <a:ext cx="5000087" cy="958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b="1" dirty="0" smtClean="0">
                <a:sym typeface="Wingdings" pitchFamily="2" charset="2"/>
              </a:rPr>
              <a:t>몇몇 변경되지 않은 값을 따로 저장해둘 </a:t>
            </a:r>
            <a:r>
              <a:rPr lang="en-US" altLang="ko-KR" sz="2000" b="1" dirty="0" smtClean="0">
                <a:sym typeface="Wingdings" pitchFamily="2" charset="2"/>
              </a:rPr>
              <a:t/>
            </a:r>
            <a:br>
              <a:rPr lang="en-US" altLang="ko-KR" sz="2000" b="1" dirty="0" smtClean="0">
                <a:sym typeface="Wingdings" pitchFamily="2" charset="2"/>
              </a:rPr>
            </a:br>
            <a:r>
              <a:rPr lang="ko-KR" altLang="en-US" sz="2000" b="1" dirty="0" smtClean="0">
                <a:sym typeface="Wingdings" pitchFamily="2" charset="2"/>
              </a:rPr>
              <a:t>공간이 더 필요</a:t>
            </a:r>
            <a:endParaRPr lang="en-US" altLang="ko-KR" sz="2000" b="1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2727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24838" y="205164"/>
            <a:ext cx="11368160" cy="762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3200" dirty="0" smtClean="0"/>
              <a:t>GF(2</a:t>
            </a:r>
            <a:r>
              <a:rPr lang="en-US" altLang="ko-KR" sz="3200" baseline="30000" dirty="0" smtClean="0"/>
              <a:t>13</a:t>
            </a:r>
            <a:r>
              <a:rPr lang="en-US" altLang="ko-KR" sz="3200" dirty="0" smtClean="0"/>
              <a:t>)  X</a:t>
            </a:r>
            <a:r>
              <a:rPr lang="en-US" altLang="ko-KR" sz="3200" baseline="30000" dirty="0" smtClean="0"/>
              <a:t>13</a:t>
            </a:r>
            <a:r>
              <a:rPr lang="en-US" altLang="ko-KR" sz="3200" dirty="0" smtClean="0"/>
              <a:t> = X</a:t>
            </a:r>
            <a:r>
              <a:rPr lang="en-US" altLang="ko-KR" sz="3200" baseline="30000" dirty="0" smtClean="0"/>
              <a:t>4</a:t>
            </a:r>
            <a:r>
              <a:rPr lang="en-US" altLang="ko-KR" sz="3200" dirty="0" smtClean="0"/>
              <a:t> </a:t>
            </a:r>
            <a:r>
              <a:rPr lang="en-US" altLang="ko-KR" sz="3200" dirty="0"/>
              <a:t>+ X</a:t>
            </a:r>
            <a:r>
              <a:rPr lang="en-US" altLang="ko-KR" sz="3200" baseline="30000" dirty="0" smtClean="0"/>
              <a:t>3</a:t>
            </a:r>
            <a:r>
              <a:rPr lang="en-US" altLang="ko-KR" sz="3200" dirty="0" smtClean="0"/>
              <a:t> + X + 1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424838" y="1308006"/>
            <a:ext cx="1087285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400" dirty="0" smtClean="0">
                <a:sym typeface="Wingdings" pitchFamily="2" charset="2"/>
              </a:rPr>
              <a:t>GF(2</a:t>
            </a:r>
            <a:r>
              <a:rPr lang="en-US" altLang="ko-KR" sz="2400" baseline="30000" dirty="0" smtClean="0">
                <a:sym typeface="Wingdings" pitchFamily="2" charset="2"/>
              </a:rPr>
              <a:t>12)</a:t>
            </a:r>
            <a:r>
              <a:rPr lang="en-US" altLang="ko-KR" sz="2400" dirty="0" smtClean="0">
                <a:sym typeface="Wingdings" pitchFamily="2" charset="2"/>
              </a:rPr>
              <a:t> X</a:t>
            </a:r>
            <a:r>
              <a:rPr lang="en-US" altLang="ko-KR" sz="2400" baseline="30000" dirty="0" smtClean="0">
                <a:sym typeface="Wingdings" pitchFamily="2" charset="2"/>
              </a:rPr>
              <a:t>12</a:t>
            </a:r>
            <a:r>
              <a:rPr lang="en-US" altLang="ko-KR" sz="2400" dirty="0" smtClean="0">
                <a:sym typeface="Wingdings" pitchFamily="2" charset="2"/>
              </a:rPr>
              <a:t> = X</a:t>
            </a:r>
            <a:r>
              <a:rPr lang="en-US" altLang="ko-KR" sz="2400" baseline="30000" dirty="0" smtClean="0">
                <a:sym typeface="Wingdings" pitchFamily="2" charset="2"/>
              </a:rPr>
              <a:t>3</a:t>
            </a:r>
            <a:r>
              <a:rPr lang="en-US" altLang="ko-KR" sz="2400" dirty="0" smtClean="0">
                <a:sym typeface="Wingdings" pitchFamily="2" charset="2"/>
              </a:rPr>
              <a:t> + 1</a:t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>a0~a11  12 </a:t>
            </a:r>
            <a:r>
              <a:rPr lang="ko-KR" altLang="en-US" sz="2400" dirty="0" smtClean="0">
                <a:sym typeface="Wingdings" pitchFamily="2" charset="2"/>
              </a:rPr>
              <a:t>공간</a:t>
            </a:r>
            <a:r>
              <a:rPr lang="en-US" altLang="ko-KR" sz="2400" dirty="0" smtClean="0">
                <a:sym typeface="Wingdings" pitchFamily="2" charset="2"/>
              </a:rPr>
              <a:t/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>b0~b11  12 </a:t>
            </a:r>
            <a:r>
              <a:rPr lang="ko-KR" altLang="en-US" sz="2400" dirty="0" smtClean="0">
                <a:sym typeface="Wingdings" pitchFamily="2" charset="2"/>
              </a:rPr>
              <a:t>공간</a:t>
            </a:r>
            <a:r>
              <a:rPr lang="en-US" altLang="ko-KR" sz="2400" dirty="0" smtClean="0">
                <a:sym typeface="Wingdings" pitchFamily="2" charset="2"/>
              </a:rPr>
              <a:t/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>c0~c11   12 </a:t>
            </a:r>
            <a:r>
              <a:rPr lang="ko-KR" altLang="en-US" sz="2400" dirty="0" smtClean="0">
                <a:sym typeface="Wingdings" pitchFamily="2" charset="2"/>
              </a:rPr>
              <a:t>공간</a:t>
            </a:r>
            <a:r>
              <a:rPr lang="en-US" altLang="ko-KR" sz="2400" dirty="0" smtClean="0">
                <a:sym typeface="Wingdings" pitchFamily="2" charset="2"/>
              </a:rPr>
              <a:t/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> c11</a:t>
            </a:r>
            <a:r>
              <a:rPr lang="ko-KR" altLang="en-US" sz="2400" dirty="0" smtClean="0">
                <a:sym typeface="Wingdings" pitchFamily="2" charset="2"/>
              </a:rPr>
              <a:t>은 </a:t>
            </a:r>
            <a:r>
              <a:rPr lang="en-US" altLang="ko-KR" sz="2400" dirty="0" smtClean="0">
                <a:sym typeface="Wingdings" pitchFamily="2" charset="2"/>
              </a:rPr>
              <a:t>reduction</a:t>
            </a:r>
            <a:r>
              <a:rPr lang="ko-KR" altLang="en-US" sz="2400" dirty="0" smtClean="0">
                <a:sym typeface="Wingdings" pitchFamily="2" charset="2"/>
              </a:rPr>
              <a:t>에서 </a:t>
            </a:r>
            <a:r>
              <a:rPr lang="en-US" altLang="ko-KR" sz="2400" dirty="0" smtClean="0">
                <a:sym typeface="Wingdings" pitchFamily="2" charset="2"/>
              </a:rPr>
              <a:t>c8</a:t>
            </a:r>
            <a:r>
              <a:rPr lang="ko-KR" altLang="en-US" sz="2400" dirty="0" smtClean="0">
                <a:sym typeface="Wingdings" pitchFamily="2" charset="2"/>
              </a:rPr>
              <a:t>의 값을 담아줬던 임시로 비어져 있었던 공간 </a:t>
            </a:r>
            <a:endParaRPr lang="en-US" altLang="ko-KR" sz="2400" dirty="0" smtClean="0">
              <a:sym typeface="Wingdings" pitchFamily="2" charset="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400" baseline="30000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065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24838" y="205164"/>
            <a:ext cx="11368160" cy="762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3200" dirty="0" smtClean="0"/>
              <a:t>GF(2</a:t>
            </a:r>
            <a:r>
              <a:rPr lang="en-US" altLang="ko-KR" sz="3200" baseline="30000" dirty="0" smtClean="0"/>
              <a:t>13</a:t>
            </a:r>
            <a:r>
              <a:rPr lang="en-US" altLang="ko-KR" sz="3200" dirty="0" smtClean="0"/>
              <a:t>)  X</a:t>
            </a:r>
            <a:r>
              <a:rPr lang="en-US" altLang="ko-KR" sz="3200" baseline="30000" dirty="0" smtClean="0"/>
              <a:t>13</a:t>
            </a:r>
            <a:r>
              <a:rPr lang="en-US" altLang="ko-KR" sz="3200" dirty="0" smtClean="0"/>
              <a:t> = X</a:t>
            </a:r>
            <a:r>
              <a:rPr lang="en-US" altLang="ko-KR" sz="3200" baseline="30000" dirty="0" smtClean="0"/>
              <a:t>4</a:t>
            </a:r>
            <a:r>
              <a:rPr lang="en-US" altLang="ko-KR" sz="3200" dirty="0" smtClean="0"/>
              <a:t> </a:t>
            </a:r>
            <a:r>
              <a:rPr lang="en-US" altLang="ko-KR" sz="3200" dirty="0"/>
              <a:t>+ X</a:t>
            </a:r>
            <a:r>
              <a:rPr lang="en-US" altLang="ko-KR" sz="3200" baseline="30000" dirty="0" smtClean="0"/>
              <a:t>3</a:t>
            </a:r>
            <a:r>
              <a:rPr lang="en-US" altLang="ko-KR" sz="3200" dirty="0" smtClean="0"/>
              <a:t> + X + 1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424838" y="1308006"/>
            <a:ext cx="10872853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400" dirty="0" smtClean="0">
                <a:sym typeface="Wingdings" pitchFamily="2" charset="2"/>
              </a:rPr>
              <a:t>GF(2</a:t>
            </a:r>
            <a:r>
              <a:rPr lang="en-US" altLang="ko-KR" sz="2400" baseline="30000" dirty="0" smtClean="0">
                <a:sym typeface="Wingdings" pitchFamily="2" charset="2"/>
              </a:rPr>
              <a:t>13)</a:t>
            </a:r>
            <a:r>
              <a:rPr lang="en-US" altLang="ko-KR" sz="2400" dirty="0" smtClean="0">
                <a:sym typeface="Wingdings" pitchFamily="2" charset="2"/>
              </a:rPr>
              <a:t> X</a:t>
            </a:r>
            <a:r>
              <a:rPr lang="en-US" altLang="ko-KR" sz="2400" baseline="30000" dirty="0" smtClean="0">
                <a:sym typeface="Wingdings" pitchFamily="2" charset="2"/>
              </a:rPr>
              <a:t>13</a:t>
            </a:r>
            <a:r>
              <a:rPr lang="en-US" altLang="ko-KR" sz="2400" dirty="0" smtClean="0">
                <a:sym typeface="Wingdings" pitchFamily="2" charset="2"/>
              </a:rPr>
              <a:t> = X</a:t>
            </a:r>
            <a:r>
              <a:rPr lang="en-US" altLang="ko-KR" sz="2400" baseline="30000" dirty="0" smtClean="0">
                <a:sym typeface="Wingdings" pitchFamily="2" charset="2"/>
              </a:rPr>
              <a:t>4 </a:t>
            </a:r>
            <a:r>
              <a:rPr lang="en-US" altLang="ko-KR" sz="2400" dirty="0" smtClean="0">
                <a:sym typeface="Wingdings" pitchFamily="2" charset="2"/>
              </a:rPr>
              <a:t> + X</a:t>
            </a:r>
            <a:r>
              <a:rPr lang="en-US" altLang="ko-KR" sz="2400" baseline="30000" dirty="0" smtClean="0">
                <a:sym typeface="Wingdings" pitchFamily="2" charset="2"/>
              </a:rPr>
              <a:t>3</a:t>
            </a:r>
            <a:r>
              <a:rPr lang="en-US" altLang="ko-KR" sz="2400" dirty="0" smtClean="0">
                <a:sym typeface="Wingdings" pitchFamily="2" charset="2"/>
              </a:rPr>
              <a:t> + </a:t>
            </a:r>
            <a:r>
              <a:rPr lang="en-US" altLang="ko-KR" sz="2400" dirty="0">
                <a:sym typeface="Wingdings" pitchFamily="2" charset="2"/>
              </a:rPr>
              <a:t>X</a:t>
            </a:r>
            <a:r>
              <a:rPr lang="en-US" altLang="ko-KR" sz="2400" dirty="0" smtClean="0">
                <a:sym typeface="Wingdings" pitchFamily="2" charset="2"/>
              </a:rPr>
              <a:t> + 1</a:t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>a0~a12  13 </a:t>
            </a:r>
            <a:r>
              <a:rPr lang="ko-KR" altLang="en-US" sz="2400" dirty="0" smtClean="0">
                <a:sym typeface="Wingdings" pitchFamily="2" charset="2"/>
              </a:rPr>
              <a:t>공간</a:t>
            </a:r>
            <a:r>
              <a:rPr lang="en-US" altLang="ko-KR" sz="2400" dirty="0" smtClean="0">
                <a:sym typeface="Wingdings" pitchFamily="2" charset="2"/>
              </a:rPr>
              <a:t/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>b0~b12  13 </a:t>
            </a:r>
            <a:r>
              <a:rPr lang="ko-KR" altLang="en-US" sz="2400" dirty="0" smtClean="0">
                <a:sym typeface="Wingdings" pitchFamily="2" charset="2"/>
              </a:rPr>
              <a:t>공간</a:t>
            </a:r>
            <a:r>
              <a:rPr lang="en-US" altLang="ko-KR" sz="2400" dirty="0" smtClean="0">
                <a:sym typeface="Wingdings" pitchFamily="2" charset="2"/>
              </a:rPr>
              <a:t/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>c0~c12   13 </a:t>
            </a:r>
            <a:r>
              <a:rPr lang="ko-KR" altLang="en-US" sz="2400" dirty="0" smtClean="0">
                <a:sym typeface="Wingdings" pitchFamily="2" charset="2"/>
              </a:rPr>
              <a:t>공간 </a:t>
            </a:r>
            <a:r>
              <a:rPr lang="en-US" altLang="ko-KR" sz="2400" dirty="0" smtClean="0">
                <a:sym typeface="Wingdings" pitchFamily="2" charset="2"/>
              </a:rPr>
              <a:t>+ </a:t>
            </a:r>
            <a:r>
              <a:rPr lang="en-US" altLang="ko-KR" sz="2400" b="1" dirty="0" smtClean="0">
                <a:sym typeface="Wingdings" pitchFamily="2" charset="2"/>
              </a:rPr>
              <a:t>6</a:t>
            </a:r>
            <a:r>
              <a:rPr lang="ko-KR" altLang="en-US" sz="2400" b="1" dirty="0" smtClean="0">
                <a:sym typeface="Wingdings" pitchFamily="2" charset="2"/>
              </a:rPr>
              <a:t>개의 추가 공간</a:t>
            </a:r>
            <a:r>
              <a:rPr lang="en-US" altLang="ko-KR" sz="2400" dirty="0" smtClean="0">
                <a:sym typeface="Wingdings" pitchFamily="2" charset="2"/>
              </a:rPr>
              <a:t/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> </a:t>
            </a:r>
            <a:r>
              <a:rPr lang="ko-KR" altLang="en-US" sz="2400" dirty="0" smtClean="0">
                <a:sym typeface="Wingdings" pitchFamily="2" charset="2"/>
              </a:rPr>
              <a:t>변경되기 전의 값들을 담아줄 임시 공간들</a:t>
            </a:r>
            <a:r>
              <a:rPr lang="en-US" altLang="ko-KR" sz="2400" dirty="0" smtClean="0">
                <a:sym typeface="Wingdings" pitchFamily="2" charset="2"/>
              </a:rPr>
              <a:t/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/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>
                <a:sym typeface="Wingdings" pitchFamily="2" charset="2"/>
              </a:rPr>
              <a:t>a0~a12  13 </a:t>
            </a:r>
            <a:r>
              <a:rPr lang="ko-KR" altLang="en-US" sz="2400" dirty="0">
                <a:sym typeface="Wingdings" pitchFamily="2" charset="2"/>
              </a:rPr>
              <a:t>공간</a:t>
            </a:r>
            <a:r>
              <a:rPr lang="en-US" altLang="ko-KR" sz="2400" dirty="0">
                <a:sym typeface="Wingdings" pitchFamily="2" charset="2"/>
              </a:rPr>
              <a:t/>
            </a:r>
            <a:br>
              <a:rPr lang="en-US" altLang="ko-KR" sz="2400" dirty="0">
                <a:sym typeface="Wingdings" pitchFamily="2" charset="2"/>
              </a:rPr>
            </a:br>
            <a:r>
              <a:rPr lang="en-US" altLang="ko-KR" sz="2400" dirty="0">
                <a:sym typeface="Wingdings" pitchFamily="2" charset="2"/>
              </a:rPr>
              <a:t>b0~b12  13 </a:t>
            </a:r>
            <a:r>
              <a:rPr lang="ko-KR" altLang="en-US" sz="2400" dirty="0">
                <a:sym typeface="Wingdings" pitchFamily="2" charset="2"/>
              </a:rPr>
              <a:t>공간</a:t>
            </a:r>
            <a:r>
              <a:rPr lang="en-US" altLang="ko-KR" sz="2400" dirty="0">
                <a:sym typeface="Wingdings" pitchFamily="2" charset="2"/>
              </a:rPr>
              <a:t/>
            </a:r>
            <a:br>
              <a:rPr lang="en-US" altLang="ko-KR" sz="2400" dirty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>c0~c18  </a:t>
            </a:r>
            <a:r>
              <a:rPr lang="en-US" altLang="ko-KR" sz="2400" dirty="0">
                <a:sym typeface="Wingdings" pitchFamily="2" charset="2"/>
              </a:rPr>
              <a:t> </a:t>
            </a:r>
            <a:r>
              <a:rPr lang="en-US" altLang="ko-KR" sz="2400" dirty="0" smtClean="0">
                <a:sym typeface="Wingdings" pitchFamily="2" charset="2"/>
              </a:rPr>
              <a:t>19 </a:t>
            </a:r>
            <a:r>
              <a:rPr lang="ko-KR" altLang="en-US" sz="2400" dirty="0" smtClean="0">
                <a:sym typeface="Wingdings" pitchFamily="2" charset="2"/>
              </a:rPr>
              <a:t>공간</a:t>
            </a:r>
            <a:endParaRPr lang="en-US" altLang="ko-KR" sz="2400" dirty="0" smtClean="0">
              <a:sym typeface="Wingdings" pitchFamily="2" charset="2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400" baseline="30000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4556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24838" y="205164"/>
            <a:ext cx="11368160" cy="762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3200" dirty="0" smtClean="0"/>
              <a:t>GF(2</a:t>
            </a:r>
            <a:r>
              <a:rPr lang="en-US" altLang="ko-KR" sz="3200" baseline="30000" dirty="0" smtClean="0"/>
              <a:t>13</a:t>
            </a:r>
            <a:r>
              <a:rPr lang="en-US" altLang="ko-KR" sz="3200" dirty="0" smtClean="0"/>
              <a:t>)  X</a:t>
            </a:r>
            <a:r>
              <a:rPr lang="en-US" altLang="ko-KR" sz="3200" baseline="30000" dirty="0" smtClean="0"/>
              <a:t>13</a:t>
            </a:r>
            <a:r>
              <a:rPr lang="en-US" altLang="ko-KR" sz="3200" dirty="0" smtClean="0"/>
              <a:t> = X</a:t>
            </a:r>
            <a:r>
              <a:rPr lang="en-US" altLang="ko-KR" sz="3200" baseline="30000" dirty="0" smtClean="0"/>
              <a:t>4</a:t>
            </a:r>
            <a:r>
              <a:rPr lang="en-US" altLang="ko-KR" sz="3200" dirty="0" smtClean="0"/>
              <a:t> </a:t>
            </a:r>
            <a:r>
              <a:rPr lang="en-US" altLang="ko-KR" sz="3200" dirty="0"/>
              <a:t>+ X</a:t>
            </a:r>
            <a:r>
              <a:rPr lang="en-US" altLang="ko-KR" sz="3200" baseline="30000" dirty="0" smtClean="0"/>
              <a:t>3</a:t>
            </a:r>
            <a:r>
              <a:rPr lang="en-US" altLang="ko-KR" sz="3200" dirty="0" smtClean="0"/>
              <a:t> + X + 1</a:t>
            </a:r>
            <a:endParaRPr lang="ko-KR" altLang="en-US" sz="32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93879"/>
              </p:ext>
            </p:extLst>
          </p:nvPr>
        </p:nvGraphicFramePr>
        <p:xfrm>
          <a:off x="580782" y="1106714"/>
          <a:ext cx="5399104" cy="3896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2475"/>
                <a:gridCol w="3946114"/>
                <a:gridCol w="1030515"/>
              </a:tblGrid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e0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맑은 고딕"/>
                        </a:rPr>
                        <a:t> e0 </a:t>
                      </a:r>
                      <a:r>
                        <a:rPr lang="en-US" sz="1800" b="1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/>
                        </a:rPr>
                        <a:t>+ e9 + e10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6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e1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 smtClean="0">
                          <a:solidFill>
                            <a:srgbClr val="9933FF"/>
                          </a:solidFill>
                          <a:effectLst/>
                          <a:latin typeface="맑은 고딕"/>
                        </a:rPr>
                        <a:t> e0 </a:t>
                      </a:r>
                      <a:r>
                        <a:rPr lang="en-US" sz="1800" b="1" i="0" u="none" strike="noStrike" dirty="0">
                          <a:solidFill>
                            <a:srgbClr val="9933FF"/>
                          </a:solidFill>
                          <a:effectLst/>
                          <a:latin typeface="맑은 고딕"/>
                        </a:rPr>
                        <a:t>+ e1 + e9 + e11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4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 e1 </a:t>
                      </a:r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+ </a:t>
                      </a:r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e2</a:t>
                      </a:r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 + e10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2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e3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맑은 고딕"/>
                        </a:rPr>
                        <a:t> e0 </a:t>
                      </a:r>
                      <a:r>
                        <a:rPr lang="en-US" sz="1800" b="1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/>
                        </a:rPr>
                        <a:t>+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e2 +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e3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+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1800" b="1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/>
                        </a:rPr>
                        <a:t>e9 + e10</a:t>
                      </a:r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 e11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맑은 고딕"/>
                        </a:rPr>
                        <a:t>7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e4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 smtClean="0">
                          <a:solidFill>
                            <a:srgbClr val="9933FF"/>
                          </a:solidFill>
                          <a:effectLst/>
                          <a:latin typeface="맑은 고딕"/>
                        </a:rPr>
                        <a:t> e0 </a:t>
                      </a:r>
                      <a:r>
                        <a:rPr lang="en-US" sz="1800" b="1" i="0" u="none" strike="noStrike" dirty="0">
                          <a:solidFill>
                            <a:srgbClr val="9933FF"/>
                          </a:solidFill>
                          <a:effectLst/>
                          <a:latin typeface="맑은 고딕"/>
                        </a:rPr>
                        <a:t>+ e1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+ e3 +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e4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+ </a:t>
                      </a:r>
                      <a:r>
                        <a:rPr lang="en-US" sz="1800" b="1" i="0" u="none" strike="noStrike" dirty="0">
                          <a:solidFill>
                            <a:srgbClr val="9933FF"/>
                          </a:solidFill>
                          <a:effectLst/>
                          <a:latin typeface="맑은 고딕"/>
                        </a:rPr>
                        <a:t>e9 + e11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e5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 e1 </a:t>
                      </a:r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+ e2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+ e4 +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e5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+</a:t>
                      </a:r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e10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맑은 고딕"/>
                        </a:rPr>
                        <a:t>3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e6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e2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 e3 + e5 +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e6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+ e11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e7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e3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 e4 + e6 +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e8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e4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 e5 + e7 + </a:t>
                      </a:r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e8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11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e9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e5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 e6 + e8 +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e10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e6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 e7 + e9 +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e11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e7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 e8 + e10 +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e11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e12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e8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 e9 + e11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25073" y="5050971"/>
            <a:ext cx="11520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e</a:t>
            </a:r>
            <a:r>
              <a:rPr lang="en-US" altLang="ko-KR" sz="1600" dirty="0" smtClean="0"/>
              <a:t>13  -  e2</a:t>
            </a:r>
          </a:p>
          <a:p>
            <a:r>
              <a:rPr lang="en-US" altLang="ko-KR" sz="1600" dirty="0" smtClean="0"/>
              <a:t>e14  -  e3</a:t>
            </a:r>
          </a:p>
          <a:p>
            <a:r>
              <a:rPr lang="en-US" altLang="ko-KR" sz="1600" dirty="0" smtClean="0"/>
              <a:t>e15  -  e4</a:t>
            </a:r>
          </a:p>
          <a:p>
            <a:r>
              <a:rPr lang="en-US" altLang="ko-KR" sz="1600" dirty="0" smtClean="0"/>
              <a:t>e16  -  e5</a:t>
            </a:r>
          </a:p>
          <a:p>
            <a:r>
              <a:rPr lang="en-US" altLang="ko-KR" sz="1600" dirty="0" smtClean="0"/>
              <a:t>e17  -  e11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6051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24838" y="205164"/>
            <a:ext cx="11368160" cy="762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3200" dirty="0" smtClean="0"/>
              <a:t>GF(2</a:t>
            </a:r>
            <a:r>
              <a:rPr lang="en-US" altLang="ko-KR" sz="3200" baseline="30000" dirty="0" smtClean="0"/>
              <a:t>13</a:t>
            </a:r>
            <a:r>
              <a:rPr lang="en-US" altLang="ko-KR" sz="3200" dirty="0" smtClean="0"/>
              <a:t>)  X</a:t>
            </a:r>
            <a:r>
              <a:rPr lang="en-US" altLang="ko-KR" sz="3200" baseline="30000" dirty="0" smtClean="0"/>
              <a:t>13</a:t>
            </a:r>
            <a:r>
              <a:rPr lang="en-US" altLang="ko-KR" sz="3200" dirty="0" smtClean="0"/>
              <a:t> = X</a:t>
            </a:r>
            <a:r>
              <a:rPr lang="en-US" altLang="ko-KR" sz="3200" baseline="30000" dirty="0" smtClean="0"/>
              <a:t>4</a:t>
            </a:r>
            <a:r>
              <a:rPr lang="en-US" altLang="ko-KR" sz="3200" dirty="0" smtClean="0"/>
              <a:t> </a:t>
            </a:r>
            <a:r>
              <a:rPr lang="en-US" altLang="ko-KR" sz="3200" dirty="0"/>
              <a:t>+ X</a:t>
            </a:r>
            <a:r>
              <a:rPr lang="en-US" altLang="ko-KR" sz="3200" baseline="30000" dirty="0" smtClean="0"/>
              <a:t>3</a:t>
            </a:r>
            <a:r>
              <a:rPr lang="en-US" altLang="ko-KR" sz="3200" dirty="0" smtClean="0"/>
              <a:t> + X + 1</a:t>
            </a:r>
            <a:endParaRPr lang="ko-KR" altLang="en-US" sz="32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712604"/>
              </p:ext>
            </p:extLst>
          </p:nvPr>
        </p:nvGraphicFramePr>
        <p:xfrm>
          <a:off x="580782" y="1106714"/>
          <a:ext cx="11103218" cy="3896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6483"/>
                <a:gridCol w="3700506"/>
                <a:gridCol w="1349829"/>
                <a:gridCol w="5486400"/>
              </a:tblGrid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e0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맑은 고딕"/>
                        </a:rPr>
                        <a:t> e0 </a:t>
                      </a:r>
                      <a:r>
                        <a:rPr lang="en-US" sz="1800" b="1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/>
                        </a:rPr>
                        <a:t>+ e9 + e10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6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e0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= e9 + e10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e1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 smtClean="0">
                          <a:solidFill>
                            <a:srgbClr val="9933FF"/>
                          </a:solidFill>
                          <a:effectLst/>
                          <a:latin typeface="맑은 고딕"/>
                        </a:rPr>
                        <a:t> e0 </a:t>
                      </a:r>
                      <a:r>
                        <a:rPr lang="en-US" sz="1800" b="1" i="0" u="none" strike="noStrike" dirty="0">
                          <a:solidFill>
                            <a:srgbClr val="9933FF"/>
                          </a:solidFill>
                          <a:effectLst/>
                          <a:latin typeface="맑은 고딕"/>
                        </a:rPr>
                        <a:t>+ e1 + e9 + e11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4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e1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= e0 + e9 + e11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 e1 </a:t>
                      </a:r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+ </a:t>
                      </a:r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e2</a:t>
                      </a:r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 + e10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2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e2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= e1+e10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e3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맑은 고딕"/>
                        </a:rPr>
                        <a:t> e0 </a:t>
                      </a:r>
                      <a:r>
                        <a:rPr lang="en-US" sz="1800" b="1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/>
                        </a:rPr>
                        <a:t>+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e2 +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e3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+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1800" b="1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/>
                        </a:rPr>
                        <a:t>e9 + e10</a:t>
                      </a:r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 e11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맑은 고딕"/>
                        </a:rPr>
                        <a:t>7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e3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= e0 + c[13] + e11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e4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 smtClean="0">
                          <a:solidFill>
                            <a:srgbClr val="9933FF"/>
                          </a:solidFill>
                          <a:effectLst/>
                          <a:latin typeface="맑은 고딕"/>
                        </a:rPr>
                        <a:t> e0 </a:t>
                      </a:r>
                      <a:r>
                        <a:rPr lang="en-US" sz="1800" b="1" i="0" u="none" strike="noStrike" dirty="0">
                          <a:solidFill>
                            <a:srgbClr val="9933FF"/>
                          </a:solidFill>
                          <a:effectLst/>
                          <a:latin typeface="맑은 고딕"/>
                        </a:rPr>
                        <a:t>+ e1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+ e3 +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e4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+ </a:t>
                      </a:r>
                      <a:r>
                        <a:rPr lang="en-US" sz="1800" b="1" i="0" u="none" strike="noStrike" dirty="0">
                          <a:solidFill>
                            <a:srgbClr val="9933FF"/>
                          </a:solidFill>
                          <a:effectLst/>
                          <a:latin typeface="맑은 고딕"/>
                        </a:rPr>
                        <a:t>e9 + e11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e4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= e1 + e3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e5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 e1 </a:t>
                      </a:r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+ e2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+ e4 +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e5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+</a:t>
                      </a:r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/>
                        </a:rPr>
                        <a:t>e10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70C0"/>
                          </a:solidFill>
                          <a:effectLst/>
                          <a:latin typeface="맑은 고딕"/>
                        </a:rPr>
                        <a:t>3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e5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= e2 + e4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e6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e2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 e3 + e5 +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e6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+ e11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e6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= c[13] + c[14] + c[16] + c[17]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e7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e3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 e4 + e6 +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e7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= c[14] + c[15] + e6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e8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e4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 e5 + e7 + </a:t>
                      </a:r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e8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11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e8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= c[15] + c[16] + e7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e9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e5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 e6 + e8 +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e9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= c[16] + e6 + e8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e10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e6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 e7 + e9 +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e10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= e6 + e7 + e9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e11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e7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 e8 + e10 +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e11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e11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= e7 + e8 + e10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/>
                        </a:rPr>
                        <a:t>e12</a:t>
                      </a:r>
                      <a:endParaRPr lang="en-US" altLang="ko-KR" sz="1800" b="0" i="0" u="none" strike="noStrike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맑은 고딕"/>
                        </a:rPr>
                        <a:t> e8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+ e9 + e11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e12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= e8+e9+e11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25073" y="5050971"/>
            <a:ext cx="11520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e</a:t>
            </a:r>
            <a:r>
              <a:rPr lang="en-US" altLang="ko-KR" sz="1600" dirty="0" smtClean="0"/>
              <a:t>13  -  e2</a:t>
            </a:r>
          </a:p>
          <a:p>
            <a:r>
              <a:rPr lang="en-US" altLang="ko-KR" sz="1600" dirty="0" smtClean="0"/>
              <a:t>e14  -  e3</a:t>
            </a:r>
          </a:p>
          <a:p>
            <a:r>
              <a:rPr lang="en-US" altLang="ko-KR" sz="1600" dirty="0" smtClean="0"/>
              <a:t>e15  -  e4</a:t>
            </a:r>
          </a:p>
          <a:p>
            <a:r>
              <a:rPr lang="en-US" altLang="ko-KR" sz="1600" dirty="0" smtClean="0"/>
              <a:t>e16  -  e5</a:t>
            </a:r>
          </a:p>
          <a:p>
            <a:r>
              <a:rPr lang="en-US" altLang="ko-KR" sz="1600" dirty="0" smtClean="0"/>
              <a:t>e17  -  e11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5486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smtClean="0"/>
              <a:t>GF(2</a:t>
            </a:r>
            <a:r>
              <a:rPr lang="en-US" altLang="ko-KR" sz="3200" baseline="30000" dirty="0" smtClean="0"/>
              <a:t>12</a:t>
            </a:r>
            <a:r>
              <a:rPr lang="en-US" altLang="ko-KR" sz="3200" dirty="0" smtClean="0"/>
              <a:t>) = X</a:t>
            </a:r>
            <a:r>
              <a:rPr lang="en-US" altLang="ko-KR" sz="3200" baseline="30000" dirty="0" smtClean="0"/>
              <a:t>12</a:t>
            </a:r>
            <a:r>
              <a:rPr lang="en-US" altLang="ko-KR" sz="3200" dirty="0" smtClean="0"/>
              <a:t> </a:t>
            </a:r>
            <a:r>
              <a:rPr lang="en-US" altLang="ko-KR" sz="3200" dirty="0"/>
              <a:t>+ </a:t>
            </a:r>
            <a:r>
              <a:rPr lang="en-US" altLang="ko-KR" sz="3200" dirty="0" smtClean="0"/>
              <a:t>X</a:t>
            </a:r>
            <a:r>
              <a:rPr lang="en-US" altLang="ko-KR" sz="3200" baseline="30000" dirty="0" smtClean="0"/>
              <a:t>3</a:t>
            </a:r>
            <a:r>
              <a:rPr lang="en-US" altLang="ko-KR" sz="3200" dirty="0" smtClean="0"/>
              <a:t> </a:t>
            </a:r>
            <a:r>
              <a:rPr lang="en-US" altLang="ko-KR" sz="3200" dirty="0"/>
              <a:t>+ 1</a:t>
            </a:r>
            <a:endParaRPr lang="ko-KR" altLang="en-US" sz="3200" dirty="0"/>
          </a:p>
        </p:txBody>
      </p:sp>
      <p:sp>
        <p:nvSpPr>
          <p:cNvPr id="4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a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X</a:t>
            </a:r>
            <a:r>
              <a:rPr lang="en-US" altLang="ko-KR" baseline="30000" dirty="0" smtClean="0"/>
              <a:t>11</a:t>
            </a:r>
            <a:r>
              <a:rPr lang="en-US" altLang="ko-KR" dirty="0" smtClean="0"/>
              <a:t> + … + a</a:t>
            </a:r>
            <a:r>
              <a:rPr lang="en-US" altLang="ko-KR" baseline="-25000" dirty="0" smtClean="0"/>
              <a:t>10</a:t>
            </a:r>
            <a:r>
              <a:rPr lang="en-US" altLang="ko-KR" dirty="0" smtClean="0"/>
              <a:t>X</a:t>
            </a:r>
            <a:r>
              <a:rPr lang="en-US" altLang="ko-KR" baseline="30000" dirty="0" smtClean="0"/>
              <a:t>2</a:t>
            </a:r>
            <a:r>
              <a:rPr lang="en-US" altLang="ko-KR" dirty="0" smtClean="0"/>
              <a:t> + a</a:t>
            </a:r>
            <a:r>
              <a:rPr lang="en-US" altLang="ko-KR" baseline="-25000" dirty="0" smtClean="0"/>
              <a:t>11</a:t>
            </a:r>
            <a:r>
              <a:rPr lang="en-US" altLang="ko-KR" dirty="0" smtClean="0"/>
              <a:t>X + 1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b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X</a:t>
            </a:r>
            <a:r>
              <a:rPr lang="en-US" altLang="ko-KR" baseline="30000" dirty="0" smtClean="0"/>
              <a:t>11</a:t>
            </a:r>
            <a:r>
              <a:rPr lang="en-US" altLang="ko-KR" dirty="0" smtClean="0"/>
              <a:t> </a:t>
            </a:r>
            <a:r>
              <a:rPr lang="en-US" altLang="ko-KR" dirty="0"/>
              <a:t>+ … + </a:t>
            </a:r>
            <a:r>
              <a:rPr lang="en-US" altLang="ko-KR" dirty="0" smtClean="0"/>
              <a:t>b</a:t>
            </a:r>
            <a:r>
              <a:rPr lang="en-US" altLang="ko-KR" baseline="-25000" dirty="0" smtClean="0"/>
              <a:t>10</a:t>
            </a:r>
            <a:r>
              <a:rPr lang="en-US" altLang="ko-KR" dirty="0" smtClean="0"/>
              <a:t>X</a:t>
            </a:r>
            <a:r>
              <a:rPr lang="en-US" altLang="ko-KR" baseline="30000" dirty="0" smtClean="0"/>
              <a:t>2</a:t>
            </a:r>
            <a:r>
              <a:rPr lang="en-US" altLang="ko-KR" dirty="0" smtClean="0"/>
              <a:t> </a:t>
            </a:r>
            <a:r>
              <a:rPr lang="en-US" altLang="ko-KR" dirty="0"/>
              <a:t>+ </a:t>
            </a:r>
            <a:r>
              <a:rPr lang="en-US" altLang="ko-KR" dirty="0" smtClean="0"/>
              <a:t>b</a:t>
            </a:r>
            <a:r>
              <a:rPr lang="en-US" altLang="ko-KR" baseline="-25000" dirty="0" smtClean="0"/>
              <a:t>11</a:t>
            </a:r>
            <a:r>
              <a:rPr lang="en-US" altLang="ko-KR" dirty="0" smtClean="0"/>
              <a:t>X </a:t>
            </a:r>
            <a:r>
              <a:rPr lang="en-US" altLang="ko-KR" dirty="0"/>
              <a:t>+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9595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24838" y="205164"/>
            <a:ext cx="11368160" cy="762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3200" dirty="0" smtClean="0"/>
              <a:t>GF(2</a:t>
            </a:r>
            <a:r>
              <a:rPr lang="en-US" altLang="ko-KR" sz="3200" baseline="30000" dirty="0" smtClean="0"/>
              <a:t>13</a:t>
            </a:r>
            <a:r>
              <a:rPr lang="en-US" altLang="ko-KR" sz="3200" dirty="0" smtClean="0"/>
              <a:t>)  X</a:t>
            </a:r>
            <a:r>
              <a:rPr lang="en-US" altLang="ko-KR" sz="3200" baseline="30000" dirty="0" smtClean="0"/>
              <a:t>13</a:t>
            </a:r>
            <a:r>
              <a:rPr lang="en-US" altLang="ko-KR" sz="3200" dirty="0" smtClean="0"/>
              <a:t> = X</a:t>
            </a:r>
            <a:r>
              <a:rPr lang="en-US" altLang="ko-KR" sz="3200" baseline="30000" dirty="0" smtClean="0"/>
              <a:t>4</a:t>
            </a:r>
            <a:r>
              <a:rPr lang="en-US" altLang="ko-KR" sz="3200" dirty="0" smtClean="0"/>
              <a:t> </a:t>
            </a:r>
            <a:r>
              <a:rPr lang="en-US" altLang="ko-KR" sz="3200" dirty="0"/>
              <a:t>+ X</a:t>
            </a:r>
            <a:r>
              <a:rPr lang="en-US" altLang="ko-KR" sz="3200" baseline="30000" dirty="0" smtClean="0"/>
              <a:t>3</a:t>
            </a:r>
            <a:r>
              <a:rPr lang="en-US" altLang="ko-KR" sz="3200" dirty="0" smtClean="0"/>
              <a:t> + X + 1</a:t>
            </a:r>
            <a:endParaRPr lang="ko-KR" altLang="en-US" sz="3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38" y="1316717"/>
            <a:ext cx="6448425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542546" y="2417019"/>
            <a:ext cx="4784451" cy="4947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sz="2400" dirty="0">
                <a:solidFill>
                  <a:schemeClr val="bg1"/>
                </a:solidFill>
              </a:rPr>
              <a:t>X</a:t>
            </a:r>
            <a:r>
              <a:rPr lang="en-US" altLang="ko-KR" sz="2400" baseline="30000" dirty="0" smtClean="0">
                <a:solidFill>
                  <a:schemeClr val="bg1"/>
                </a:solidFill>
              </a:rPr>
              <a:t>24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  </a:t>
            </a:r>
            <a:r>
              <a:rPr lang="en-US" altLang="ko-KR" sz="2400" dirty="0" smtClean="0">
                <a:solidFill>
                  <a:schemeClr val="bg1"/>
                </a:solidFill>
              </a:rPr>
              <a:t>= X</a:t>
            </a:r>
            <a:r>
              <a:rPr lang="en-US" altLang="ko-KR" sz="2400" baseline="30000" dirty="0" smtClean="0">
                <a:solidFill>
                  <a:schemeClr val="bg1"/>
                </a:solidFill>
              </a:rPr>
              <a:t>12</a:t>
            </a:r>
            <a:r>
              <a:rPr lang="en-US" altLang="ko-KR" sz="2400" dirty="0" smtClean="0">
                <a:solidFill>
                  <a:schemeClr val="bg1"/>
                </a:solidFill>
              </a:rPr>
              <a:t> + X</a:t>
            </a:r>
            <a:r>
              <a:rPr lang="en-US" altLang="ko-KR" sz="2400" baseline="30000" dirty="0" smtClean="0">
                <a:solidFill>
                  <a:schemeClr val="bg1"/>
                </a:solidFill>
              </a:rPr>
              <a:t>11</a:t>
            </a:r>
            <a:r>
              <a:rPr lang="en-US" altLang="ko-KR" sz="2400" dirty="0" smtClean="0">
                <a:solidFill>
                  <a:schemeClr val="bg1"/>
                </a:solidFill>
              </a:rPr>
              <a:t> + X</a:t>
            </a:r>
            <a:r>
              <a:rPr lang="en-US" altLang="ko-KR" sz="2400" baseline="30000" dirty="0" smtClean="0">
                <a:solidFill>
                  <a:schemeClr val="bg1"/>
                </a:solidFill>
              </a:rPr>
              <a:t>6</a:t>
            </a:r>
            <a:r>
              <a:rPr lang="en-US" altLang="ko-KR" sz="2400" dirty="0" smtClean="0">
                <a:solidFill>
                  <a:schemeClr val="bg1"/>
                </a:solidFill>
              </a:rPr>
              <a:t> + </a:t>
            </a:r>
            <a:r>
              <a:rPr lang="en-US" altLang="ko-KR" sz="2400" dirty="0">
                <a:solidFill>
                  <a:schemeClr val="bg1"/>
                </a:solidFill>
              </a:rPr>
              <a:t>X</a:t>
            </a:r>
            <a:r>
              <a:rPr lang="en-US" altLang="ko-KR" sz="2400" baseline="30000" dirty="0" smtClean="0">
                <a:solidFill>
                  <a:schemeClr val="bg1"/>
                </a:solidFill>
              </a:rPr>
              <a:t>4 </a:t>
            </a:r>
            <a:r>
              <a:rPr lang="en-US" altLang="ko-KR" sz="2400" dirty="0" smtClean="0">
                <a:solidFill>
                  <a:schemeClr val="bg1"/>
                </a:solidFill>
              </a:rPr>
              <a:t>+ X</a:t>
            </a:r>
            <a:r>
              <a:rPr lang="en-US" altLang="ko-KR" sz="2400" baseline="30000" dirty="0" smtClean="0">
                <a:solidFill>
                  <a:schemeClr val="bg1"/>
                </a:solidFill>
              </a:rPr>
              <a:t>3</a:t>
            </a:r>
            <a:r>
              <a:rPr lang="en-US" altLang="ko-KR" sz="2400" dirty="0" smtClean="0">
                <a:solidFill>
                  <a:schemeClr val="bg1"/>
                </a:solidFill>
              </a:rPr>
              <a:t> + X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88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smtClean="0"/>
              <a:t>GF(2</a:t>
            </a:r>
            <a:r>
              <a:rPr lang="en-US" altLang="ko-KR" sz="3200" baseline="30000" dirty="0" smtClean="0"/>
              <a:t>12</a:t>
            </a:r>
            <a:r>
              <a:rPr lang="en-US" altLang="ko-KR" sz="3200" dirty="0" smtClean="0"/>
              <a:t>) = X</a:t>
            </a:r>
            <a:r>
              <a:rPr lang="en-US" altLang="ko-KR" sz="3200" baseline="30000" dirty="0" smtClean="0"/>
              <a:t>12</a:t>
            </a:r>
            <a:r>
              <a:rPr lang="en-US" altLang="ko-KR" sz="3200" dirty="0" smtClean="0"/>
              <a:t> </a:t>
            </a:r>
            <a:r>
              <a:rPr lang="en-US" altLang="ko-KR" sz="3200" dirty="0"/>
              <a:t>+ </a:t>
            </a:r>
            <a:r>
              <a:rPr lang="en-US" altLang="ko-KR" sz="3200" dirty="0" smtClean="0"/>
              <a:t>X</a:t>
            </a:r>
            <a:r>
              <a:rPr lang="en-US" altLang="ko-KR" sz="3200" baseline="30000" dirty="0" smtClean="0"/>
              <a:t>3</a:t>
            </a:r>
            <a:r>
              <a:rPr lang="en-US" altLang="ko-KR" sz="3200" dirty="0" smtClean="0"/>
              <a:t> </a:t>
            </a:r>
            <a:r>
              <a:rPr lang="en-US" altLang="ko-KR" sz="3200" dirty="0"/>
              <a:t>+ 1</a:t>
            </a:r>
            <a:endParaRPr lang="ko-KR" altLang="en-US" sz="3200" dirty="0"/>
          </a:p>
        </p:txBody>
      </p:sp>
      <p:sp>
        <p:nvSpPr>
          <p:cNvPr id="4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Primitive element</a:t>
            </a:r>
            <a:br>
              <a:rPr lang="en-US" altLang="ko-KR" dirty="0" smtClean="0"/>
            </a:br>
            <a:r>
              <a:rPr lang="en-US" altLang="ko-KR" dirty="0" smtClean="0"/>
              <a:t>-  f(a) = 0</a:t>
            </a:r>
            <a:br>
              <a:rPr lang="en-US" altLang="ko-KR" dirty="0" smtClean="0"/>
            </a:br>
            <a:r>
              <a:rPr lang="en-US" altLang="ko-KR" dirty="0" smtClean="0"/>
              <a:t>-  X</a:t>
            </a:r>
            <a:r>
              <a:rPr lang="en-US" altLang="ko-KR" baseline="30000" dirty="0" smtClean="0"/>
              <a:t>12</a:t>
            </a:r>
            <a:r>
              <a:rPr lang="en-US" altLang="ko-KR" dirty="0" smtClean="0"/>
              <a:t> + X</a:t>
            </a:r>
            <a:r>
              <a:rPr lang="en-US" altLang="ko-KR" baseline="30000" dirty="0" smtClean="0"/>
              <a:t>3</a:t>
            </a:r>
            <a:r>
              <a:rPr lang="en-US" altLang="ko-KR" dirty="0" smtClean="0"/>
              <a:t> + 1 = 0</a:t>
            </a:r>
            <a:br>
              <a:rPr lang="en-US" altLang="ko-KR" dirty="0" smtClean="0"/>
            </a:br>
            <a:r>
              <a:rPr lang="en-US" altLang="ko-KR" dirty="0" smtClean="0"/>
              <a:t>-  X</a:t>
            </a:r>
            <a:r>
              <a:rPr lang="en-US" altLang="ko-KR" baseline="30000" dirty="0" smtClean="0"/>
              <a:t>3</a:t>
            </a:r>
            <a:r>
              <a:rPr lang="en-US" altLang="ko-KR" dirty="0" smtClean="0"/>
              <a:t> + 1 = -X</a:t>
            </a:r>
            <a:r>
              <a:rPr lang="en-US" altLang="ko-KR" baseline="30000" dirty="0" smtClean="0"/>
              <a:t>12</a:t>
            </a:r>
            <a:br>
              <a:rPr lang="en-US" altLang="ko-KR" baseline="30000" dirty="0" smtClean="0"/>
            </a:br>
            <a:r>
              <a:rPr lang="en-US" altLang="ko-KR" dirty="0"/>
              <a:t>- </a:t>
            </a:r>
            <a:r>
              <a:rPr lang="en-US" altLang="ko-KR" dirty="0" smtClean="0"/>
              <a:t> X</a:t>
            </a:r>
            <a:r>
              <a:rPr lang="en-US" altLang="ko-KR" baseline="30000" dirty="0" smtClean="0"/>
              <a:t>3</a:t>
            </a:r>
            <a:r>
              <a:rPr lang="en-US" altLang="ko-KR" dirty="0" smtClean="0"/>
              <a:t> </a:t>
            </a:r>
            <a:r>
              <a:rPr lang="en-US" altLang="ko-KR" dirty="0"/>
              <a:t>+ 1 = </a:t>
            </a:r>
            <a:r>
              <a:rPr lang="en-US" altLang="ko-KR" dirty="0" smtClean="0"/>
              <a:t>X</a:t>
            </a:r>
            <a:r>
              <a:rPr lang="en-US" altLang="ko-KR" baseline="30000" dirty="0" smtClean="0"/>
              <a:t>12</a:t>
            </a:r>
            <a:endParaRPr lang="en-US" altLang="ko-KR" baseline="30000" dirty="0"/>
          </a:p>
        </p:txBody>
      </p:sp>
    </p:spTree>
    <p:extLst>
      <p:ext uri="{BB962C8B-B14F-4D97-AF65-F5344CB8AC3E}">
        <p14:creationId xmlns:p14="http://schemas.microsoft.com/office/powerpoint/2010/main" val="138184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X</a:t>
            </a:r>
            <a:r>
              <a:rPr lang="en-US" altLang="ko-KR" baseline="30000" dirty="0" smtClean="0"/>
              <a:t>10</a:t>
            </a:r>
            <a:r>
              <a:rPr lang="en-US" altLang="ko-KR" dirty="0" smtClean="0"/>
              <a:t> * X</a:t>
            </a:r>
            <a:r>
              <a:rPr lang="en-US" altLang="ko-KR" baseline="30000" dirty="0" smtClean="0"/>
              <a:t>5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= X</a:t>
            </a:r>
            <a:r>
              <a:rPr lang="en-US" altLang="ko-KR" baseline="30000" dirty="0" smtClean="0"/>
              <a:t>15</a:t>
            </a:r>
            <a:br>
              <a:rPr lang="en-US" altLang="ko-KR" baseline="30000" dirty="0" smtClean="0"/>
            </a:br>
            <a:r>
              <a:rPr lang="en-US" altLang="ko-KR" dirty="0" smtClean="0"/>
              <a:t>= X</a:t>
            </a:r>
            <a:r>
              <a:rPr lang="en-US" altLang="ko-KR" baseline="30000" dirty="0" smtClean="0"/>
              <a:t>12</a:t>
            </a:r>
            <a:r>
              <a:rPr lang="en-US" altLang="ko-KR" dirty="0" smtClean="0"/>
              <a:t> * X</a:t>
            </a:r>
            <a:r>
              <a:rPr lang="en-US" altLang="ko-KR" baseline="30000" dirty="0" smtClean="0"/>
              <a:t>3</a:t>
            </a:r>
            <a:br>
              <a:rPr lang="en-US" altLang="ko-KR" baseline="30000" dirty="0" smtClean="0"/>
            </a:br>
            <a:r>
              <a:rPr lang="en-US" altLang="ko-KR" dirty="0" smtClean="0"/>
              <a:t>= (</a:t>
            </a:r>
            <a:r>
              <a:rPr lang="en-US" altLang="ko-KR" dirty="0"/>
              <a:t>X</a:t>
            </a:r>
            <a:r>
              <a:rPr lang="en-US" altLang="ko-KR" baseline="30000" dirty="0"/>
              <a:t>3</a:t>
            </a:r>
            <a:r>
              <a:rPr lang="en-US" altLang="ko-KR" dirty="0"/>
              <a:t> + 1</a:t>
            </a:r>
            <a:r>
              <a:rPr lang="en-US" altLang="ko-KR" dirty="0" smtClean="0"/>
              <a:t>)</a:t>
            </a:r>
            <a:r>
              <a:rPr lang="en-US" altLang="ko-KR" dirty="0"/>
              <a:t> * </a:t>
            </a:r>
            <a:r>
              <a:rPr lang="en-US" altLang="ko-KR" dirty="0" smtClean="0"/>
              <a:t>X</a:t>
            </a:r>
            <a:r>
              <a:rPr lang="en-US" altLang="ko-KR" baseline="30000" dirty="0" smtClean="0"/>
              <a:t>3</a:t>
            </a:r>
            <a:br>
              <a:rPr lang="en-US" altLang="ko-KR" baseline="30000" dirty="0" smtClean="0"/>
            </a:br>
            <a:r>
              <a:rPr lang="en-US" altLang="ko-KR" dirty="0" smtClean="0"/>
              <a:t>= X</a:t>
            </a:r>
            <a:r>
              <a:rPr lang="en-US" altLang="ko-KR" baseline="30000" dirty="0" smtClean="0"/>
              <a:t>6</a:t>
            </a:r>
            <a:r>
              <a:rPr lang="en-US" altLang="ko-KR" dirty="0" smtClean="0"/>
              <a:t> + X</a:t>
            </a:r>
            <a:r>
              <a:rPr lang="en-US" altLang="ko-KR" baseline="30000" dirty="0" smtClean="0"/>
              <a:t>3</a:t>
            </a:r>
            <a:r>
              <a:rPr lang="en-US" altLang="ko-KR" baseline="30000" dirty="0"/>
              <a:t/>
            </a:r>
            <a:br>
              <a:rPr lang="en-US" altLang="ko-KR" baseline="30000" dirty="0"/>
            </a:br>
            <a:r>
              <a:rPr lang="en-US" altLang="ko-KR" baseline="30000" dirty="0"/>
              <a:t/>
            </a:r>
            <a:br>
              <a:rPr lang="en-US" altLang="ko-KR" baseline="30000" dirty="0"/>
            </a:br>
            <a:r>
              <a:rPr lang="en-US" altLang="ko-KR" baseline="30000" dirty="0"/>
              <a:t/>
            </a:r>
            <a:br>
              <a:rPr lang="en-US" altLang="ko-KR" baseline="30000" dirty="0"/>
            </a:br>
            <a:endParaRPr lang="en-US" altLang="ko-KR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24838" y="158670"/>
            <a:ext cx="11368160" cy="762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3200" dirty="0" smtClean="0"/>
              <a:t>GF(2</a:t>
            </a:r>
            <a:r>
              <a:rPr lang="en-US" altLang="ko-KR" sz="3200" baseline="30000" dirty="0" smtClean="0"/>
              <a:t>12</a:t>
            </a:r>
            <a:r>
              <a:rPr lang="en-US" altLang="ko-KR" sz="3200" dirty="0" smtClean="0"/>
              <a:t>)  X</a:t>
            </a:r>
            <a:r>
              <a:rPr lang="en-US" altLang="ko-KR" sz="3200" baseline="30000" dirty="0" smtClean="0"/>
              <a:t>12</a:t>
            </a:r>
            <a:r>
              <a:rPr lang="en-US" altLang="ko-KR" sz="3200" dirty="0" smtClean="0"/>
              <a:t> =  X</a:t>
            </a:r>
            <a:r>
              <a:rPr lang="en-US" altLang="ko-KR" sz="3200" baseline="30000" dirty="0" smtClean="0"/>
              <a:t>3</a:t>
            </a:r>
            <a:r>
              <a:rPr lang="en-US" altLang="ko-KR" sz="3200" dirty="0" smtClean="0"/>
              <a:t> + 1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066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24838" y="205164"/>
            <a:ext cx="11368160" cy="762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3200" dirty="0" smtClean="0"/>
              <a:t>GF(2</a:t>
            </a:r>
            <a:r>
              <a:rPr lang="en-US" altLang="ko-KR" sz="3200" baseline="30000" dirty="0" smtClean="0"/>
              <a:t>12</a:t>
            </a:r>
            <a:r>
              <a:rPr lang="en-US" altLang="ko-KR" sz="3200" dirty="0" smtClean="0"/>
              <a:t>)  X</a:t>
            </a:r>
            <a:r>
              <a:rPr lang="en-US" altLang="ko-KR" sz="3200" baseline="30000" dirty="0" smtClean="0"/>
              <a:t>12</a:t>
            </a:r>
            <a:r>
              <a:rPr lang="en-US" altLang="ko-KR" sz="3200" dirty="0" smtClean="0"/>
              <a:t> =  X</a:t>
            </a:r>
            <a:r>
              <a:rPr lang="en-US" altLang="ko-KR" sz="3200" baseline="30000" dirty="0" smtClean="0"/>
              <a:t>3</a:t>
            </a:r>
            <a:r>
              <a:rPr lang="en-US" altLang="ko-KR" sz="3200" dirty="0" smtClean="0"/>
              <a:t> + 1</a:t>
            </a:r>
            <a:endParaRPr lang="ko-KR" altLang="en-US" sz="3200" dirty="0"/>
          </a:p>
        </p:txBody>
      </p:sp>
      <p:sp>
        <p:nvSpPr>
          <p:cNvPr id="6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24838" y="1152525"/>
            <a:ext cx="11356000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Reduction</a:t>
            </a:r>
            <a:r>
              <a:rPr lang="ko-KR" altLang="en-US" dirty="0" smtClean="0"/>
              <a:t>이 필요한 값 계산 </a:t>
            </a:r>
            <a:r>
              <a:rPr lang="en-US" altLang="ko-KR" dirty="0" smtClean="0"/>
              <a:t>(X</a:t>
            </a:r>
            <a:r>
              <a:rPr lang="en-US" altLang="ko-KR" baseline="30000" dirty="0" smtClean="0"/>
              <a:t>12</a:t>
            </a:r>
            <a:r>
              <a:rPr lang="en-US" altLang="ko-KR" dirty="0" smtClean="0"/>
              <a:t>, X</a:t>
            </a:r>
            <a:r>
              <a:rPr lang="en-US" altLang="ko-KR" baseline="30000" dirty="0" smtClean="0"/>
              <a:t>13</a:t>
            </a:r>
            <a:r>
              <a:rPr lang="en-US" altLang="ko-KR" dirty="0" smtClean="0"/>
              <a:t>... X</a:t>
            </a:r>
            <a:r>
              <a:rPr lang="en-US" altLang="ko-KR" baseline="30000" dirty="0" smtClean="0"/>
              <a:t>21</a:t>
            </a:r>
            <a:r>
              <a:rPr lang="en-US" altLang="ko-KR" dirty="0" smtClean="0"/>
              <a:t>, X</a:t>
            </a:r>
            <a:r>
              <a:rPr lang="en-US" altLang="ko-KR" baseline="30000" dirty="0" smtClean="0"/>
              <a:t>22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Reduction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Reduction</a:t>
            </a:r>
            <a:r>
              <a:rPr lang="ko-KR" altLang="en-US" dirty="0" smtClean="0"/>
              <a:t>이 필요 없는 값 계산 </a:t>
            </a:r>
            <a:r>
              <a:rPr lang="en-US" altLang="ko-KR" dirty="0"/>
              <a:t>(</a:t>
            </a:r>
            <a:r>
              <a:rPr lang="en-US" altLang="ko-KR" dirty="0" smtClean="0"/>
              <a:t>X</a:t>
            </a:r>
            <a:r>
              <a:rPr lang="en-US" altLang="ko-KR" baseline="30000" dirty="0"/>
              <a:t>0</a:t>
            </a:r>
            <a:r>
              <a:rPr lang="en-US" altLang="ko-KR" dirty="0" smtClean="0"/>
              <a:t>, X</a:t>
            </a:r>
            <a:r>
              <a:rPr lang="en-US" altLang="ko-KR" baseline="30000" dirty="0"/>
              <a:t>1</a:t>
            </a:r>
            <a:r>
              <a:rPr lang="en-US" altLang="ko-KR" dirty="0" smtClean="0"/>
              <a:t>... X</a:t>
            </a:r>
            <a:r>
              <a:rPr lang="en-US" altLang="ko-KR" baseline="30000" dirty="0" smtClean="0"/>
              <a:t>10</a:t>
            </a:r>
            <a:r>
              <a:rPr lang="en-US" altLang="ko-KR" dirty="0" smtClean="0"/>
              <a:t>, X</a:t>
            </a:r>
            <a:r>
              <a:rPr lang="en-US" altLang="ko-KR" baseline="30000" dirty="0" smtClean="0"/>
              <a:t>11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2098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24838" y="205164"/>
            <a:ext cx="11368160" cy="762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3200" dirty="0" smtClean="0"/>
              <a:t>GF(2</a:t>
            </a:r>
            <a:r>
              <a:rPr lang="en-US" altLang="ko-KR" sz="3200" baseline="30000" dirty="0" smtClean="0"/>
              <a:t>12</a:t>
            </a:r>
            <a:r>
              <a:rPr lang="en-US" altLang="ko-KR" sz="3200" dirty="0" smtClean="0"/>
              <a:t>)  X</a:t>
            </a:r>
            <a:r>
              <a:rPr lang="en-US" altLang="ko-KR" sz="3200" baseline="30000" dirty="0" smtClean="0"/>
              <a:t>12</a:t>
            </a:r>
            <a:r>
              <a:rPr lang="en-US" altLang="ko-KR" sz="3200" dirty="0" smtClean="0"/>
              <a:t> =  X</a:t>
            </a:r>
            <a:r>
              <a:rPr lang="en-US" altLang="ko-KR" sz="3200" baseline="30000" dirty="0" smtClean="0"/>
              <a:t>3</a:t>
            </a:r>
            <a:r>
              <a:rPr lang="en-US" altLang="ko-KR" sz="3200" dirty="0" smtClean="0"/>
              <a:t> + 1</a:t>
            </a:r>
            <a:endParaRPr lang="ko-KR" alt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38" y="1130489"/>
            <a:ext cx="3549805" cy="514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881966" y="1152525"/>
            <a:ext cx="6898872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a[12] a0 ~ a11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b[12] b0 ~ b11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c[12] c0 ~ c11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712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5888</Words>
  <Application>Microsoft Office PowerPoint</Application>
  <PresentationFormat>사용자 지정</PresentationFormat>
  <Paragraphs>3198</Paragraphs>
  <Slides>51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51</vt:i4>
      </vt:variant>
    </vt:vector>
  </HeadingPairs>
  <TitlesOfParts>
    <vt:vector size="53" baseType="lpstr">
      <vt:lpstr>CryptoCraft 테마</vt:lpstr>
      <vt:lpstr>제목 테마</vt:lpstr>
      <vt:lpstr>GF(2) 갈루아 필드 양자 게이트 설계 및 구현</vt:lpstr>
      <vt:lpstr>GF(2)</vt:lpstr>
      <vt:lpstr>GF(2)</vt:lpstr>
      <vt:lpstr>GF(2)</vt:lpstr>
      <vt:lpstr>GF(212) = X12 + X3 + 1</vt:lpstr>
      <vt:lpstr>GF(212) = X12 + X3 + 1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Owner</cp:lastModifiedBy>
  <cp:revision>146</cp:revision>
  <dcterms:created xsi:type="dcterms:W3CDTF">2019-03-05T04:29:07Z</dcterms:created>
  <dcterms:modified xsi:type="dcterms:W3CDTF">2020-02-17T18:58:21Z</dcterms:modified>
</cp:coreProperties>
</file>