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301" r:id="rId4"/>
    <p:sldId id="302" r:id="rId5"/>
    <p:sldId id="303" r:id="rId6"/>
    <p:sldId id="294" r:id="rId7"/>
    <p:sldId id="296" r:id="rId8"/>
    <p:sldId id="281" r:id="rId9"/>
    <p:sldId id="287" r:id="rId10"/>
    <p:sldId id="289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1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08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2024. 8. 17.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2024. 8. 17.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TPM/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블록체인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 dirty="0" err="1"/>
              <a:t>sZfSwLOVzsU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2546E-98E2-5113-129F-E63B40321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TPM(Trusted Platform Module)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43202-65E3-3336-AD38-604E869A0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보안을 높은 수준으로 보장하기 위해 설계된 특수 보안 칩 또는 하드웨어 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소프트웨어 기반 공격으로부터 보호</a:t>
            </a:r>
            <a:endParaRPr lang="en-US" altLang="ko-KR" sz="1600" dirty="0">
              <a:solidFill>
                <a:srgbClr val="0E0E0E"/>
              </a:solidFill>
              <a:latin typeface=".SF NS"/>
            </a:endParaRPr>
          </a:p>
          <a:p>
            <a:pPr lvl="1">
              <a:lnSpc>
                <a:spcPct val="100000"/>
              </a:lnSpc>
            </a:pP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물리적 격리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 암호화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 키 관리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sz="1600" dirty="0">
                <a:solidFill>
                  <a:srgbClr val="0E0E0E"/>
                </a:solidFill>
                <a:latin typeface=".SF NS"/>
              </a:rPr>
              <a:t>인증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ko-KR" altLang="en-US" sz="1600" dirty="0" err="1">
                <a:solidFill>
                  <a:srgbClr val="0E0E0E"/>
                </a:solidFill>
                <a:effectLst/>
                <a:latin typeface=".SF NS"/>
              </a:rPr>
              <a:t>위변조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 감지</a:t>
            </a:r>
            <a:endParaRPr lang="en-US" altLang="ko-KR" sz="1600" dirty="0">
              <a:solidFill>
                <a:srgbClr val="0E0E0E"/>
              </a:solidFill>
              <a:effectLst/>
              <a:latin typeface=".SF NS"/>
            </a:endParaRPr>
          </a:p>
          <a:p>
            <a:pPr lvl="1">
              <a:lnSpc>
                <a:spcPct val="100000"/>
              </a:lnSpc>
            </a:pP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현대 컴퓨터와 장치에서 민감한 정보를 보호하고 시스템의 전반적인 보안 상태를 강화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1800" dirty="0"/>
              <a:t>마이크로소프트는 </a:t>
            </a:r>
            <a:r>
              <a:rPr lang="en-US" altLang="ko-KR" sz="1800" dirty="0"/>
              <a:t>Windows 11</a:t>
            </a:r>
            <a:r>
              <a:rPr lang="ko-KR" altLang="en-US" sz="1800" dirty="0"/>
              <a:t>에서 </a:t>
            </a:r>
            <a:r>
              <a:rPr lang="en-US" altLang="ko-KR" sz="1800" dirty="0"/>
              <a:t>TPM 2.0</a:t>
            </a:r>
            <a:r>
              <a:rPr lang="ko-KR" altLang="en-US" sz="1800" dirty="0"/>
              <a:t>을 요구사항으로 지정</a:t>
            </a:r>
            <a:endParaRPr lang="en-US" altLang="ko-KR" sz="18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000" dirty="0"/>
              <a:t>2003</a:t>
            </a:r>
            <a:r>
              <a:rPr lang="ko-KR" altLang="en-US" sz="2000" dirty="0"/>
              <a:t>년에 설립된 산업 컨소시엄인 신뢰할 수 있는 컴퓨팅 그룹</a:t>
            </a:r>
            <a:r>
              <a:rPr lang="en-US" altLang="ko-KR" sz="2000" dirty="0"/>
              <a:t>(TCG)</a:t>
            </a:r>
            <a:r>
              <a:rPr lang="ko-KR" altLang="en-US" sz="2000" dirty="0"/>
              <a:t>의 작업</a:t>
            </a:r>
            <a:r>
              <a:rPr lang="en-US" altLang="ko-KR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IBM, </a:t>
            </a:r>
            <a:r>
              <a:rPr lang="ko-KR" altLang="en-US" sz="2000" dirty="0"/>
              <a:t>인텔</a:t>
            </a:r>
            <a:r>
              <a:rPr lang="en-US" altLang="ko-KR" sz="2000" dirty="0"/>
              <a:t>, HP, </a:t>
            </a:r>
            <a:r>
              <a:rPr lang="ko-KR" altLang="en-US" sz="2000" dirty="0"/>
              <a:t>마이크로소프트 등 주요 기술 회사들이 </a:t>
            </a:r>
            <a:br>
              <a:rPr lang="en-US" altLang="ko-KR" sz="2000" dirty="0"/>
            </a:br>
            <a:r>
              <a:rPr lang="ko-KR" altLang="en-US" sz="2000" dirty="0"/>
              <a:t>하드웨어 기반 보안에 대한 오픈 표준을 개발하기 위해 창설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kumimoji="1" lang="en-US" altLang="ko-KR" sz="1800" dirty="0"/>
          </a:p>
          <a:p>
            <a:pPr>
              <a:lnSpc>
                <a:spcPct val="100000"/>
              </a:lnSpc>
            </a:pP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버전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1.2(2009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년 표준화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),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 버전 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2.0(2015</a:t>
            </a:r>
            <a:r>
              <a:rPr lang="ko-KR" altLang="en-US" sz="2000" b="0" i="0" dirty="0">
                <a:solidFill>
                  <a:srgbClr val="212529"/>
                </a:solidFill>
                <a:effectLst/>
                <a:latin typeface="Pretendard JP"/>
              </a:rPr>
              <a:t>년 표준화</a:t>
            </a:r>
            <a:r>
              <a:rPr lang="en-US" altLang="ko-KR" sz="2000" b="0" i="0" dirty="0">
                <a:solidFill>
                  <a:srgbClr val="212529"/>
                </a:solidFill>
                <a:effectLst/>
                <a:latin typeface="Pretendard JP"/>
              </a:rPr>
              <a:t>)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9363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75D6-C330-6698-6170-C7A05599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기능 </a:t>
            </a:r>
            <a:r>
              <a:rPr kumimoji="1" lang="en-US" altLang="ko-KR" dirty="0"/>
              <a:t>1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D967BA2-FCBD-FC92-3BD7-61CFEB1D3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7" y="1610591"/>
            <a:ext cx="5408600" cy="36368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EDBDE7-E407-D284-0116-E2E58C6D8A1F}"/>
              </a:ext>
            </a:extLst>
          </p:cNvPr>
          <p:cNvSpPr txBox="1"/>
          <p:nvPr/>
        </p:nvSpPr>
        <p:spPr>
          <a:xfrm>
            <a:off x="5820520" y="4660105"/>
            <a:ext cx="61254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• 2.0</a:t>
            </a:r>
            <a:b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</a:br>
            <a:r>
              <a:rPr lang="ko-KR" altLang="en-US" sz="1600" b="0" i="0" dirty="0">
                <a:solidFill>
                  <a:srgbClr val="212529"/>
                </a:solidFill>
                <a:effectLst/>
                <a:latin typeface="Pretendard JP"/>
              </a:rPr>
              <a:t>보증 계층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Pretendard JP"/>
              </a:rPr>
              <a:t>(Endorsement Hierarchy, EH)</a:t>
            </a:r>
            <a:r>
              <a:rPr lang="en-US" altLang="ko-KR" sz="1600" dirty="0">
                <a:solidFill>
                  <a:srgbClr val="212529"/>
                </a:solidFill>
                <a:latin typeface="Pretendard JP"/>
              </a:rPr>
              <a:t>,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Pretendard JP"/>
              </a:rPr>
              <a:t> </a:t>
            </a:r>
            <a:br>
              <a:rPr lang="en-US" altLang="ko-KR" sz="1600" dirty="0">
                <a:solidFill>
                  <a:srgbClr val="212529"/>
                </a:solidFill>
                <a:latin typeface="Pretendard JP"/>
              </a:rPr>
            </a:br>
            <a:r>
              <a:rPr lang="ko-KR" altLang="en-US" sz="1600" b="0" i="0" dirty="0">
                <a:solidFill>
                  <a:srgbClr val="212529"/>
                </a:solidFill>
                <a:effectLst/>
                <a:latin typeface="Pretendard JP"/>
              </a:rPr>
              <a:t>저장 계층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Pretendard JP"/>
              </a:rPr>
              <a:t>(Storage Hierarchy, SH)</a:t>
            </a:r>
            <a:r>
              <a:rPr lang="ko-KR" altLang="en-US" sz="1600" dirty="0">
                <a:solidFill>
                  <a:srgbClr val="212529"/>
                </a:solidFill>
                <a:latin typeface="Pretendard JP"/>
              </a:rPr>
              <a:t> </a:t>
            </a:r>
            <a:r>
              <a:rPr lang="en-US" altLang="ko-KR" sz="1600" dirty="0">
                <a:solidFill>
                  <a:srgbClr val="212529"/>
                </a:solidFill>
                <a:latin typeface="Pretendard JP"/>
              </a:rPr>
              <a:t>,</a:t>
            </a:r>
            <a:r>
              <a:rPr lang="ko-KR" altLang="en-US" sz="1600" dirty="0">
                <a:solidFill>
                  <a:srgbClr val="212529"/>
                </a:solidFill>
                <a:latin typeface="Pretendard JP"/>
              </a:rPr>
              <a:t> </a:t>
            </a:r>
            <a:br>
              <a:rPr lang="en-US" altLang="ko-KR" sz="1600" dirty="0">
                <a:solidFill>
                  <a:srgbClr val="212529"/>
                </a:solidFill>
                <a:latin typeface="Pretendard JP"/>
              </a:rPr>
            </a:br>
            <a:r>
              <a:rPr lang="ko-KR" altLang="en-US" sz="1600" b="0" i="0" dirty="0">
                <a:solidFill>
                  <a:srgbClr val="212529"/>
                </a:solidFill>
                <a:effectLst/>
                <a:latin typeface="Pretendard JP"/>
              </a:rPr>
              <a:t>플랫폼 계층</a:t>
            </a:r>
            <a:r>
              <a:rPr lang="en-US" altLang="ko-KR" sz="1600" b="0" i="0" dirty="0">
                <a:solidFill>
                  <a:srgbClr val="212529"/>
                </a:solidFill>
                <a:effectLst/>
                <a:latin typeface="Pretendard JP"/>
              </a:rPr>
              <a:t>(Platform Hierarchy, PH)</a:t>
            </a:r>
            <a:endParaRPr lang="ko-KR" alt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BA7F58-BB2A-1573-022C-9B361E440079}"/>
              </a:ext>
            </a:extLst>
          </p:cNvPr>
          <p:cNvSpPr txBox="1"/>
          <p:nvPr/>
        </p:nvSpPr>
        <p:spPr>
          <a:xfrm>
            <a:off x="5820520" y="1613117"/>
            <a:ext cx="62700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/>
              <a:t>• </a:t>
            </a:r>
            <a:r>
              <a:rPr lang="ko-KR" altLang="en-US" sz="1600" dirty="0"/>
              <a:t>인증 키</a:t>
            </a:r>
            <a:r>
              <a:rPr lang="en-US" altLang="ko-KR" sz="1600" dirty="0"/>
              <a:t>(EK):</a:t>
            </a:r>
          </a:p>
          <a:p>
            <a:r>
              <a:rPr lang="en-US" altLang="ko-KR" sz="1600" dirty="0"/>
              <a:t>EK</a:t>
            </a:r>
            <a:r>
              <a:rPr lang="ko-KR" altLang="en-US" sz="1600" dirty="0"/>
              <a:t>는 </a:t>
            </a:r>
            <a:r>
              <a:rPr lang="en-US" altLang="ko-KR" sz="1600" dirty="0"/>
              <a:t>TPM </a:t>
            </a:r>
            <a:r>
              <a:rPr lang="ko-KR" altLang="en-US" sz="1600" dirty="0"/>
              <a:t>제조 시 내장된 고유한 비대칭 키 쌍으로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en-US" altLang="ko-KR" sz="1600" dirty="0"/>
              <a:t>TPM</a:t>
            </a:r>
            <a:r>
              <a:rPr lang="ko-KR" altLang="en-US" sz="1600" dirty="0"/>
              <a:t>의 신뢰의 루트 역할</a:t>
            </a:r>
            <a:r>
              <a:rPr lang="en-US" altLang="ko-KR" sz="1600" dirty="0"/>
              <a:t>.</a:t>
            </a:r>
            <a:r>
              <a:rPr lang="ko-KR" altLang="en-US" sz="1600" dirty="0"/>
              <a:t> 이 키는 플랫폼 신원 확인 및 인증에 사용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루트 암호화 키</a:t>
            </a:r>
          </a:p>
          <a:p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TPM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의 </a:t>
            </a:r>
            <a:r>
              <a:rPr lang="ko-KR" altLang="en-US" sz="1600" b="1" dirty="0">
                <a:solidFill>
                  <a:srgbClr val="0E0E0E"/>
                </a:solidFill>
                <a:effectLst/>
                <a:latin typeface=".SF NS"/>
              </a:rPr>
              <a:t>키 계층 구조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에서 최상위에 위치한 키로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 TPM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내에서 생성된 다른 모든 키들을 보호하는 역할</a:t>
            </a:r>
          </a:p>
          <a:p>
            <a:endParaRPr lang="en-US" altLang="ko-KR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증명 </a:t>
            </a:r>
            <a:r>
              <a:rPr lang="en-US" altLang="ko-KR" sz="1600" dirty="0"/>
              <a:t>ID </a:t>
            </a:r>
            <a:r>
              <a:rPr lang="ko-KR" altLang="en-US" sz="1600" dirty="0"/>
              <a:t>키</a:t>
            </a:r>
            <a:r>
              <a:rPr lang="en-US" altLang="ko-KR" sz="1600" dirty="0"/>
              <a:t>(AIK):</a:t>
            </a:r>
          </a:p>
          <a:p>
            <a:r>
              <a:rPr lang="en-US" altLang="ko-KR" sz="1600" dirty="0"/>
              <a:t>AIK</a:t>
            </a:r>
            <a:r>
              <a:rPr lang="ko-KR" altLang="en-US" sz="1600" dirty="0"/>
              <a:t>는 증명을 위해 디지털 서명을 생성하는 데 사용</a:t>
            </a:r>
            <a:r>
              <a:rPr lang="en-US" altLang="ko-KR" sz="1600" dirty="0"/>
              <a:t> </a:t>
            </a:r>
            <a:br>
              <a:rPr lang="en-US" altLang="ko-KR" sz="1600" dirty="0"/>
            </a:br>
            <a:r>
              <a:rPr lang="en-US" altLang="ko-KR" sz="1600" dirty="0"/>
              <a:t>AIK</a:t>
            </a:r>
            <a:r>
              <a:rPr lang="ko-KR" altLang="en-US" sz="1600" dirty="0"/>
              <a:t>는 </a:t>
            </a:r>
            <a:r>
              <a:rPr lang="en-US" altLang="ko-KR" sz="1600" dirty="0"/>
              <a:t>EK</a:t>
            </a:r>
            <a:r>
              <a:rPr lang="ko-KR" altLang="en-US" sz="1600" dirty="0"/>
              <a:t>에서 파생되며</a:t>
            </a:r>
            <a:r>
              <a:rPr lang="en-US" altLang="ko-KR" sz="1600" dirty="0"/>
              <a:t>, EK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직접 드러내지 않고 </a:t>
            </a:r>
            <a:br>
              <a:rPr lang="en-US" altLang="ko-KR" sz="1600" dirty="0"/>
            </a:br>
            <a:r>
              <a:rPr lang="en-US" altLang="ko-KR" sz="1600" dirty="0"/>
              <a:t>TPM</a:t>
            </a:r>
            <a:r>
              <a:rPr lang="ko-KR" altLang="en-US" sz="1600" dirty="0"/>
              <a:t>이 특정 작업이나 측정을 수행했음을 증명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174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D933A-A80F-3822-828B-321936C4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기능 </a:t>
            </a:r>
            <a:r>
              <a:rPr kumimoji="1"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C7520-20B8-53EA-A76B-736393456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98AFE2-2F35-E212-29B0-2EB90019CD88}"/>
              </a:ext>
            </a:extLst>
          </p:cNvPr>
          <p:cNvSpPr txBox="1"/>
          <p:nvPr/>
        </p:nvSpPr>
        <p:spPr>
          <a:xfrm>
            <a:off x="5592295" y="2404921"/>
            <a:ext cx="63512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• 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PCR</a:t>
            </a:r>
            <a:r>
              <a:rPr lang="ko-KR" altLang="en-US" sz="1600" dirty="0">
                <a:solidFill>
                  <a:srgbClr val="0E0E0E"/>
                </a:solidFill>
                <a:latin typeface=".SF NS"/>
              </a:rPr>
              <a:t> </a:t>
            </a:r>
            <a:r>
              <a:rPr lang="en-US" altLang="ko-KR" sz="1600" dirty="0">
                <a:solidFill>
                  <a:srgbClr val="0E0E0E"/>
                </a:solidFill>
                <a:latin typeface=".SF NS"/>
              </a:rPr>
              <a:t>:</a:t>
            </a:r>
            <a:r>
              <a:rPr lang="ko-KR" altLang="en-US" sz="1600" dirty="0">
                <a:solidFill>
                  <a:srgbClr val="0E0E0E"/>
                </a:solidFill>
                <a:latin typeface=".SF NS"/>
              </a:rPr>
              <a:t> </a:t>
            </a:r>
            <a:br>
              <a:rPr lang="en-US" altLang="ko-KR" sz="1600" dirty="0">
                <a:solidFill>
                  <a:srgbClr val="0E0E0E"/>
                </a:solidFill>
                <a:latin typeface=".SF NS"/>
              </a:rPr>
            </a:b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시스템 구성 요소와 설정의 해시 측정값을 저장하는 특수 레지스터</a:t>
            </a:r>
            <a:r>
              <a:rPr lang="ko-KR" altLang="en-US" sz="1600" dirty="0">
                <a:solidFill>
                  <a:srgbClr val="0E0E0E"/>
                </a:solidFill>
                <a:latin typeface=".SF NS"/>
              </a:rPr>
              <a:t>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펌웨어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sz="1600" dirty="0" err="1">
                <a:solidFill>
                  <a:srgbClr val="0E0E0E"/>
                </a:solidFill>
                <a:effectLst/>
                <a:latin typeface=".SF NS"/>
              </a:rPr>
              <a:t>부트로더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운영 체제 구성 요소 등이 측정 대상</a:t>
            </a:r>
            <a:br>
              <a:rPr lang="en-US" altLang="ko-KR" sz="1600" dirty="0">
                <a:solidFill>
                  <a:srgbClr val="0E0E0E"/>
                </a:solidFill>
                <a:latin typeface=".SF NS"/>
              </a:rPr>
            </a:br>
            <a:br>
              <a:rPr lang="en-US" altLang="ko-KR" sz="1600" dirty="0">
                <a:solidFill>
                  <a:srgbClr val="0E0E0E"/>
                </a:solidFill>
                <a:latin typeface=".SF NS"/>
              </a:rPr>
            </a:b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부팅 과정에서 로드되는 각 구성 요소는 해시 측정되어 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PCR</a:t>
            </a:r>
            <a:r>
              <a:rPr lang="ko-KR" altLang="en-US" sz="1600" dirty="0" err="1">
                <a:solidFill>
                  <a:srgbClr val="0E0E0E"/>
                </a:solidFill>
                <a:effectLst/>
                <a:latin typeface=".SF NS"/>
              </a:rPr>
              <a:t>에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 저장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. </a:t>
            </a:r>
            <a:b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이를 통해 펌웨어부터 운영 체제까지 “신뢰의 </a:t>
            </a:r>
            <a:r>
              <a:rPr lang="ko-KR" altLang="en-US" sz="1600" dirty="0" err="1">
                <a:solidFill>
                  <a:srgbClr val="0E0E0E"/>
                </a:solidFill>
                <a:effectLst/>
                <a:latin typeface=".SF NS"/>
              </a:rPr>
              <a:t>연쇄”가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 형성</a:t>
            </a:r>
            <a:r>
              <a:rPr lang="en-US" altLang="ko-KR" sz="1600" dirty="0">
                <a:solidFill>
                  <a:srgbClr val="0E0E0E"/>
                </a:solidFill>
                <a:latin typeface=".SF NS"/>
              </a:rPr>
              <a:t>.</a:t>
            </a:r>
            <a:r>
              <a:rPr lang="ko-KR" altLang="en-US" sz="1600" dirty="0">
                <a:solidFill>
                  <a:srgbClr val="0E0E0E"/>
                </a:solidFill>
                <a:latin typeface=".SF NS"/>
              </a:rPr>
              <a:t> </a:t>
            </a:r>
            <a:br>
              <a:rPr lang="en-US" altLang="ko-KR" sz="1600" dirty="0">
                <a:solidFill>
                  <a:srgbClr val="0E0E0E"/>
                </a:solidFill>
                <a:latin typeface=".SF NS"/>
              </a:rPr>
            </a:b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구성 요소가 변경되면 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PCR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값이 변경되어 무결성 위반</a:t>
            </a:r>
            <a:endParaRPr lang="en-US" altLang="ko-KR" sz="1600" dirty="0">
              <a:solidFill>
                <a:srgbClr val="0E0E0E"/>
              </a:solidFill>
              <a:effectLst/>
              <a:latin typeface=".SF N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19AF99-DC32-F824-1DFA-F0FEDDCCF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7" y="1610591"/>
            <a:ext cx="5408600" cy="36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0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D933A-A80F-3822-828B-321936C4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기능 </a:t>
            </a:r>
            <a:r>
              <a:rPr kumimoji="1" lang="en-US" altLang="ko-KR" dirty="0"/>
              <a:t>3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C7520-20B8-53EA-A76B-7363934560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C2C92-3EE8-5338-788A-E88F61C67DE6}"/>
              </a:ext>
            </a:extLst>
          </p:cNvPr>
          <p:cNvSpPr txBox="1"/>
          <p:nvPr/>
        </p:nvSpPr>
        <p:spPr>
          <a:xfrm>
            <a:off x="5654640" y="2151726"/>
            <a:ext cx="625334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•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+mn-ea"/>
              </a:rPr>
              <a:t>증명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(Attestation):</a:t>
            </a:r>
          </a:p>
          <a:p>
            <a:r>
              <a:rPr lang="ko-KR" altLang="en-US" sz="1600" dirty="0">
                <a:solidFill>
                  <a:srgbClr val="0E0E0E"/>
                </a:solidFill>
                <a:effectLst/>
                <a:latin typeface="+mn-ea"/>
              </a:rPr>
              <a:t>증명은 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TPM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+mn-ea"/>
              </a:rPr>
              <a:t>이 장치가 특정 상태에 있거나 특정 작업이 수행되었음을 증명하는 과정</a:t>
            </a:r>
            <a:endParaRPr lang="en-US" altLang="ko-KR" sz="1600" dirty="0">
              <a:solidFill>
                <a:srgbClr val="0E0E0E"/>
              </a:solidFill>
              <a:effectLst/>
              <a:latin typeface="+mn-ea"/>
            </a:endParaRPr>
          </a:p>
          <a:p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PCR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+mn-ea"/>
              </a:rPr>
              <a:t>값 또는 기타 중요한 데이터를 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TPM</a:t>
            </a:r>
            <a:r>
              <a:rPr lang="ko-KR" altLang="en-US" sz="1600" dirty="0" err="1">
                <a:solidFill>
                  <a:srgbClr val="0E0E0E"/>
                </a:solidFill>
                <a:effectLst/>
                <a:latin typeface="+mn-ea"/>
              </a:rPr>
              <a:t>에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+mn-ea"/>
              </a:rPr>
              <a:t> 저장된 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AIK(Attestation Identity Key)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+mn-ea"/>
              </a:rPr>
              <a:t>로 서명하여 수행</a:t>
            </a:r>
            <a:endParaRPr lang="en-US" altLang="ko-KR" sz="1600" dirty="0">
              <a:solidFill>
                <a:srgbClr val="0E0E0E"/>
              </a:solidFill>
              <a:effectLst/>
              <a:latin typeface="+mn-ea"/>
            </a:endParaRPr>
          </a:p>
          <a:p>
            <a:endParaRPr lang="en-US" altLang="ko-KR" sz="1600" dirty="0">
              <a:solidFill>
                <a:srgbClr val="0E0E0E"/>
              </a:solidFill>
              <a:effectLst/>
              <a:latin typeface="+mn-ea"/>
            </a:endParaRPr>
          </a:p>
          <a:p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•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+mn-ea"/>
              </a:rPr>
              <a:t>원격 증명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:</a:t>
            </a:r>
            <a:endParaRPr lang="ko-KR" altLang="en-US" sz="1600" dirty="0">
              <a:solidFill>
                <a:srgbClr val="0E0E0E"/>
              </a:solidFill>
              <a:effectLst/>
              <a:latin typeface="+mn-ea"/>
            </a:endParaRPr>
          </a:p>
          <a:p>
            <a:r>
              <a:rPr lang="ko-KR" altLang="en-US" sz="1600" dirty="0">
                <a:solidFill>
                  <a:srgbClr val="0E0E0E"/>
                </a:solidFill>
                <a:effectLst/>
                <a:latin typeface="+mn-ea"/>
              </a:rPr>
              <a:t>원격 서버는 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+mn-ea"/>
              </a:rPr>
              <a:t>TPM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+mn-ea"/>
              </a:rPr>
              <a:t>이 서명한 증명 보고서를 요청해 장치의 무결성을 검증 가능 </a:t>
            </a:r>
            <a:br>
              <a:rPr lang="en-US" altLang="ko-KR" sz="1600" dirty="0">
                <a:solidFill>
                  <a:srgbClr val="0E0E0E"/>
                </a:solidFill>
                <a:latin typeface="+mn-ea"/>
              </a:rPr>
            </a:br>
            <a:r>
              <a:rPr lang="ko-KR" altLang="en-US" sz="1600" dirty="0">
                <a:solidFill>
                  <a:srgbClr val="0E0E0E"/>
                </a:solidFill>
                <a:effectLst/>
                <a:latin typeface="+mn-ea"/>
              </a:rPr>
              <a:t>이는 장치가 네트워크 자원에 접근하기 전에 보안 상태임을 보장하기 위해 자주 사용</a:t>
            </a:r>
            <a:endParaRPr lang="en-US" altLang="ko-KR" sz="1600" dirty="0">
              <a:solidFill>
                <a:srgbClr val="0E0E0E"/>
              </a:solidFill>
              <a:effectLst/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19AF99-DC32-F824-1DFA-F0FEDDCCF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7" y="1610591"/>
            <a:ext cx="5408600" cy="363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1CCF59-91A0-7C33-235D-4675C569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기능 </a:t>
            </a:r>
            <a:r>
              <a:rPr kumimoji="1" lang="en-US" altLang="ko-KR" dirty="0"/>
              <a:t>4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45A3A2-4392-9E2E-FB32-0313F8ECB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>
                <a:solidFill>
                  <a:srgbClr val="0E0E0E"/>
                </a:solidFill>
                <a:effectLst/>
                <a:latin typeface=".SF NS"/>
              </a:rPr>
              <a:t>모노토닉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 카운터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(Monotonic Counter):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b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시간이 지나도 줄어들지 않고 계속 증가하는 카운터로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b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이벤트의 순서를 추적하고 재사용 공격을 방지하는 데 사용</a:t>
            </a:r>
            <a:endParaRPr lang="en-US" altLang="ko-KR" sz="2000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증가만 가능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ko-KR" altLang="en-US" sz="1600" dirty="0" err="1">
                <a:solidFill>
                  <a:srgbClr val="0E0E0E"/>
                </a:solidFill>
                <a:effectLst/>
                <a:latin typeface=".SF NS"/>
              </a:rPr>
              <a:t>모노토닉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 카운터는 외부의 요청이나 이벤트에 의해 증가하지만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감소하거나 초기화 불가</a:t>
            </a:r>
            <a:endParaRPr lang="en-US" altLang="ko-KR" sz="1600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이벤트 추적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특정 작업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예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데이터의 서명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암호화된 트랜잭션의 수 등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)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이 발생할 때마다 카운터 값이 증가하며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b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이 값을 이용해 특정 이벤트가 일어난 순서를 보장 가능</a:t>
            </a:r>
            <a:endParaRPr lang="en-US" altLang="ko-KR" sz="1600" dirty="0">
              <a:solidFill>
                <a:srgbClr val="0E0E0E"/>
              </a:solidFill>
              <a:effectLst/>
              <a:latin typeface=".SF NS"/>
            </a:endParaRPr>
          </a:p>
          <a:p>
            <a:pPr marL="0" indent="0">
              <a:buNone/>
            </a:pPr>
            <a:endParaRPr lang="en-US" altLang="ko-KR" sz="2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Trusted Timestamp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: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 </a:t>
            </a:r>
            <a:b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외부 신뢰 시간 소스와 연동하여 이벤트가 발생한 정확한 시간을 기록하고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그 시간 기록의 무결성을 보장하는 기능</a:t>
            </a:r>
            <a:endParaRPr lang="en-US" altLang="ko-KR" sz="2000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외부 시간 소스 연동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: TPM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자체는 시계 기능을 가지고 있지 않기 때문에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신뢰할 수 있는 타임스탬프를 제공하기 위해 외부의 신뢰할 수 있는 시간 소스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예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: NTP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서버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 GPS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시간 정보 등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)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와 통합</a:t>
            </a:r>
            <a:endParaRPr lang="en-US" altLang="ko-KR" sz="1600" dirty="0">
              <a:solidFill>
                <a:srgbClr val="0E0E0E"/>
              </a:solidFill>
              <a:effectLst/>
              <a:latin typeface=".SF NS"/>
            </a:endParaRPr>
          </a:p>
          <a:p>
            <a:pPr lvl="1"/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타임스탬프 생성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특정 이벤트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(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예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: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데이터 서명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파일 생성 등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)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가 발생할 때</a:t>
            </a:r>
            <a:r>
              <a:rPr lang="en-US" altLang="ko-KR" sz="1600" dirty="0">
                <a:solidFill>
                  <a:srgbClr val="0E0E0E"/>
                </a:solidFill>
                <a:effectLst/>
                <a:latin typeface=".SF NS"/>
              </a:rPr>
              <a:t>, TPM</a:t>
            </a:r>
            <a:r>
              <a:rPr lang="ko-KR" altLang="en-US" sz="1600" dirty="0">
                <a:solidFill>
                  <a:srgbClr val="0E0E0E"/>
                </a:solidFill>
                <a:effectLst/>
                <a:latin typeface=".SF NS"/>
              </a:rPr>
              <a:t>은 이 이벤트를 신뢰할 수 있는 외부 시간 소스로부터 받은 시간과 연관시켜 타임스탬프를 생성</a:t>
            </a:r>
            <a:endParaRPr lang="en-US" altLang="ko-KR" sz="16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altLang="ko-KR" sz="2000" dirty="0">
              <a:solidFill>
                <a:srgbClr val="0E0E0E"/>
              </a:solidFill>
              <a:effectLst/>
              <a:latin typeface=".SF NS"/>
            </a:endParaRPr>
          </a:p>
          <a:p>
            <a:endParaRPr lang="en-US" altLang="ko-KR" sz="2000" dirty="0">
              <a:solidFill>
                <a:srgbClr val="0E0E0E"/>
              </a:solidFill>
              <a:effectLst/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58955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C0F91-80A9-48CC-B3B9-E076BACF3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TEE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비교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E54E2-0D8C-94C7-E017-76E5B00485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>
                <a:solidFill>
                  <a:srgbClr val="0E0E0E"/>
                </a:solidFill>
                <a:effectLst/>
                <a:latin typeface=".SF NS"/>
              </a:rPr>
              <a:t>TEE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는 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CPU 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내에서 </a:t>
            </a:r>
            <a:r>
              <a:rPr lang="ko-KR" altLang="en-US" sz="2000" b="1" dirty="0">
                <a:solidFill>
                  <a:srgbClr val="0E0E0E"/>
                </a:solidFill>
                <a:effectLst/>
                <a:latin typeface=".SF NS"/>
              </a:rPr>
              <a:t>안전한 실행 환경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을 제공하여 메인 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OS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와 격리된 신뢰할 수 있는 애플리케이션을 실행하는 데 중점</a:t>
            </a:r>
            <a:endParaRPr lang="en-US" altLang="ko-KR" sz="2000" dirty="0">
              <a:solidFill>
                <a:srgbClr val="0E0E0E"/>
              </a:solidFill>
              <a:effectLst/>
              <a:latin typeface=".SF NS"/>
            </a:endParaRPr>
          </a:p>
          <a:p>
            <a:pPr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TEE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는 일반적인 보안 실행을 위해 설계</a:t>
            </a:r>
            <a:endParaRPr lang="en-US" altLang="ko-KR" sz="2000" dirty="0">
              <a:solidFill>
                <a:srgbClr val="0E0E0E"/>
              </a:solidFill>
              <a:latin typeface=".SF NS"/>
            </a:endParaRPr>
          </a:p>
          <a:p>
            <a:endParaRPr lang="en-US" altLang="ko-KR" sz="2000" dirty="0">
              <a:solidFill>
                <a:srgbClr val="0E0E0E"/>
              </a:solidFill>
              <a:effectLst/>
              <a:latin typeface=".SF NS"/>
            </a:endParaRPr>
          </a:p>
          <a:p>
            <a:r>
              <a:rPr lang="en-US" altLang="ko-KR" sz="2000" b="1" dirty="0">
                <a:solidFill>
                  <a:srgbClr val="0E0E0E"/>
                </a:solidFill>
                <a:effectLst/>
                <a:latin typeface=".SF NS"/>
              </a:rPr>
              <a:t>TPM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은 </a:t>
            </a:r>
            <a:r>
              <a:rPr lang="ko-KR" altLang="en-US" sz="2000" b="1" dirty="0">
                <a:solidFill>
                  <a:srgbClr val="0E0E0E"/>
                </a:solidFill>
                <a:effectLst/>
                <a:latin typeface=".SF NS"/>
              </a:rPr>
              <a:t>하드웨어 기반 보안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 및 </a:t>
            </a:r>
            <a:r>
              <a:rPr lang="ko-KR" altLang="en-US" sz="2000" b="1" dirty="0">
                <a:solidFill>
                  <a:srgbClr val="0E0E0E"/>
                </a:solidFill>
                <a:effectLst/>
                <a:latin typeface=".SF NS"/>
              </a:rPr>
              <a:t>암호화 키 관리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를 제공하여 시스템의 무결성과 보안을 특히 부팅 시점에서 보장하고 민감한 데이터를 안전하게 저장하는 데 중점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TPM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은 하드웨어 부팅 프로세스의 보안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플랫폼 무결성 보장</a:t>
            </a:r>
            <a:r>
              <a:rPr lang="en-US" altLang="ko-KR" sz="2000" dirty="0">
                <a:solidFill>
                  <a:srgbClr val="0E0E0E"/>
                </a:solidFill>
                <a:effectLst/>
                <a:latin typeface=".SF NS"/>
              </a:rPr>
              <a:t>, </a:t>
            </a:r>
            <a:r>
              <a:rPr lang="ko-KR" altLang="en-US" sz="2000" dirty="0">
                <a:solidFill>
                  <a:srgbClr val="0E0E0E"/>
                </a:solidFill>
                <a:effectLst/>
                <a:latin typeface=".SF NS"/>
              </a:rPr>
              <a:t>및 키의 안전한 저장에 중점</a:t>
            </a:r>
          </a:p>
          <a:p>
            <a:endParaRPr lang="en-US" altLang="ko-KR" sz="2000" dirty="0">
              <a:solidFill>
                <a:srgbClr val="0E0E0E"/>
              </a:solidFill>
              <a:effectLst/>
              <a:latin typeface=".SF NS"/>
            </a:endParaRPr>
          </a:p>
          <a:p>
            <a:endParaRPr kumimoji="1"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EF42586-298A-843E-502F-18070C5B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800975"/>
              </p:ext>
            </p:extLst>
          </p:nvPr>
        </p:nvGraphicFramePr>
        <p:xfrm>
          <a:off x="410405" y="4079773"/>
          <a:ext cx="11369675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363">
                  <a:extLst>
                    <a:ext uri="{9D8B030D-6E8A-4147-A177-3AD203B41FA5}">
                      <a16:colId xmlns:a16="http://schemas.microsoft.com/office/drawing/2014/main" val="3007534710"/>
                    </a:ext>
                  </a:extLst>
                </a:gridCol>
                <a:gridCol w="4944814">
                  <a:extLst>
                    <a:ext uri="{9D8B030D-6E8A-4147-A177-3AD203B41FA5}">
                      <a16:colId xmlns:a16="http://schemas.microsoft.com/office/drawing/2014/main" val="4155461549"/>
                    </a:ext>
                  </a:extLst>
                </a:gridCol>
                <a:gridCol w="4215498">
                  <a:extLst>
                    <a:ext uri="{9D8B030D-6E8A-4147-A177-3AD203B41FA5}">
                      <a16:colId xmlns:a16="http://schemas.microsoft.com/office/drawing/2014/main" val="25606936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TPM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657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안전한 실행 환경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하드웨어 기반 보안 및 암호화 키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49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보호되는 공간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 </a:t>
                      </a:r>
                      <a:r>
                        <a:rPr lang="ko-KR" altLang="en-US" dirty="0"/>
                        <a:t>내의 격리된 실행 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독립적인 하드웨어 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82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안전한 코드 실행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민감한 데이터 보호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원격 증명 지원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en-US" altLang="ko-KR" dirty="0"/>
                        <a:t>DRM, </a:t>
                      </a:r>
                      <a:r>
                        <a:rPr lang="ko-KR" altLang="en-US" dirty="0"/>
                        <a:t>결제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 인증 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암호화 키 생성 및 저장</a:t>
                      </a:r>
                      <a:r>
                        <a:rPr lang="en-US" altLang="ko-KR" dirty="0"/>
                        <a:t> </a:t>
                      </a: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시스템 부팅 무결성 검증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플랫폼 인증 및 증명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dirty="0"/>
                        <a:t>보안 기능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예</a:t>
                      </a:r>
                      <a:r>
                        <a:rPr lang="en-US" altLang="ko-KR" dirty="0"/>
                        <a:t>: </a:t>
                      </a:r>
                      <a:r>
                        <a:rPr lang="ko-KR" altLang="en-US" dirty="0"/>
                        <a:t>암호화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해싱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94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5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E3D7C-BB98-B0B4-69D0-6A3204C49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TEE </a:t>
            </a:r>
            <a:r>
              <a:rPr kumimoji="1" lang="ko-KR" altLang="en-US" dirty="0"/>
              <a:t>기반 블록체인 합의 알고리즘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00F513-E9C5-C6A2-0A77-B80AC36FC0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/>
              <a:t>PoET</a:t>
            </a:r>
            <a:endParaRPr kumimoji="1" lang="en-US" altLang="ko-KR" sz="2400" dirty="0"/>
          </a:p>
          <a:p>
            <a:pPr lvl="1"/>
            <a:r>
              <a:rPr kumimoji="1" lang="en-US" altLang="ko-KR" sz="2000" dirty="0"/>
              <a:t>TEE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활용하여 무작위로 부여된 대기 시간을 통해 블록 생성자를 선택하는 방식</a:t>
            </a:r>
            <a:endParaRPr kumimoji="1" lang="en-US" altLang="ko-KR" sz="2000" dirty="0"/>
          </a:p>
          <a:p>
            <a:pPr lvl="1"/>
            <a:r>
              <a:rPr kumimoji="1" lang="en-US" altLang="ko-KR" sz="2000" dirty="0" err="1"/>
              <a:t>PoET</a:t>
            </a:r>
            <a:r>
              <a:rPr kumimoji="1" lang="ko-KR" altLang="en-US" sz="2000" dirty="0"/>
              <a:t>의 핵심 기능인 무작위 대기 시간 생성과 그 무결성을 보장하는 역할</a:t>
            </a:r>
          </a:p>
          <a:p>
            <a:r>
              <a:rPr kumimoji="1" lang="en-US" altLang="ko-KR" sz="2400" dirty="0" err="1"/>
              <a:t>PoL</a:t>
            </a:r>
            <a:endParaRPr kumimoji="1" lang="en-US" altLang="ko-KR" sz="2400" dirty="0"/>
          </a:p>
          <a:p>
            <a:pPr lvl="1"/>
            <a:r>
              <a:rPr kumimoji="1" lang="en-US" altLang="ko-KR" sz="2000" dirty="0" err="1"/>
              <a:t>PoL</a:t>
            </a:r>
            <a:r>
              <a:rPr kumimoji="1" lang="ko-KR" altLang="en-US" sz="2000" dirty="0"/>
              <a:t>에서는 각 노드가 무작위로 생성된 운</a:t>
            </a:r>
            <a:r>
              <a:rPr kumimoji="1" lang="en-US" altLang="ko-KR" sz="2000" dirty="0"/>
              <a:t>(luck) </a:t>
            </a:r>
            <a:r>
              <a:rPr kumimoji="1" lang="ko-KR" altLang="en-US" sz="2000" dirty="0"/>
              <a:t>값을 사용하여 블록을 생성하고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가장 운이 좋은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즉</a:t>
            </a:r>
            <a:r>
              <a:rPr kumimoji="1" lang="en-US" altLang="ko-KR" sz="2000" dirty="0"/>
              <a:t>, luck </a:t>
            </a:r>
            <a:r>
              <a:rPr kumimoji="1" lang="ko-KR" altLang="en-US" sz="2000" dirty="0"/>
              <a:t>값이 높은</a:t>
            </a:r>
            <a:r>
              <a:rPr kumimoji="1" lang="en-US" altLang="ko-KR" sz="2000" dirty="0"/>
              <a:t>) </a:t>
            </a:r>
            <a:r>
              <a:rPr kumimoji="1" lang="ko-KR" altLang="en-US" sz="2000" dirty="0"/>
              <a:t>노드가 블록을 채굴</a:t>
            </a:r>
            <a:br>
              <a:rPr kumimoji="1" lang="en-US" altLang="ko-KR" sz="2000" dirty="0"/>
            </a:br>
            <a:r>
              <a:rPr kumimoji="1" lang="en-US" altLang="ko-KR" sz="2000" dirty="0"/>
              <a:t>TEE</a:t>
            </a:r>
            <a:r>
              <a:rPr kumimoji="1" lang="ko-KR" altLang="en-US" sz="2000" dirty="0"/>
              <a:t>는 이 운의 값을 공정하게 생성하고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이를 기반으로 블록 생성 과정을 보호</a:t>
            </a:r>
          </a:p>
          <a:p>
            <a:pPr lvl="1"/>
            <a:endParaRPr kumimoji="1" lang="en-US" altLang="ko-KR" sz="2000" dirty="0"/>
          </a:p>
          <a:p>
            <a:r>
              <a:rPr kumimoji="1" lang="ko-KR" altLang="en-US" sz="2400" dirty="0"/>
              <a:t>대기 시간</a:t>
            </a:r>
            <a:endParaRPr kumimoji="1" lang="en-US" altLang="ko-KR" sz="2400" dirty="0"/>
          </a:p>
          <a:p>
            <a:r>
              <a:rPr kumimoji="1" lang="ko-KR" altLang="en-US" sz="2400" dirty="0"/>
              <a:t>블록 생성 과정의 무결성 보장</a:t>
            </a:r>
            <a:endParaRPr kumimoji="1" lang="en-US" altLang="ko-KR" sz="2400" dirty="0"/>
          </a:p>
          <a:p>
            <a:r>
              <a:rPr kumimoji="1" lang="ko-KR" altLang="en-US" sz="2400" dirty="0"/>
              <a:t>무작위 수 생성</a:t>
            </a:r>
          </a:p>
          <a:p>
            <a:r>
              <a:rPr kumimoji="1" lang="en-US" altLang="ko-KR" sz="2400" dirty="0"/>
              <a:t>Monotonic Counter </a:t>
            </a:r>
            <a:r>
              <a:rPr kumimoji="1" lang="ko-KR" altLang="en-US" sz="2400" dirty="0"/>
              <a:t>사용 무결성 검증</a:t>
            </a:r>
            <a:endParaRPr kumimoji="1" lang="en-US" altLang="ko-KR" sz="2400" dirty="0"/>
          </a:p>
          <a:p>
            <a:r>
              <a:rPr kumimoji="1" lang="ko-KR" altLang="en-US" sz="2400" dirty="0"/>
              <a:t>원격 인증</a:t>
            </a:r>
            <a:r>
              <a:rPr kumimoji="1" lang="en-US" altLang="ko-KR" sz="2400" dirty="0"/>
              <a:t>(Remote Attestation)</a:t>
            </a:r>
          </a:p>
          <a:p>
            <a:endParaRPr kumimoji="1" lang="en-US" altLang="ko-KR" sz="2400" dirty="0"/>
          </a:p>
          <a:p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3532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72DA4-9F5A-D2BC-9935-3067FD328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진행사항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7A9A0E-E2FB-1E95-60D4-26164356F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/>
              <a:t>TPM </a:t>
            </a:r>
            <a:r>
              <a:rPr kumimoji="1" lang="ko-KR" altLang="en-US" dirty="0"/>
              <a:t>조사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기능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TEE</a:t>
            </a:r>
            <a:r>
              <a:rPr kumimoji="1" lang="ko-KR" altLang="en-US" dirty="0"/>
              <a:t>와 차이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블록체인 관련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en-US" altLang="ko-KR" dirty="0"/>
              <a:t>TEE</a:t>
            </a:r>
            <a:r>
              <a:rPr kumimoji="1" lang="ko-KR" altLang="en-US" dirty="0"/>
              <a:t>와 유사하게 적용은 가능하나 어플리케이션 실행의 무결성은 보장 </a:t>
            </a:r>
            <a:r>
              <a:rPr kumimoji="1" lang="en-US" altLang="ko-KR" dirty="0"/>
              <a:t>X</a:t>
            </a:r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표준 </a:t>
            </a:r>
            <a:r>
              <a:rPr kumimoji="1" lang="en-US" altLang="ko-KR" dirty="0"/>
              <a:t>O, </a:t>
            </a:r>
            <a:r>
              <a:rPr kumimoji="1" lang="ko-KR" altLang="en-US" dirty="0"/>
              <a:t>개별 하드웨어 모듈</a:t>
            </a:r>
            <a:r>
              <a:rPr kumimoji="1" lang="en-US" altLang="ko-KR" dirty="0"/>
              <a:t>-IoT </a:t>
            </a:r>
            <a:r>
              <a:rPr kumimoji="1" lang="ko-KR" altLang="en-US" dirty="0"/>
              <a:t>적용의 장점 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r>
              <a:rPr kumimoji="1" lang="ko-KR" altLang="en-US" dirty="0"/>
              <a:t>블록체인의 보안 요소를 강화하는데 사용 적합</a:t>
            </a:r>
            <a:endParaRPr kumimoji="1" lang="en-US" altLang="ko-KR" dirty="0"/>
          </a:p>
          <a:p>
            <a:pPr lvl="1">
              <a:buFont typeface="Wingdings" pitchFamily="2" charset="2"/>
              <a:buChar char="Ø"/>
            </a:pPr>
            <a:endParaRPr kumimoji="1" lang="en-US" altLang="ko-KR" dirty="0"/>
          </a:p>
          <a:p>
            <a:r>
              <a:rPr kumimoji="1" lang="en-US" altLang="ko-KR" dirty="0"/>
              <a:t> </a:t>
            </a:r>
            <a:r>
              <a:rPr kumimoji="1" lang="ko-KR" altLang="en-US" dirty="0"/>
              <a:t>보유 환경에서 </a:t>
            </a:r>
            <a:r>
              <a:rPr kumimoji="1" lang="en-US" altLang="ko-KR" dirty="0"/>
              <a:t>tpm2-tss </a:t>
            </a:r>
            <a:r>
              <a:rPr kumimoji="1" lang="ko-KR" altLang="en-US" dirty="0"/>
              <a:t>라이브러리 </a:t>
            </a:r>
            <a:r>
              <a:rPr kumimoji="1" lang="en-US" altLang="ko-KR" dirty="0"/>
              <a:t>c</a:t>
            </a:r>
            <a:r>
              <a:rPr kumimoji="1" lang="ko-KR" altLang="en-US" dirty="0"/>
              <a:t>코드 테스트 </a:t>
            </a:r>
          </a:p>
        </p:txBody>
      </p:sp>
    </p:spTree>
    <p:extLst>
      <p:ext uri="{BB962C8B-B14F-4D97-AF65-F5344CB8AC3E}">
        <p14:creationId xmlns:p14="http://schemas.microsoft.com/office/powerpoint/2010/main" val="300863120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3513</TotalTime>
  <Words>804</Words>
  <Application>Microsoft Macintosh PowerPoint</Application>
  <PresentationFormat>와이드스크린</PresentationFormat>
  <Paragraphs>85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.SF NS</vt:lpstr>
      <vt:lpstr>맑은 고딕</vt:lpstr>
      <vt:lpstr>Pretendard JP</vt:lpstr>
      <vt:lpstr>Arial</vt:lpstr>
      <vt:lpstr>Helvetica</vt:lpstr>
      <vt:lpstr>Wingdings</vt:lpstr>
      <vt:lpstr>CryptoCraft 테마</vt:lpstr>
      <vt:lpstr>제목 테마</vt:lpstr>
      <vt:lpstr>TPM/블록체인</vt:lpstr>
      <vt:lpstr>TPM(Trusted Platform Module)</vt:lpstr>
      <vt:lpstr> 기능 1</vt:lpstr>
      <vt:lpstr> 기능 2</vt:lpstr>
      <vt:lpstr> 기능 3</vt:lpstr>
      <vt:lpstr> 기능 4</vt:lpstr>
      <vt:lpstr> TEE 비교 </vt:lpstr>
      <vt:lpstr> TEE 기반 블록체인 합의 알고리즘 </vt:lpstr>
      <vt:lpstr> 진행사항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66</cp:revision>
  <dcterms:created xsi:type="dcterms:W3CDTF">2019-03-05T04:29:07Z</dcterms:created>
  <dcterms:modified xsi:type="dcterms:W3CDTF">2024-08-19T13:08:57Z</dcterms:modified>
</cp:coreProperties>
</file>