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3"/>
  </p:notesMasterIdLst>
  <p:handoutMasterIdLst>
    <p:handoutMasterId r:id="rId34"/>
  </p:handoutMasterIdLst>
  <p:sldIdLst>
    <p:sldId id="269" r:id="rId3"/>
    <p:sldId id="280" r:id="rId4"/>
    <p:sldId id="282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4" r:id="rId22"/>
    <p:sldId id="307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1407367"/>
            <a:ext cx="8403773" cy="1708859"/>
          </a:xfrm>
        </p:spPr>
        <p:txBody>
          <a:bodyPr/>
          <a:lstStyle/>
          <a:p>
            <a:r>
              <a:rPr lang="ko-KR" altLang="en-US" dirty="0"/>
              <a:t>기초 </a:t>
            </a:r>
            <a:r>
              <a:rPr lang="ko-KR" altLang="en-US" dirty="0" err="1"/>
              <a:t>암호학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https://youtu.be/p5MGmxIuOds</a:t>
            </a:r>
          </a:p>
          <a:p>
            <a:r>
              <a:rPr lang="ko-KR" altLang="en-US" dirty="0"/>
              <a:t>김경호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14A77-A056-49E8-82C3-38A03FB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블록 암호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8ABB0-102E-4716-BC2E-27BE3FC4C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SPN(Substitution – Permutation Network)</a:t>
            </a:r>
          </a:p>
          <a:p>
            <a:endParaRPr lang="en-US" altLang="ko-KR" sz="1400" dirty="0"/>
          </a:p>
          <a:p>
            <a:pPr lvl="1"/>
            <a:r>
              <a:rPr lang="ko-KR" altLang="en-US" dirty="0"/>
              <a:t>대입과 치환 연산을 통해 혼돈</a:t>
            </a:r>
            <a:r>
              <a:rPr lang="en-US" altLang="ko-KR" dirty="0"/>
              <a:t>, </a:t>
            </a:r>
            <a:r>
              <a:rPr lang="ko-KR" altLang="en-US" dirty="0"/>
              <a:t>확산</a:t>
            </a:r>
            <a:endParaRPr lang="en-US" altLang="ko-KR" dirty="0"/>
          </a:p>
          <a:p>
            <a:pPr lvl="2"/>
            <a:r>
              <a:rPr lang="ko-KR" altLang="en-US" dirty="0"/>
              <a:t>혼돈</a:t>
            </a:r>
            <a:r>
              <a:rPr lang="en-US" altLang="ko-KR" dirty="0"/>
              <a:t>(Confusion) = </a:t>
            </a:r>
            <a:r>
              <a:rPr lang="ko-KR" altLang="en-US" dirty="0"/>
              <a:t>입력에 복잡한 연산</a:t>
            </a:r>
            <a:endParaRPr lang="en-US" altLang="ko-KR" dirty="0"/>
          </a:p>
          <a:p>
            <a:pPr lvl="2"/>
            <a:r>
              <a:rPr lang="ko-KR" altLang="en-US" dirty="0"/>
              <a:t>확산</a:t>
            </a:r>
            <a:r>
              <a:rPr lang="en-US" altLang="ko-KR" dirty="0"/>
              <a:t>(Diffusion) = </a:t>
            </a:r>
            <a:r>
              <a:rPr lang="ko-KR" altLang="en-US" dirty="0"/>
              <a:t>변환을 통해 모든 비트에 영향</a:t>
            </a:r>
            <a:endParaRPr lang="en-US" altLang="ko-KR" dirty="0"/>
          </a:p>
          <a:p>
            <a:pPr lvl="1"/>
            <a:r>
              <a:rPr lang="ko-KR" altLang="en-US" dirty="0"/>
              <a:t>대입은 </a:t>
            </a:r>
            <a:r>
              <a:rPr lang="en-US" altLang="ko-KR" dirty="0"/>
              <a:t>S-box </a:t>
            </a:r>
            <a:r>
              <a:rPr lang="ko-KR" altLang="en-US" dirty="0"/>
              <a:t>참조 연산을 이용</a:t>
            </a:r>
            <a:endParaRPr lang="en-US" altLang="ko-KR" dirty="0"/>
          </a:p>
          <a:p>
            <a:pPr lvl="1"/>
            <a:r>
              <a:rPr lang="ko-KR" altLang="en-US" dirty="0"/>
              <a:t>치환은 </a:t>
            </a:r>
            <a:r>
              <a:rPr lang="en-US" altLang="ko-KR" dirty="0"/>
              <a:t>Rotation, </a:t>
            </a:r>
            <a:r>
              <a:rPr lang="ko-KR" altLang="en-US" dirty="0"/>
              <a:t>행렬 곱셈</a:t>
            </a:r>
            <a:endParaRPr lang="en-US" altLang="ko-KR" dirty="0"/>
          </a:p>
          <a:p>
            <a:pPr lvl="1"/>
            <a:r>
              <a:rPr lang="en-US" altLang="ko-KR" dirty="0"/>
              <a:t>AES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Feistel Network</a:t>
            </a:r>
          </a:p>
          <a:p>
            <a:endParaRPr lang="en-US" altLang="ko-KR" sz="1400" dirty="0"/>
          </a:p>
          <a:p>
            <a:pPr lvl="1"/>
            <a:r>
              <a:rPr lang="en-US" altLang="ko-KR" dirty="0"/>
              <a:t>64bit</a:t>
            </a:r>
            <a:r>
              <a:rPr lang="ko-KR" altLang="en-US" dirty="0"/>
              <a:t>의 블록을 두개로 나눠서 한쪽 부분에 대입</a:t>
            </a:r>
            <a:r>
              <a:rPr lang="en-US" altLang="ko-KR" dirty="0"/>
              <a:t>-</a:t>
            </a:r>
            <a:r>
              <a:rPr lang="ko-KR" altLang="en-US" dirty="0"/>
              <a:t>치환 후 교환</a:t>
            </a:r>
            <a:endParaRPr lang="en-US" altLang="ko-KR" dirty="0"/>
          </a:p>
          <a:p>
            <a:pPr lvl="1"/>
            <a:r>
              <a:rPr lang="ko-KR" altLang="en-US" dirty="0"/>
              <a:t>암호화에 사용되는 대입</a:t>
            </a:r>
            <a:r>
              <a:rPr lang="en-US" altLang="ko-KR" dirty="0"/>
              <a:t>-</a:t>
            </a:r>
            <a:r>
              <a:rPr lang="ko-KR" altLang="en-US" dirty="0"/>
              <a:t>치환 함수가 </a:t>
            </a:r>
            <a:r>
              <a:rPr lang="ko-KR" altLang="en-US" dirty="0" err="1"/>
              <a:t>암호학적으로</a:t>
            </a:r>
            <a:r>
              <a:rPr lang="ko-KR" altLang="en-US" dirty="0"/>
              <a:t> 강해야 함</a:t>
            </a:r>
            <a:endParaRPr lang="en-US" altLang="ko-KR" dirty="0"/>
          </a:p>
          <a:p>
            <a:pPr lvl="1"/>
            <a:r>
              <a:rPr lang="en-US" altLang="ko-KR" dirty="0"/>
              <a:t>DES</a:t>
            </a:r>
          </a:p>
          <a:p>
            <a:endParaRPr lang="en-US" altLang="ko-KR" dirty="0"/>
          </a:p>
          <a:p>
            <a:r>
              <a:rPr lang="en-US" altLang="ko-KR" dirty="0"/>
              <a:t>ARX(Add, Rotation, XOR)</a:t>
            </a:r>
          </a:p>
          <a:p>
            <a:endParaRPr lang="en-US" altLang="ko-KR" sz="1600" dirty="0"/>
          </a:p>
          <a:p>
            <a:pPr lvl="1"/>
            <a:r>
              <a:rPr lang="ko-KR" altLang="en-US" dirty="0"/>
              <a:t>최근의 경량 암호에서 많이 사용되는 방식</a:t>
            </a:r>
            <a:endParaRPr lang="en-US" altLang="ko-KR" dirty="0"/>
          </a:p>
          <a:p>
            <a:pPr lvl="1"/>
            <a:r>
              <a:rPr lang="en-US" altLang="ko-KR" dirty="0"/>
              <a:t>Add, Rotation, XOR </a:t>
            </a:r>
            <a:r>
              <a:rPr lang="ko-KR" altLang="en-US" dirty="0"/>
              <a:t>연산만을 사용해서 암호화</a:t>
            </a:r>
            <a:endParaRPr lang="en-US" altLang="ko-KR" dirty="0"/>
          </a:p>
          <a:p>
            <a:pPr lvl="1"/>
            <a:r>
              <a:rPr lang="en-US" altLang="ko-KR" dirty="0"/>
              <a:t>Speck, CHAM, LEA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4B802-5C28-488C-9279-CBAE8454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14" y="2429555"/>
            <a:ext cx="1801864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블록 암호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07430-F5BB-4686-8365-F851B73A5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암호 구현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암호 구현</a:t>
            </a:r>
            <a:endParaRPr lang="en-US" altLang="ko-KR" dirty="0"/>
          </a:p>
          <a:p>
            <a:pPr lvl="2"/>
            <a:r>
              <a:rPr lang="ko-KR" altLang="en-US" dirty="0"/>
              <a:t>유동적인 암호 구현 가능</a:t>
            </a:r>
            <a:r>
              <a:rPr lang="en-US" altLang="ko-KR" dirty="0"/>
              <a:t>(</a:t>
            </a:r>
            <a:r>
              <a:rPr lang="ko-KR" altLang="en-US" dirty="0"/>
              <a:t>유지 보수 가능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속도가 느림</a:t>
            </a:r>
            <a:endParaRPr lang="en-US" altLang="ko-KR" dirty="0"/>
          </a:p>
          <a:p>
            <a:pPr lvl="2"/>
            <a:r>
              <a:rPr lang="ko-KR" altLang="en-US" dirty="0" err="1"/>
              <a:t>부채널</a:t>
            </a:r>
            <a:r>
              <a:rPr lang="ko-KR" altLang="en-US" dirty="0"/>
              <a:t> 공격 취약성</a:t>
            </a:r>
            <a:r>
              <a:rPr lang="en-US" altLang="ko-KR" dirty="0"/>
              <a:t>(Cache Attack, Timing Attack,…)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H/W </a:t>
            </a:r>
            <a:r>
              <a:rPr lang="ko-KR" altLang="en-US" dirty="0"/>
              <a:t>암호 구현</a:t>
            </a:r>
            <a:endParaRPr lang="en-US" altLang="ko-KR" dirty="0"/>
          </a:p>
          <a:p>
            <a:pPr lvl="2"/>
            <a:r>
              <a:rPr lang="en-US" altLang="ko-KR" dirty="0"/>
              <a:t>S/W</a:t>
            </a:r>
            <a:r>
              <a:rPr lang="ko-KR" altLang="en-US" dirty="0"/>
              <a:t>의 단점을 극복</a:t>
            </a:r>
            <a:endParaRPr lang="en-US" altLang="ko-KR" dirty="0"/>
          </a:p>
          <a:p>
            <a:pPr lvl="2"/>
            <a:r>
              <a:rPr lang="ko-KR" altLang="en-US" dirty="0"/>
              <a:t>한번 제작 시 변경 불가능</a:t>
            </a:r>
            <a:endParaRPr lang="en-US" altLang="ko-KR" dirty="0"/>
          </a:p>
          <a:p>
            <a:pPr lvl="2"/>
            <a:r>
              <a:rPr lang="en-US" altLang="ko-KR" dirty="0"/>
              <a:t>AES-NI (Assembly </a:t>
            </a:r>
            <a:r>
              <a:rPr lang="ko-KR" altLang="en-US" dirty="0"/>
              <a:t>명령으로 </a:t>
            </a:r>
            <a:r>
              <a:rPr lang="en-US" altLang="ko-KR" dirty="0"/>
              <a:t>AES </a:t>
            </a:r>
            <a:r>
              <a:rPr lang="ko-KR" altLang="en-US" dirty="0"/>
              <a:t>암호화 가능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DAABD-3DEE-494D-A7AE-74F1B35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28" y="3544785"/>
            <a:ext cx="4039834" cy="21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9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8FABC-EEEF-4EB8-9E6A-958D135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블록 암호 운영 모드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141E8-05EB-476D-9F9A-FB4F8BE48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암호 운영 모드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암호는 치환 알고리즘 </a:t>
            </a:r>
            <a:r>
              <a:rPr lang="en-US" altLang="ko-KR" dirty="0"/>
              <a:t>+ </a:t>
            </a:r>
            <a:r>
              <a:rPr lang="ko-KR" altLang="en-US" dirty="0"/>
              <a:t>운영 모드가 결합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암호의 보안성</a:t>
            </a:r>
            <a:r>
              <a:rPr lang="en-US" altLang="ko-KR" dirty="0"/>
              <a:t>, </a:t>
            </a:r>
            <a:r>
              <a:rPr lang="ko-KR" altLang="en-US" dirty="0" err="1"/>
              <a:t>평문의</a:t>
            </a:r>
            <a:r>
              <a:rPr lang="ko-KR" altLang="en-US" dirty="0"/>
              <a:t> 특징</a:t>
            </a:r>
            <a:r>
              <a:rPr lang="en-US" altLang="ko-KR" dirty="0"/>
              <a:t>, </a:t>
            </a:r>
            <a:r>
              <a:rPr lang="ko-KR" altLang="en-US" dirty="0"/>
              <a:t>상황에 따라 운영 모드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운영 모드에 따라 속도</a:t>
            </a:r>
            <a:r>
              <a:rPr lang="en-US" altLang="ko-KR" dirty="0"/>
              <a:t>, </a:t>
            </a:r>
            <a:r>
              <a:rPr lang="ko-KR" altLang="en-US" dirty="0"/>
              <a:t>안전성</a:t>
            </a:r>
            <a:r>
              <a:rPr lang="en-US" altLang="ko-KR" dirty="0"/>
              <a:t> </a:t>
            </a:r>
            <a:r>
              <a:rPr lang="ko-KR" altLang="en-US" dirty="0"/>
              <a:t>등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대표적인 운영 모드 </a:t>
            </a:r>
            <a:r>
              <a:rPr lang="en-US" altLang="ko-KR" dirty="0"/>
              <a:t>= ECB, CBC, CTR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AEAD(</a:t>
            </a:r>
            <a:r>
              <a:rPr lang="en-US" altLang="ko-KR" b="0" i="0" dirty="0">
                <a:effectLst/>
              </a:rPr>
              <a:t>Authenticated Encryption with Associated Data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암호화 </a:t>
            </a:r>
            <a:r>
              <a:rPr lang="en-US" altLang="ko-KR" dirty="0"/>
              <a:t>+ </a:t>
            </a:r>
            <a:r>
              <a:rPr lang="ko-KR" altLang="en-US" dirty="0"/>
              <a:t>인증</a:t>
            </a:r>
            <a:endParaRPr lang="en-US" altLang="ko-KR" dirty="0"/>
          </a:p>
          <a:p>
            <a:pPr lvl="2"/>
            <a:r>
              <a:rPr lang="en-US" altLang="ko-KR" dirty="0"/>
              <a:t>GCM, CCM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84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A9F4-4927-45B9-BB19-A109C801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ECB(Electronic Code Block)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01217-DD3E-45BF-B56E-E72D8D4A3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ECB(Electronic Code Block)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가장 </a:t>
            </a:r>
            <a:r>
              <a:rPr kumimoji="1" lang="en-US" altLang="ko-KR" dirty="0"/>
              <a:t>Naïve</a:t>
            </a:r>
            <a:r>
              <a:rPr kumimoji="1" lang="ko-KR" altLang="en-US" dirty="0"/>
              <a:t>한 암호 알고리즘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동일한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동일한 암호문 출력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lang="ko-KR" altLang="en-US" dirty="0"/>
              <a:t>운영 모드 중 보안성이 가장 떨어짐</a:t>
            </a:r>
            <a:endParaRPr lang="en-US" altLang="ko-KR" dirty="0"/>
          </a:p>
          <a:p>
            <a:pPr lvl="2"/>
            <a:r>
              <a:rPr lang="ko-KR" altLang="en-US" dirty="0" err="1"/>
              <a:t>평문의</a:t>
            </a:r>
            <a:r>
              <a:rPr lang="ko-KR" altLang="en-US" dirty="0"/>
              <a:t> 특징이 암호문에서 드러남</a:t>
            </a:r>
            <a:endParaRPr lang="en-US" altLang="ko-KR" dirty="0"/>
          </a:p>
          <a:p>
            <a:pPr lvl="2"/>
            <a:r>
              <a:rPr lang="ko-KR" altLang="en-US" dirty="0"/>
              <a:t>무작위 난수인 </a:t>
            </a:r>
            <a:r>
              <a:rPr lang="en-US" altLang="ko-KR" dirty="0"/>
              <a:t>Nonce, IV </a:t>
            </a:r>
            <a:r>
              <a:rPr lang="ko-KR" altLang="en-US" dirty="0"/>
              <a:t>값을 사용하지 않기 때문에 무작위성 </a:t>
            </a:r>
            <a:r>
              <a:rPr lang="en-US" altLang="ko-KR" dirty="0"/>
              <a:t>X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EDDA1-5AE2-4A4F-AEC3-842938D0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4215160"/>
            <a:ext cx="5817930" cy="2081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E319B5-6A7B-4F6E-81AE-4302C672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05" y="4215160"/>
            <a:ext cx="4872275" cy="20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6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A9F4-4927-45B9-BB19-A109C801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CBC(Cipher Block Chaining)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01217-DD3E-45BF-B56E-E72D8D4A3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CBC(Cipher Block Chaining)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보안성이 가장 뛰어난 운영 모드</a:t>
            </a:r>
            <a:endParaRPr lang="en-US" altLang="ko-KR" dirty="0"/>
          </a:p>
          <a:p>
            <a:pPr lvl="1"/>
            <a:r>
              <a:rPr lang="ko-KR" altLang="en-US" dirty="0"/>
              <a:t>메시지 인증 코드에서 더 많이 사용 </a:t>
            </a:r>
            <a:r>
              <a:rPr lang="en-US" altLang="ko-KR" dirty="0"/>
              <a:t>(CCM)</a:t>
            </a:r>
          </a:p>
          <a:p>
            <a:pPr lvl="1"/>
            <a:r>
              <a:rPr lang="en-US" altLang="ko-KR" dirty="0"/>
              <a:t>IV(Initial Vector)</a:t>
            </a:r>
            <a:r>
              <a:rPr lang="ko-KR" altLang="en-US" dirty="0"/>
              <a:t> 및 이전 암호문을 </a:t>
            </a:r>
            <a:r>
              <a:rPr lang="ko-KR" altLang="en-US" dirty="0" err="1"/>
              <a:t>평문과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하지 때문에 무작위성 보장</a:t>
            </a:r>
            <a:endParaRPr lang="en-US" altLang="ko-KR" dirty="0"/>
          </a:p>
          <a:p>
            <a:pPr lvl="1"/>
            <a:r>
              <a:rPr lang="ko-KR" altLang="en-US" dirty="0"/>
              <a:t>이전 암호문을 이용하기 때문에 병렬처리 불가능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62924-4CBB-D14E-AE0E-CF6CC08A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02" y="3681412"/>
            <a:ext cx="6990595" cy="26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4A68-4D6B-4BFC-82FB-0F622B3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CTR(Counter)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7E75E-B0E3-4B23-A9C7-E68FAC76A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CTR(Counter)</a:t>
            </a:r>
          </a:p>
          <a:p>
            <a:endParaRPr lang="en-US" altLang="ko-KR" sz="1000" dirty="0"/>
          </a:p>
          <a:p>
            <a:pPr lvl="1"/>
            <a:r>
              <a:rPr lang="en-US" altLang="ko-KR" dirty="0"/>
              <a:t>96bit</a:t>
            </a:r>
            <a:r>
              <a:rPr lang="ko-KR" altLang="en-US" dirty="0"/>
              <a:t>의 무작위 값인 </a:t>
            </a:r>
            <a:r>
              <a:rPr lang="en-US" altLang="ko-KR" dirty="0"/>
              <a:t>Nonce</a:t>
            </a:r>
            <a:r>
              <a:rPr lang="ko-KR" altLang="en-US" dirty="0"/>
              <a:t>와 </a:t>
            </a:r>
            <a:r>
              <a:rPr lang="en-US" altLang="ko-KR" dirty="0"/>
              <a:t>32bit</a:t>
            </a:r>
            <a:r>
              <a:rPr lang="ko-KR" altLang="en-US" dirty="0"/>
              <a:t>의 </a:t>
            </a:r>
            <a:r>
              <a:rPr lang="en-US" altLang="ko-KR" dirty="0"/>
              <a:t>Counter </a:t>
            </a:r>
            <a:r>
              <a:rPr lang="ko-KR" altLang="en-US" dirty="0"/>
              <a:t>값으로 이루어진 </a:t>
            </a:r>
            <a:r>
              <a:rPr lang="en-US" altLang="ko-KR" dirty="0"/>
              <a:t>IV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Nonce </a:t>
            </a:r>
            <a:r>
              <a:rPr lang="ko-KR" altLang="en-US" dirty="0"/>
              <a:t>값은 일회용</a:t>
            </a:r>
            <a:r>
              <a:rPr lang="en-US" altLang="ko-KR" dirty="0"/>
              <a:t>, Counter </a:t>
            </a:r>
            <a:r>
              <a:rPr lang="ko-KR" altLang="en-US" dirty="0"/>
              <a:t>값은 블록당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endParaRPr lang="en-US" altLang="ko-KR" dirty="0"/>
          </a:p>
          <a:p>
            <a:pPr lvl="1"/>
            <a:r>
              <a:rPr lang="ko-KR" altLang="en-US" dirty="0"/>
              <a:t>병렬처리 가능</a:t>
            </a:r>
            <a:r>
              <a:rPr lang="en-US" altLang="ko-KR" dirty="0"/>
              <a:t>, IV </a:t>
            </a:r>
            <a:r>
              <a:rPr lang="ko-KR" altLang="en-US" dirty="0"/>
              <a:t>값이 정해지면 사전 연산 후 스트림 암호처럼 사용 가능</a:t>
            </a:r>
            <a:endParaRPr lang="en-US" altLang="ko-KR" dirty="0"/>
          </a:p>
          <a:p>
            <a:pPr lvl="2"/>
            <a:r>
              <a:rPr lang="ko-KR" altLang="en-US" dirty="0"/>
              <a:t>키 스트림 생성 가능</a:t>
            </a:r>
            <a:endParaRPr lang="en-US" altLang="ko-KR" dirty="0"/>
          </a:p>
          <a:p>
            <a:pPr lvl="1"/>
            <a:r>
              <a:rPr lang="ko-KR" altLang="en-US" dirty="0"/>
              <a:t>모든 암호화 모드 중 가장 빠른 암호화 시간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C47B0-0153-5A40-AE21-4A24DB62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70" y="3648400"/>
            <a:ext cx="5363860" cy="25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8FABC-EEEF-4EB8-9E6A-958D135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Padding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141E8-05EB-476D-9F9A-FB4F8BE48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Padding</a:t>
            </a:r>
          </a:p>
          <a:p>
            <a:endParaRPr lang="en-US" altLang="ko-KR" sz="1100" dirty="0"/>
          </a:p>
          <a:p>
            <a:pPr lvl="1"/>
            <a:r>
              <a:rPr lang="en-US" altLang="ko-KR" dirty="0"/>
              <a:t>16 Byte</a:t>
            </a:r>
            <a:r>
              <a:rPr lang="ko-KR" altLang="en-US" dirty="0"/>
              <a:t>의 블록 암호에서 </a:t>
            </a:r>
            <a:r>
              <a:rPr lang="en-US" altLang="ko-KR" dirty="0"/>
              <a:t>16 Byte </a:t>
            </a:r>
            <a:r>
              <a:rPr lang="ko-KR" altLang="en-US" dirty="0"/>
              <a:t>미만의 </a:t>
            </a:r>
            <a:r>
              <a:rPr lang="ko-KR" altLang="en-US" dirty="0" err="1"/>
              <a:t>평문을</a:t>
            </a:r>
            <a:r>
              <a:rPr lang="ko-KR" altLang="en-US" dirty="0"/>
              <a:t> 암호화 할 때 사용</a:t>
            </a:r>
            <a:endParaRPr lang="en-US" altLang="ko-KR" dirty="0"/>
          </a:p>
          <a:p>
            <a:pPr lvl="1"/>
            <a:r>
              <a:rPr lang="en-US" altLang="ko-KR" dirty="0"/>
              <a:t>16 Byte</a:t>
            </a:r>
            <a:r>
              <a:rPr lang="ko-KR" altLang="en-US" dirty="0"/>
              <a:t>을 채우기 위해 </a:t>
            </a:r>
            <a:r>
              <a:rPr lang="en-US" altLang="ko-KR" dirty="0"/>
              <a:t>Padding</a:t>
            </a:r>
          </a:p>
          <a:p>
            <a:pPr lvl="1"/>
            <a:r>
              <a:rPr lang="ko-KR" altLang="en-US" dirty="0" err="1"/>
              <a:t>평문이</a:t>
            </a:r>
            <a:r>
              <a:rPr lang="ko-KR" altLang="en-US" dirty="0"/>
              <a:t> </a:t>
            </a:r>
            <a:r>
              <a:rPr lang="en-US" altLang="ko-KR" dirty="0"/>
              <a:t>1 Byte</a:t>
            </a:r>
            <a:r>
              <a:rPr lang="ko-KR" altLang="en-US" dirty="0"/>
              <a:t>인 경우 나머지 </a:t>
            </a:r>
            <a:r>
              <a:rPr lang="en-US" altLang="ko-KR" dirty="0"/>
              <a:t>15</a:t>
            </a:r>
            <a:r>
              <a:rPr lang="ko-KR" altLang="en-US" dirty="0"/>
              <a:t>개의 </a:t>
            </a:r>
            <a:r>
              <a:rPr lang="en-US" altLang="ko-KR" dirty="0"/>
              <a:t>Byte</a:t>
            </a:r>
            <a:r>
              <a:rPr lang="ko-KR" altLang="en-US" dirty="0"/>
              <a:t>를 </a:t>
            </a:r>
            <a:r>
              <a:rPr lang="en-US" altLang="ko-KR" dirty="0"/>
              <a:t>0x0f</a:t>
            </a:r>
            <a:r>
              <a:rPr lang="ko-KR" altLang="en-US" dirty="0"/>
              <a:t>로 </a:t>
            </a:r>
            <a:r>
              <a:rPr lang="en-US" altLang="ko-KR" dirty="0"/>
              <a:t>Padding</a:t>
            </a:r>
          </a:p>
          <a:p>
            <a:pPr lvl="1"/>
            <a:r>
              <a:rPr lang="ko-KR" altLang="en-US" dirty="0" err="1"/>
              <a:t>평문이</a:t>
            </a:r>
            <a:r>
              <a:rPr lang="ko-KR" altLang="en-US" dirty="0"/>
              <a:t> </a:t>
            </a:r>
            <a:r>
              <a:rPr lang="en-US" altLang="ko-KR" dirty="0"/>
              <a:t>6 Byte</a:t>
            </a:r>
            <a:r>
              <a:rPr lang="ko-KR" altLang="en-US" dirty="0"/>
              <a:t>인 경우 나머지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Byte</a:t>
            </a:r>
            <a:r>
              <a:rPr lang="ko-KR" altLang="en-US" dirty="0"/>
              <a:t>를 </a:t>
            </a:r>
            <a:r>
              <a:rPr lang="en-US" altLang="ko-KR" dirty="0"/>
              <a:t>0x0a</a:t>
            </a:r>
            <a:r>
              <a:rPr lang="ko-KR" altLang="en-US" dirty="0"/>
              <a:t>로 </a:t>
            </a:r>
            <a:r>
              <a:rPr lang="en-US" altLang="ko-KR" dirty="0"/>
              <a:t>Padding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Ciphertext Stealing</a:t>
            </a:r>
          </a:p>
          <a:p>
            <a:endParaRPr lang="en-US" altLang="ko-KR" sz="1100" dirty="0"/>
          </a:p>
          <a:p>
            <a:pPr lvl="1"/>
            <a:r>
              <a:rPr lang="en-US" altLang="ko-KR" dirty="0"/>
              <a:t>Padding</a:t>
            </a:r>
            <a:r>
              <a:rPr lang="ko-KR" altLang="en-US" dirty="0"/>
              <a:t>에 비해 덜 쓰이고 복잡</a:t>
            </a:r>
            <a:endParaRPr lang="en-US" altLang="ko-KR" dirty="0"/>
          </a:p>
          <a:p>
            <a:pPr lvl="1"/>
            <a:r>
              <a:rPr lang="ko-KR" altLang="en-US" dirty="0" err="1"/>
              <a:t>평문과</a:t>
            </a:r>
            <a:r>
              <a:rPr lang="ko-KR" altLang="en-US" dirty="0"/>
              <a:t> 암호문의 길이가 같음</a:t>
            </a:r>
            <a:r>
              <a:rPr lang="en-US" altLang="ko-KR" dirty="0"/>
              <a:t>, Padding Oracle Attack</a:t>
            </a:r>
            <a:r>
              <a:rPr lang="ko-KR" altLang="en-US" dirty="0"/>
              <a:t> 방어</a:t>
            </a:r>
            <a:endParaRPr lang="en-US" altLang="ko-KR" dirty="0"/>
          </a:p>
          <a:p>
            <a:pPr lvl="1"/>
            <a:r>
              <a:rPr lang="ko-KR" altLang="en-US" dirty="0"/>
              <a:t>구현이 상당히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Padding Oracle Attack</a:t>
            </a: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CBC</a:t>
            </a:r>
            <a:r>
              <a:rPr lang="ko-KR" altLang="en-US" sz="1200" dirty="0">
                <a:solidFill>
                  <a:srgbClr val="FF0000"/>
                </a:solidFill>
              </a:rPr>
              <a:t>에서 사용하는 </a:t>
            </a:r>
            <a:r>
              <a:rPr lang="en-US" altLang="ko-KR" sz="1200" dirty="0">
                <a:solidFill>
                  <a:srgbClr val="FF0000"/>
                </a:solidFill>
              </a:rPr>
              <a:t>Padding </a:t>
            </a:r>
            <a:r>
              <a:rPr lang="ko-KR" altLang="en-US" sz="1200" dirty="0">
                <a:solidFill>
                  <a:srgbClr val="FF0000"/>
                </a:solidFill>
              </a:rPr>
              <a:t>기법을 악용하여 오류 메시지를 이용한 공격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Padding </a:t>
            </a:r>
            <a:r>
              <a:rPr lang="ko-KR" altLang="en-US" sz="1200" dirty="0">
                <a:solidFill>
                  <a:srgbClr val="FF0000"/>
                </a:solidFill>
              </a:rPr>
              <a:t>기법 특징을 이용해 지속적인 </a:t>
            </a:r>
            <a:r>
              <a:rPr lang="en-US" altLang="ko-KR" sz="1200" dirty="0">
                <a:solidFill>
                  <a:srgbClr val="FF0000"/>
                </a:solidFill>
              </a:rPr>
              <a:t>Query</a:t>
            </a:r>
            <a:r>
              <a:rPr lang="ko-KR" altLang="en-US" sz="1200" dirty="0">
                <a:solidFill>
                  <a:srgbClr val="FF0000"/>
                </a:solidFill>
              </a:rPr>
              <a:t>를 통해 암호문 공격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86880-809F-45E5-813E-1678E0D1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462" y="4641715"/>
            <a:ext cx="3857538" cy="1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674C-86F1-4FFB-B705-0ABDE1BE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암호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D63A0-9D53-4787-AC25-8A30C56E3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스트림 암호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비트 단위로 암호화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키 스트림</a:t>
            </a:r>
            <a:r>
              <a:rPr lang="en-US" altLang="ko-KR" dirty="0"/>
              <a:t>(</a:t>
            </a:r>
            <a:r>
              <a:rPr lang="ko-KR" altLang="en-US" dirty="0" err="1"/>
              <a:t>의사난수</a:t>
            </a:r>
            <a:r>
              <a:rPr lang="en-US" altLang="ko-KR" dirty="0"/>
              <a:t>)</a:t>
            </a:r>
            <a:r>
              <a:rPr lang="ko-KR" altLang="en-US" dirty="0"/>
              <a:t> 생성 후 </a:t>
            </a:r>
            <a:r>
              <a:rPr lang="ko-KR" altLang="en-US" dirty="0" err="1"/>
              <a:t>평문과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블록 암호에 비해 빠른 암호화</a:t>
            </a:r>
            <a:r>
              <a:rPr lang="en-US" altLang="ko-KR" dirty="0"/>
              <a:t>/</a:t>
            </a:r>
            <a:r>
              <a:rPr lang="ko-KR" altLang="en-US" dirty="0"/>
              <a:t>복호화</a:t>
            </a:r>
            <a:endParaRPr lang="en-US" altLang="ko-KR" dirty="0"/>
          </a:p>
          <a:p>
            <a:pPr lvl="2"/>
            <a:r>
              <a:rPr lang="en-US" altLang="ko-KR" dirty="0"/>
              <a:t>But) </a:t>
            </a:r>
            <a:r>
              <a:rPr lang="ko-KR" altLang="en-US" dirty="0"/>
              <a:t>경량 암호의 등장으로 스트림 암호와 블록 암호의 연산 시간 </a:t>
            </a:r>
            <a:r>
              <a:rPr lang="ko-KR" altLang="en-US" dirty="0" err="1"/>
              <a:t>비슷해짐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Feedback Shift Register</a:t>
            </a:r>
            <a:r>
              <a:rPr lang="ko-KR" altLang="en-US" dirty="0"/>
              <a:t>를 이용한 </a:t>
            </a:r>
            <a:r>
              <a:rPr lang="en-US" altLang="ko-KR" dirty="0"/>
              <a:t>H/W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FSR</a:t>
            </a:r>
            <a:r>
              <a:rPr lang="ko-KR" altLang="en-US" dirty="0"/>
              <a:t>의 값을 </a:t>
            </a:r>
            <a:r>
              <a:rPr lang="en-US" altLang="ko-KR" dirty="0"/>
              <a:t>Shift</a:t>
            </a:r>
            <a:r>
              <a:rPr lang="ko-KR" altLang="en-US" dirty="0"/>
              <a:t>해서 얻은 값을 이용</a:t>
            </a:r>
            <a:endParaRPr lang="en-US" altLang="ko-KR" dirty="0"/>
          </a:p>
          <a:p>
            <a:pPr lvl="2"/>
            <a:r>
              <a:rPr lang="ko-KR" altLang="en-US" dirty="0"/>
              <a:t>선형 </a:t>
            </a:r>
            <a:r>
              <a:rPr lang="en-US" altLang="ko-KR" dirty="0"/>
              <a:t>FSR, </a:t>
            </a:r>
            <a:r>
              <a:rPr lang="ko-KR" altLang="en-US" dirty="0"/>
              <a:t>비선형 </a:t>
            </a:r>
            <a:r>
              <a:rPr lang="en-US" altLang="ko-KR" dirty="0"/>
              <a:t>FSR</a:t>
            </a:r>
            <a:r>
              <a:rPr lang="ko-KR" altLang="en-US" dirty="0"/>
              <a:t>을 이용하여 다양한 암호 알고리즘 존재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S/W</a:t>
            </a:r>
            <a:r>
              <a:rPr lang="ko-KR" altLang="en-US" dirty="0"/>
              <a:t>를 이용한 직접 구현 방식</a:t>
            </a:r>
            <a:endParaRPr lang="en-US" altLang="ko-KR" dirty="0"/>
          </a:p>
          <a:p>
            <a:pPr lvl="2"/>
            <a:r>
              <a:rPr lang="en-US" altLang="ko-KR" dirty="0"/>
              <a:t>RC4, Salsa20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의 발전과 하드웨어 비용의 감소로 스트림 암호의 사용이 감소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많이 사용되는 스트림 암호는 </a:t>
            </a:r>
            <a:r>
              <a:rPr lang="ko-KR" altLang="en-US" dirty="0">
                <a:solidFill>
                  <a:srgbClr val="FF0000"/>
                </a:solidFill>
              </a:rPr>
              <a:t>블록 암호의 </a:t>
            </a:r>
            <a:r>
              <a:rPr lang="en-US" altLang="ko-KR" dirty="0">
                <a:solidFill>
                  <a:srgbClr val="FF0000"/>
                </a:solidFill>
              </a:rPr>
              <a:t>CTR </a:t>
            </a:r>
            <a:r>
              <a:rPr lang="ko-KR" altLang="en-US" dirty="0">
                <a:solidFill>
                  <a:srgbClr val="FF0000"/>
                </a:solidFill>
              </a:rPr>
              <a:t>모드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7878F-2EFB-4C6B-8C61-2E4DD04F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8" y="4530653"/>
            <a:ext cx="2486872" cy="1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4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BAFF-3CAB-4FCE-85A4-6D91EDCD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48FBA-37D8-4FC8-8E7D-2298B0A37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해시 함수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임의의 길이의 데이터를 특정 길이의 데이터</a:t>
            </a:r>
            <a:r>
              <a:rPr lang="en-US" altLang="ko-KR" dirty="0"/>
              <a:t>(Digest, Hash)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ko-KR" altLang="en-US" dirty="0"/>
              <a:t>입력 길이에 상관 없이 특정 길이의 </a:t>
            </a:r>
            <a:r>
              <a:rPr lang="en-US" altLang="ko-KR" dirty="0"/>
              <a:t>Digest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2"/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해시는 가능하지만 해시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복구 불가능</a:t>
            </a:r>
            <a:r>
              <a:rPr lang="en-US" altLang="ko-KR" dirty="0"/>
              <a:t>(One way function)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데이터의 </a:t>
            </a:r>
            <a:r>
              <a:rPr lang="en-US" altLang="ko-KR" dirty="0"/>
              <a:t>1 bit</a:t>
            </a:r>
            <a:r>
              <a:rPr lang="ko-KR" altLang="en-US" dirty="0"/>
              <a:t>만 바뀌어도 완전 다른 </a:t>
            </a:r>
            <a:r>
              <a:rPr lang="en-US" altLang="ko-KR" dirty="0"/>
              <a:t>Digest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암호학의 다양한 부분에서 사용</a:t>
            </a:r>
            <a:endParaRPr lang="en-US" altLang="ko-KR" dirty="0"/>
          </a:p>
          <a:p>
            <a:pPr lvl="2"/>
            <a:r>
              <a:rPr lang="ko-KR" altLang="en-US" dirty="0"/>
              <a:t>디지털 서명</a:t>
            </a:r>
            <a:r>
              <a:rPr lang="en-US" altLang="ko-KR" dirty="0"/>
              <a:t>(Digital Signature)</a:t>
            </a:r>
          </a:p>
          <a:p>
            <a:pPr lvl="2"/>
            <a:r>
              <a:rPr lang="ko-KR" altLang="en-US" dirty="0"/>
              <a:t>무결성 검증</a:t>
            </a:r>
            <a:r>
              <a:rPr lang="en-US" altLang="ko-KR" dirty="0"/>
              <a:t>(Integrity Verification)</a:t>
            </a:r>
          </a:p>
          <a:p>
            <a:pPr lvl="2"/>
            <a:r>
              <a:rPr lang="ko-KR" altLang="en-US" dirty="0"/>
              <a:t>패스워드 보호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작업 증명</a:t>
            </a:r>
            <a:r>
              <a:rPr lang="en-US" altLang="ko-KR" dirty="0"/>
              <a:t>(Proof of Work)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기밀성을 지키는 암호와 다르게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  <a:r>
              <a:rPr lang="ko-KR" altLang="en-US" dirty="0"/>
              <a:t>을 지킴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99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해시 함수 </a:t>
            </a:r>
            <a:r>
              <a:rPr lang="ko-KR" alt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보안성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82684B5-B144-B248-A547-75E35A9A7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해시 함수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dirty="0"/>
              <a:t>해시 함수 출력의 </a:t>
            </a:r>
            <a:r>
              <a:rPr lang="ko-KR" altLang="en-US" dirty="0" err="1"/>
              <a:t>비예측성</a:t>
            </a:r>
            <a:endParaRPr lang="en-US" altLang="ko-KR" dirty="0"/>
          </a:p>
          <a:p>
            <a:pPr lvl="2"/>
            <a:r>
              <a:rPr lang="ko-KR" altLang="en-US" dirty="0"/>
              <a:t>입력이 조금만 달라져도 전혀 다른 값 출력</a:t>
            </a:r>
            <a:r>
              <a:rPr lang="en-US" altLang="ko-KR" dirty="0"/>
              <a:t>(</a:t>
            </a:r>
            <a:r>
              <a:rPr lang="ko-KR" altLang="en-US" dirty="0"/>
              <a:t>예측 불가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출력 값이 진정한 </a:t>
            </a:r>
            <a:r>
              <a:rPr lang="ko-KR" altLang="en-US" dirty="0" err="1"/>
              <a:t>난수처럼</a:t>
            </a:r>
            <a:r>
              <a:rPr lang="ko-KR" altLang="en-US" dirty="0"/>
              <a:t> 보여야함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,</a:t>
            </a:r>
            <a:r>
              <a:rPr lang="ko-KR" altLang="en-US" dirty="0"/>
              <a:t> 특징 </a:t>
            </a:r>
            <a:r>
              <a:rPr lang="en-US" altLang="ko-KR" dirty="0"/>
              <a:t>X)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역상 저항성</a:t>
            </a:r>
            <a:r>
              <a:rPr lang="en-US" altLang="ko-KR" dirty="0"/>
              <a:t>(Preimage Resistant)</a:t>
            </a:r>
          </a:p>
          <a:p>
            <a:pPr lvl="2"/>
            <a:r>
              <a:rPr lang="en-US" altLang="ko-KR" dirty="0"/>
              <a:t>Hash(M) = H (H</a:t>
            </a:r>
            <a:r>
              <a:rPr lang="ko-KR" altLang="en-US" dirty="0"/>
              <a:t>의 역상은 </a:t>
            </a:r>
            <a:r>
              <a:rPr lang="en-US" altLang="ko-KR" dirty="0"/>
              <a:t>M)</a:t>
            </a:r>
          </a:p>
          <a:p>
            <a:pPr lvl="2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 역상 저항성</a:t>
            </a:r>
            <a:endParaRPr lang="en-US" altLang="ko-KR" dirty="0"/>
          </a:p>
          <a:p>
            <a:pPr lvl="3"/>
            <a:r>
              <a:rPr lang="ko-KR" altLang="en-US" dirty="0"/>
              <a:t>공격자가 </a:t>
            </a:r>
            <a:r>
              <a:rPr lang="en-US" altLang="ko-KR" dirty="0"/>
              <a:t>H</a:t>
            </a:r>
            <a:r>
              <a:rPr lang="ko-KR" altLang="en-US" dirty="0"/>
              <a:t>에 대한 역상인 </a:t>
            </a:r>
            <a:r>
              <a:rPr lang="en-US" altLang="ko-KR" dirty="0"/>
              <a:t>M</a:t>
            </a:r>
            <a:r>
              <a:rPr lang="ko-KR" altLang="en-US" dirty="0"/>
              <a:t>을 절대 찾을 수 없는 것 </a:t>
            </a:r>
            <a:r>
              <a:rPr lang="en-US" altLang="ko-KR" dirty="0"/>
              <a:t>(</a:t>
            </a:r>
            <a:r>
              <a:rPr lang="ko-KR" altLang="en-US" dirty="0"/>
              <a:t>찾아도 맞는지 확인 불가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역상 저항성</a:t>
            </a:r>
            <a:endParaRPr lang="en-US" altLang="ko-KR" dirty="0"/>
          </a:p>
          <a:p>
            <a:pPr lvl="3"/>
            <a:r>
              <a:rPr lang="ko-KR" altLang="en-US" dirty="0"/>
              <a:t>동일한 </a:t>
            </a:r>
            <a:r>
              <a:rPr lang="en-US" altLang="ko-KR" dirty="0"/>
              <a:t>H</a:t>
            </a:r>
            <a:r>
              <a:rPr lang="ko-KR" altLang="en-US" dirty="0"/>
              <a:t> 값을 출력하는 </a:t>
            </a:r>
            <a:r>
              <a:rPr lang="en-US" altLang="ko-KR" dirty="0"/>
              <a:t>M</a:t>
            </a:r>
            <a:r>
              <a:rPr lang="ko-KR" altLang="en-US" dirty="0"/>
              <a:t> 값을 찾을 수 없는 것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충돌 저항성</a:t>
            </a:r>
            <a:r>
              <a:rPr lang="en-US" altLang="ko-KR" dirty="0"/>
              <a:t>(Collision Resistant)</a:t>
            </a:r>
          </a:p>
          <a:p>
            <a:pPr lvl="2"/>
            <a:r>
              <a:rPr lang="ko-KR" altLang="en-US" dirty="0"/>
              <a:t>해시 충돌 </a:t>
            </a:r>
            <a:r>
              <a:rPr lang="en-US" altLang="ko-KR" dirty="0"/>
              <a:t>=</a:t>
            </a:r>
            <a:r>
              <a:rPr lang="ko-KR" altLang="en-US" dirty="0"/>
              <a:t> 다른 </a:t>
            </a:r>
            <a:r>
              <a:rPr lang="ko-KR" altLang="en-US" dirty="0" err="1"/>
              <a:t>메세지가</a:t>
            </a:r>
            <a:r>
              <a:rPr lang="ko-KR" altLang="en-US" dirty="0"/>
              <a:t> 같은 해시 값을 출력 </a:t>
            </a:r>
            <a:r>
              <a:rPr lang="en-US" altLang="ko-KR" dirty="0"/>
              <a:t>(</a:t>
            </a:r>
            <a:r>
              <a:rPr lang="ko-KR" altLang="en-US" dirty="0" err="1"/>
              <a:t>비둘기집</a:t>
            </a:r>
            <a:r>
              <a:rPr lang="ko-KR" altLang="en-US" dirty="0"/>
              <a:t> 원리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해시 충돌을 일으키는 다른 </a:t>
            </a:r>
            <a:r>
              <a:rPr lang="ko-KR" altLang="en-US" dirty="0" err="1"/>
              <a:t>메세지를</a:t>
            </a:r>
            <a:r>
              <a:rPr lang="ko-KR" altLang="en-US" dirty="0"/>
              <a:t> 찾을 수 없는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생일 공격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Rho method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0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(Encryption)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암호화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특정 데이터를 알아볼 수 없도록 만들어서 데이터의 기밀성</a:t>
            </a:r>
            <a:r>
              <a:rPr lang="en-US" altLang="ko-KR" dirty="0"/>
              <a:t>(Confidentiality)</a:t>
            </a:r>
            <a:r>
              <a:rPr lang="ko-KR" altLang="en-US" dirty="0"/>
              <a:t>을 보장</a:t>
            </a:r>
            <a:endParaRPr lang="en-US" altLang="ko-KR" dirty="0"/>
          </a:p>
          <a:p>
            <a:pPr lvl="1"/>
            <a:r>
              <a:rPr lang="en-US" altLang="ko-KR" dirty="0"/>
              <a:t>Ciphertext = E(K, P)  -&gt; </a:t>
            </a:r>
            <a:r>
              <a:rPr lang="ko-KR" altLang="en-US" dirty="0"/>
              <a:t>암호화</a:t>
            </a:r>
            <a:r>
              <a:rPr lang="en-US" altLang="ko-KR" dirty="0"/>
              <a:t>(Encryption)</a:t>
            </a:r>
          </a:p>
          <a:p>
            <a:pPr lvl="1"/>
            <a:r>
              <a:rPr lang="en-US" altLang="ko-KR" dirty="0"/>
              <a:t>Plaintext = D(K, C)  -&gt; </a:t>
            </a:r>
            <a:r>
              <a:rPr lang="ko-KR" altLang="en-US" dirty="0"/>
              <a:t>복호화</a:t>
            </a:r>
            <a:r>
              <a:rPr lang="en-US" altLang="ko-KR" dirty="0"/>
              <a:t>(Decryption)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케르크호프스의</a:t>
            </a:r>
            <a:r>
              <a:rPr lang="ko-KR" altLang="en-US" dirty="0">
                <a:solidFill>
                  <a:srgbClr val="FF0000"/>
                </a:solidFill>
              </a:rPr>
              <a:t> 원리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암호의 보안성은 키의 비밀성에 의존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키의 비밀성만 지켜지면 암호 알고리즘은 알려져도 상관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일회용 패드</a:t>
            </a:r>
            <a:r>
              <a:rPr lang="en-US" altLang="ko-KR" dirty="0"/>
              <a:t>(One-Time Pad)</a:t>
            </a:r>
          </a:p>
          <a:p>
            <a:pPr lvl="1"/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  <a:r>
              <a:rPr lang="en-US" altLang="ko-KR" dirty="0"/>
              <a:t>, </a:t>
            </a:r>
            <a:r>
              <a:rPr lang="ko-KR" altLang="en-US" dirty="0"/>
              <a:t>비대칭키 암호화</a:t>
            </a:r>
            <a:endParaRPr lang="en-US" altLang="ko-KR" dirty="0"/>
          </a:p>
          <a:p>
            <a:pPr lvl="1"/>
            <a:r>
              <a:rPr lang="ko-KR" altLang="en-US" dirty="0"/>
              <a:t>인증 암호화</a:t>
            </a:r>
            <a:endParaRPr lang="en-US" altLang="ko-KR" dirty="0"/>
          </a:p>
          <a:p>
            <a:pPr lvl="1"/>
            <a:r>
              <a:rPr lang="ko-KR" altLang="en-US" dirty="0"/>
              <a:t>형태 보존 암호화</a:t>
            </a:r>
            <a:endParaRPr lang="en-US" altLang="ko-KR" dirty="0"/>
          </a:p>
          <a:p>
            <a:pPr lvl="1"/>
            <a:r>
              <a:rPr lang="ko-KR" altLang="en-US" dirty="0"/>
              <a:t>동형 암호화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해시 함수 설계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머클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담고르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구조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B993013-85B8-1A4D-9F92-0AAD51491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M-D</a:t>
            </a:r>
            <a:r>
              <a:rPr lang="ko-KR" altLang="en-US" sz="2000" dirty="0"/>
              <a:t> </a:t>
            </a:r>
            <a:r>
              <a:rPr lang="en-US" altLang="ko-KR" sz="2000" dirty="0"/>
              <a:t>Construction(Merkle </a:t>
            </a:r>
            <a:r>
              <a:rPr lang="en-US" altLang="ko-KR" sz="2000" dirty="0" err="1"/>
              <a:t>Damgard</a:t>
            </a:r>
            <a:r>
              <a:rPr lang="en-US" altLang="ko-KR" sz="2000" dirty="0"/>
              <a:t>)</a:t>
            </a:r>
          </a:p>
          <a:p>
            <a:endParaRPr lang="en-US" altLang="ko-KR" sz="1000" dirty="0"/>
          </a:p>
          <a:p>
            <a:pPr lvl="1"/>
            <a:r>
              <a:rPr lang="ko-KR" altLang="en-US" sz="1800" dirty="0"/>
              <a:t>입력을 더 작은 출력으로 변환하는 압축 함수</a:t>
            </a:r>
            <a:r>
              <a:rPr lang="en-US" altLang="ko-KR" sz="1800" dirty="0"/>
              <a:t>(Compression function)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</a:t>
            </a:r>
            <a:endParaRPr lang="en-US" altLang="ko-KR" sz="1800" dirty="0"/>
          </a:p>
          <a:p>
            <a:pPr lvl="2"/>
            <a:r>
              <a:rPr lang="ko-KR" altLang="en-US" sz="1600" dirty="0"/>
              <a:t>압축 함수 </a:t>
            </a:r>
            <a:r>
              <a:rPr lang="ko-KR" altLang="en-US" sz="1600" dirty="0" err="1"/>
              <a:t>보안성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해시 함수 </a:t>
            </a:r>
            <a:r>
              <a:rPr lang="ko-KR" altLang="en-US" sz="1600" dirty="0" err="1"/>
              <a:t>보안성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H0</a:t>
            </a:r>
            <a:r>
              <a:rPr lang="ko-KR" altLang="en-US" sz="1800" dirty="0"/>
              <a:t>에 들어가는 값은 </a:t>
            </a:r>
            <a:r>
              <a:rPr lang="en-US" altLang="ko-KR" sz="1800" dirty="0"/>
              <a:t>IV </a:t>
            </a:r>
            <a:r>
              <a:rPr lang="ko-KR" altLang="en-US" sz="1800" dirty="0"/>
              <a:t>값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Padding -&gt; </a:t>
            </a:r>
            <a:r>
              <a:rPr lang="ko-KR" altLang="en-US" sz="1800" dirty="0"/>
              <a:t>처음에 </a:t>
            </a:r>
            <a:r>
              <a:rPr lang="en-US" altLang="ko-KR" sz="1800" dirty="0"/>
              <a:t>1,</a:t>
            </a:r>
            <a:r>
              <a:rPr lang="ko-KR" altLang="en-US" sz="1800" dirty="0"/>
              <a:t> 이후 </a:t>
            </a:r>
            <a:r>
              <a:rPr lang="en-US" altLang="ko-KR" sz="1800" dirty="0"/>
              <a:t>0,</a:t>
            </a:r>
            <a:r>
              <a:rPr lang="ko-KR" altLang="en-US" sz="1800" dirty="0"/>
              <a:t> 마지막에 입력 </a:t>
            </a:r>
            <a:r>
              <a:rPr lang="ko-KR" altLang="en-US" sz="1800" dirty="0" err="1"/>
              <a:t>메세지의</a:t>
            </a:r>
            <a:r>
              <a:rPr lang="ko-KR" altLang="en-US" sz="1800" dirty="0"/>
              <a:t> 길이</a:t>
            </a:r>
            <a:endParaRPr lang="en-US" altLang="ko-KR" sz="1800" dirty="0"/>
          </a:p>
          <a:p>
            <a:pPr lvl="2"/>
            <a:r>
              <a:rPr lang="en-US" altLang="ko-KR" sz="1600" dirty="0"/>
              <a:t>Ex) 10101010</a:t>
            </a:r>
            <a:r>
              <a:rPr lang="en-US" altLang="ko-KR" sz="1600" dirty="0">
                <a:solidFill>
                  <a:srgbClr val="FF0000"/>
                </a:solidFill>
              </a:rPr>
              <a:t>|</a:t>
            </a:r>
            <a:r>
              <a:rPr lang="en-US" altLang="ko-KR" sz="1600" dirty="0"/>
              <a:t>10000…0000</a:t>
            </a:r>
            <a:r>
              <a:rPr lang="en-US" altLang="ko-KR" sz="1600" dirty="0">
                <a:solidFill>
                  <a:srgbClr val="FF0000"/>
                </a:solidFill>
              </a:rPr>
              <a:t>|</a:t>
            </a:r>
            <a:r>
              <a:rPr lang="en-US" altLang="ko-KR" sz="1600" dirty="0"/>
              <a:t>1000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데이비스</a:t>
            </a:r>
            <a:r>
              <a:rPr lang="en-US" altLang="ko-KR" sz="1800" dirty="0"/>
              <a:t>-</a:t>
            </a:r>
            <a:r>
              <a:rPr lang="ko-KR" altLang="en-US" sz="1800" dirty="0" err="1"/>
              <a:t>마이어</a:t>
            </a:r>
            <a:r>
              <a:rPr lang="ko-KR" altLang="en-US" sz="1800" dirty="0"/>
              <a:t> </a:t>
            </a:r>
            <a:r>
              <a:rPr lang="en-US" altLang="ko-KR" sz="1800" dirty="0"/>
              <a:t>Construction</a:t>
            </a:r>
          </a:p>
          <a:p>
            <a:pPr lvl="2"/>
            <a:r>
              <a:rPr lang="ko-KR" altLang="en-US" sz="1600" dirty="0"/>
              <a:t>해시 함수에 사용되는 압축 함수를 블록 암호로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SHA-1, SHA-2, MD5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FB6D-EF56-7441-AE34-A0195119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33" y="5091828"/>
            <a:ext cx="4555375" cy="1172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EA89CB-5C0B-2E4F-A649-C52BEF4D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130" y="4819686"/>
            <a:ext cx="2390870" cy="16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해시 함수 설계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스펀지 구조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B993013-85B8-1A4D-9F92-0AAD51491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스펀지 구조</a:t>
            </a:r>
            <a:endParaRPr lang="en-US" altLang="ko-KR" sz="2400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sz="2000" dirty="0"/>
              <a:t>입력과 출력 크기가 같은 함수를 이용 </a:t>
            </a:r>
            <a:r>
              <a:rPr lang="en-US" altLang="ko-KR" sz="2000" dirty="0"/>
              <a:t>(</a:t>
            </a:r>
            <a:r>
              <a:rPr lang="ko-KR" altLang="en-US" sz="2000" dirty="0"/>
              <a:t>치환 함수 이용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해시에서 키를 이용한 블록 암호를 사용하는 기존 </a:t>
            </a:r>
            <a:r>
              <a:rPr lang="en-US" altLang="ko-KR" sz="2000" dirty="0"/>
              <a:t>MD </a:t>
            </a:r>
            <a:r>
              <a:rPr lang="ko-KR" altLang="en-US" sz="2000" dirty="0"/>
              <a:t>방식 대신 치환 함수 이용</a:t>
            </a:r>
            <a:r>
              <a:rPr lang="en-US" altLang="ko-KR" sz="2000" dirty="0"/>
              <a:t>(XOR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600" dirty="0"/>
              <a:t>치환 함수 </a:t>
            </a:r>
            <a:r>
              <a:rPr lang="en-US" altLang="ko-KR" sz="1600" dirty="0"/>
              <a:t>P</a:t>
            </a:r>
            <a:r>
              <a:rPr lang="ko-KR" altLang="en-US" sz="1600" dirty="0"/>
              <a:t>는 무작위 치환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H0</a:t>
            </a:r>
            <a:r>
              <a:rPr lang="ko-KR" altLang="en-US" sz="2000" dirty="0"/>
              <a:t>에 들어가는 값은 </a:t>
            </a:r>
            <a:r>
              <a:rPr lang="en-US" altLang="ko-KR" sz="2000" dirty="0"/>
              <a:t>IV </a:t>
            </a:r>
            <a:r>
              <a:rPr lang="ko-KR" altLang="en-US" sz="2000" dirty="0"/>
              <a:t>값</a:t>
            </a:r>
            <a:endParaRPr lang="en-US" altLang="ko-KR" sz="2000" dirty="0"/>
          </a:p>
          <a:p>
            <a:pPr lvl="2"/>
            <a:r>
              <a:rPr lang="en-US" altLang="ko-KR" sz="1600" dirty="0"/>
              <a:t>Padding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처음엔 </a:t>
            </a:r>
            <a:r>
              <a:rPr lang="en-US" altLang="ko-KR" sz="1600" dirty="0"/>
              <a:t>1,</a:t>
            </a:r>
            <a:r>
              <a:rPr lang="ko-KR" altLang="en-US" sz="1600" dirty="0"/>
              <a:t> 그 이후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채움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Absorbing phase – Squeezing phase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Keccak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91E24-5192-114A-B13C-3F77FCBD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2" y="4804402"/>
            <a:ext cx="4836051" cy="15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3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인증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07430-F5BB-4686-8365-F851B73A5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인증 코드</a:t>
            </a:r>
            <a:r>
              <a:rPr lang="en-US" altLang="ko-KR" dirty="0"/>
              <a:t>(Message Authentication Code, MAC)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키를 가진 해시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 = MAC(K, M) -&gt; T </a:t>
            </a:r>
            <a:r>
              <a:rPr lang="ko-KR" altLang="en-US" dirty="0"/>
              <a:t>값을 이용해서 </a:t>
            </a:r>
            <a:r>
              <a:rPr lang="ko-KR" altLang="en-US" dirty="0" err="1"/>
              <a:t>메세지</a:t>
            </a:r>
            <a:r>
              <a:rPr lang="ko-KR" altLang="en-US" dirty="0"/>
              <a:t> 무결성 및 </a:t>
            </a:r>
            <a:r>
              <a:rPr lang="ko-KR" altLang="en-US" dirty="0" err="1"/>
              <a:t>인증성</a:t>
            </a:r>
            <a:r>
              <a:rPr lang="ko-KR" altLang="en-US" dirty="0"/>
              <a:t> 보호</a:t>
            </a:r>
            <a:endParaRPr lang="en-US" altLang="ko-KR" dirty="0"/>
          </a:p>
          <a:p>
            <a:pPr lvl="2"/>
            <a:r>
              <a:rPr lang="en-US" altLang="ko-KR" dirty="0"/>
              <a:t>Ex) A, B</a:t>
            </a:r>
            <a:r>
              <a:rPr lang="ko-KR" altLang="en-US" dirty="0"/>
              <a:t>가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교환시</a:t>
            </a:r>
            <a:r>
              <a:rPr lang="ko-KR" altLang="en-US" dirty="0"/>
              <a:t> 동일한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인증값으로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무결성 </a:t>
            </a:r>
            <a:r>
              <a:rPr lang="ko-KR" altLang="en-US" dirty="0" err="1"/>
              <a:t>인증성</a:t>
            </a:r>
            <a:r>
              <a:rPr lang="ko-KR" altLang="en-US" dirty="0"/>
              <a:t> 보호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TLS, IPSec </a:t>
            </a:r>
            <a:r>
              <a:rPr lang="ko-KR" altLang="en-US" dirty="0"/>
              <a:t>등 보안통신에서 </a:t>
            </a:r>
            <a:r>
              <a:rPr lang="en-US" altLang="ko-KR" dirty="0"/>
              <a:t>MAC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에서 사용하는 </a:t>
            </a:r>
            <a:r>
              <a:rPr lang="en-US" altLang="ko-KR" dirty="0"/>
              <a:t>Key</a:t>
            </a:r>
            <a:r>
              <a:rPr lang="ko-KR" altLang="en-US" dirty="0"/>
              <a:t> 유출 시 공격자가 위조</a:t>
            </a:r>
            <a:r>
              <a:rPr lang="en-US" altLang="ko-KR" dirty="0"/>
              <a:t>(Forgery)</a:t>
            </a:r>
            <a:r>
              <a:rPr lang="ko-KR" altLang="en-US" dirty="0"/>
              <a:t> 공격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PRF(</a:t>
            </a:r>
            <a:r>
              <a:rPr lang="ko-KR" altLang="en-US" dirty="0">
                <a:solidFill>
                  <a:srgbClr val="FF0000"/>
                </a:solidFill>
              </a:rPr>
              <a:t>의사 </a:t>
            </a:r>
            <a:r>
              <a:rPr lang="ko-KR" altLang="en-US" dirty="0" err="1">
                <a:solidFill>
                  <a:srgbClr val="FF0000"/>
                </a:solidFill>
              </a:rPr>
              <a:t>난수</a:t>
            </a:r>
            <a:r>
              <a:rPr lang="ko-KR" altLang="en-US" dirty="0">
                <a:solidFill>
                  <a:srgbClr val="FF0000"/>
                </a:solidFill>
              </a:rPr>
              <a:t> 함수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err="1">
                <a:solidFill>
                  <a:srgbClr val="FF0000"/>
                </a:solidFill>
              </a:rPr>
              <a:t>메세지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 err="1">
                <a:solidFill>
                  <a:srgbClr val="FF0000"/>
                </a:solidFill>
              </a:rPr>
              <a:t>를</a:t>
            </a:r>
            <a:r>
              <a:rPr lang="ko-KR" altLang="en-US" dirty="0">
                <a:solidFill>
                  <a:srgbClr val="FF0000"/>
                </a:solidFill>
              </a:rPr>
              <a:t> 이용해서 무작위해보이는 </a:t>
            </a:r>
            <a:r>
              <a:rPr lang="ko-KR" altLang="en-US" dirty="0" err="1">
                <a:solidFill>
                  <a:srgbClr val="FF0000"/>
                </a:solidFill>
              </a:rPr>
              <a:t>난수</a:t>
            </a:r>
            <a:r>
              <a:rPr lang="ko-KR" altLang="en-US" dirty="0">
                <a:solidFill>
                  <a:srgbClr val="FF0000"/>
                </a:solidFill>
              </a:rPr>
              <a:t> 출력해주는 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암호 시스템에서 많이 사용 </a:t>
            </a:r>
            <a:r>
              <a:rPr lang="en-US" altLang="ko-KR" dirty="0">
                <a:solidFill>
                  <a:srgbClr val="FF0000"/>
                </a:solidFill>
              </a:rPr>
              <a:t>(Key derivation)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보다 </a:t>
            </a:r>
            <a:r>
              <a:rPr lang="en-US" altLang="ko-KR" dirty="0"/>
              <a:t>PRF</a:t>
            </a:r>
            <a:r>
              <a:rPr lang="ko-KR" altLang="en-US" dirty="0"/>
              <a:t>가 </a:t>
            </a:r>
            <a:r>
              <a:rPr lang="ko-KR" altLang="en-US" dirty="0" err="1"/>
              <a:t>보안성이</a:t>
            </a:r>
            <a:r>
              <a:rPr lang="ko-KR" altLang="en-US" dirty="0"/>
              <a:t> 더 강하지만 최근에는 거의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2"/>
            <a:r>
              <a:rPr lang="en-US" altLang="ko-KR" dirty="0"/>
              <a:t>HMAC-SHA-256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995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인증 코드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HMAC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07430-F5BB-4686-8365-F851B73A5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HMAC</a:t>
            </a:r>
            <a:br>
              <a:rPr lang="en-US" altLang="ko-KR" dirty="0"/>
            </a:br>
            <a:endParaRPr lang="en-US" altLang="ko-KR" sz="1000" dirty="0"/>
          </a:p>
          <a:p>
            <a:pPr lvl="1"/>
            <a:r>
              <a:rPr lang="ko-KR" altLang="en-US" dirty="0"/>
              <a:t>해시 함수를 이용하여 구축한 </a:t>
            </a:r>
            <a:r>
              <a:rPr lang="en-US" altLang="ko-KR" dirty="0"/>
              <a:t>MAC</a:t>
            </a:r>
          </a:p>
          <a:p>
            <a:pPr lvl="2"/>
            <a:r>
              <a:rPr lang="ko-KR" altLang="en-US" dirty="0"/>
              <a:t>해시 함수의 </a:t>
            </a:r>
            <a:r>
              <a:rPr lang="ko-KR" altLang="en-US" dirty="0" err="1"/>
              <a:t>보안성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  <a:r>
              <a:rPr lang="ko-KR" altLang="en-US" dirty="0"/>
              <a:t>의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대부분의 보안 통신에서 </a:t>
            </a:r>
            <a:r>
              <a:rPr lang="en-US" altLang="ko-KR" dirty="0"/>
              <a:t>HMAC</a:t>
            </a:r>
            <a:r>
              <a:rPr lang="ko-KR" altLang="en-US" dirty="0"/>
              <a:t>을 사용 </a:t>
            </a:r>
            <a:r>
              <a:rPr lang="en-US" altLang="ko-KR" dirty="0"/>
              <a:t>(SGX</a:t>
            </a:r>
            <a:r>
              <a:rPr lang="ko-KR" altLang="en-US" dirty="0"/>
              <a:t>도 </a:t>
            </a:r>
            <a:r>
              <a:rPr lang="en-US" altLang="ko-KR" dirty="0"/>
              <a:t>HMAC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해시에 </a:t>
            </a:r>
            <a:r>
              <a:rPr lang="en-US" altLang="ko-KR" dirty="0"/>
              <a:t>Key</a:t>
            </a:r>
            <a:r>
              <a:rPr lang="ko-KR" altLang="en-US" dirty="0"/>
              <a:t>붙이는 방식에 비해 훨씬 안전하고 빠름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Hash((K ⊕ </a:t>
            </a:r>
            <a:r>
              <a:rPr lang="en-US" altLang="ko-KR" dirty="0" err="1"/>
              <a:t>opad</a:t>
            </a:r>
            <a:r>
              <a:rPr lang="en-US" altLang="ko-KR" dirty="0"/>
              <a:t>) || Hash((K ⊕ </a:t>
            </a:r>
            <a:r>
              <a:rPr lang="en-US" altLang="ko-KR" dirty="0" err="1"/>
              <a:t>ipad</a:t>
            </a:r>
            <a:r>
              <a:rPr lang="en-US" altLang="ko-KR" dirty="0"/>
              <a:t>) || M))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opad</a:t>
            </a:r>
            <a:r>
              <a:rPr lang="en-US" altLang="ko-KR" dirty="0"/>
              <a:t> = 0x5c, </a:t>
            </a:r>
            <a:r>
              <a:rPr lang="en-US" altLang="ko-KR" dirty="0" err="1"/>
              <a:t>ipad</a:t>
            </a:r>
            <a:r>
              <a:rPr lang="en-US" altLang="ko-KR" dirty="0"/>
              <a:t> = 0x36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37E42-EAC8-714C-8A3E-0DC2BA33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4135727"/>
            <a:ext cx="4030403" cy="21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C74D-E514-4F73-89BE-954720E1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인증 코드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CMAC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07430-F5BB-4686-8365-F851B73A5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암호 기반 </a:t>
            </a:r>
            <a:r>
              <a:rPr lang="en-US" altLang="ko-KR" dirty="0"/>
              <a:t>MAC(Cipher-based</a:t>
            </a:r>
            <a:r>
              <a:rPr lang="ko-KR" altLang="en-US" dirty="0"/>
              <a:t> </a:t>
            </a:r>
            <a:r>
              <a:rPr lang="en-US" altLang="ko-KR" dirty="0"/>
              <a:t>MAC)</a:t>
            </a:r>
          </a:p>
          <a:p>
            <a:endParaRPr lang="en-US" altLang="ko-KR" sz="1100" dirty="0"/>
          </a:p>
          <a:p>
            <a:pPr lvl="1"/>
            <a:r>
              <a:rPr lang="ko-KR" altLang="en-US" dirty="0"/>
              <a:t>해시 함수 대신 블록 암호를 이용하여 </a:t>
            </a:r>
            <a:r>
              <a:rPr lang="en-US" altLang="ko-KR" dirty="0"/>
              <a:t>MAC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암호 모드의 </a:t>
            </a:r>
            <a:r>
              <a:rPr lang="en-US" altLang="ko-KR" dirty="0"/>
              <a:t>CBC</a:t>
            </a:r>
            <a:r>
              <a:rPr lang="ko-KR" altLang="en-US" dirty="0"/>
              <a:t> 모드를 사용하여 </a:t>
            </a:r>
            <a:r>
              <a:rPr lang="en-US" altLang="ko-KR" dirty="0"/>
              <a:t>MAC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IV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값으로 </a:t>
            </a:r>
            <a:r>
              <a:rPr lang="en-US" altLang="ko-KR" dirty="0"/>
              <a:t>CBC</a:t>
            </a:r>
            <a:r>
              <a:rPr lang="ko-KR" altLang="en-US" dirty="0"/>
              <a:t> 모드로 암호화</a:t>
            </a:r>
            <a:endParaRPr lang="en-US" altLang="ko-KR" dirty="0"/>
          </a:p>
          <a:p>
            <a:pPr lvl="2"/>
            <a:r>
              <a:rPr lang="ko-KR" altLang="en-US" dirty="0"/>
              <a:t>암호문의 마지막 블록을 </a:t>
            </a:r>
            <a:r>
              <a:rPr lang="ko-KR" altLang="en-US" dirty="0" err="1"/>
              <a:t>인증값으로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두 개의 </a:t>
            </a:r>
            <a:r>
              <a:rPr lang="ko-KR" altLang="en-US" dirty="0" err="1">
                <a:solidFill>
                  <a:srgbClr val="FF0000"/>
                </a:solidFill>
              </a:rPr>
              <a:t>메세지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인증값</a:t>
            </a:r>
            <a:r>
              <a:rPr lang="ko-KR" altLang="en-US" dirty="0">
                <a:solidFill>
                  <a:srgbClr val="FF0000"/>
                </a:solidFill>
              </a:rPr>
              <a:t> 쌍으로 위조된 세 번째 </a:t>
            </a:r>
            <a:r>
              <a:rPr lang="ko-KR" altLang="en-US" dirty="0" err="1">
                <a:solidFill>
                  <a:srgbClr val="FF0000"/>
                </a:solidFill>
              </a:rPr>
              <a:t>메세지</a:t>
            </a:r>
            <a:r>
              <a:rPr lang="ko-KR" altLang="en-US" dirty="0">
                <a:solidFill>
                  <a:srgbClr val="FF0000"/>
                </a:solidFill>
              </a:rPr>
              <a:t> 생성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변형된 </a:t>
            </a:r>
            <a:r>
              <a:rPr lang="en-US" altLang="ko-KR" dirty="0"/>
              <a:t>CBC-MAC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Key </a:t>
            </a:r>
            <a:r>
              <a:rPr lang="ko-KR" altLang="en-US" dirty="0"/>
              <a:t>추가 생성</a:t>
            </a:r>
            <a:endParaRPr lang="en-US" altLang="ko-KR" dirty="0"/>
          </a:p>
          <a:p>
            <a:pPr lvl="3"/>
            <a:r>
              <a:rPr lang="ko-KR" altLang="en-US" dirty="0" err="1"/>
              <a:t>임시값</a:t>
            </a:r>
            <a:r>
              <a:rPr lang="ko-KR" altLang="en-US" dirty="0"/>
              <a:t> </a:t>
            </a:r>
            <a:r>
              <a:rPr lang="en-US" altLang="ko-KR" dirty="0"/>
              <a:t>L = E(0, K)</a:t>
            </a:r>
            <a:r>
              <a:rPr lang="ko-KR" altLang="en-US" dirty="0"/>
              <a:t> 의 </a:t>
            </a:r>
            <a:r>
              <a:rPr lang="en-US" altLang="ko-KR" dirty="0"/>
              <a:t>MSB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K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(L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1),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K</a:t>
            </a:r>
            <a:r>
              <a:rPr lang="en-US" altLang="ko-KR" baseline="-25000" dirty="0"/>
              <a:t>1</a:t>
            </a:r>
            <a:r>
              <a:rPr lang="en-US" altLang="ko-KR" dirty="0"/>
              <a:t> = (L&lt;&lt;1) ⊕ 87</a:t>
            </a:r>
          </a:p>
          <a:p>
            <a:pPr lvl="3"/>
            <a:r>
              <a:rPr lang="en-US" altLang="ko-KR" dirty="0"/>
              <a:t>K</a:t>
            </a:r>
            <a:r>
              <a:rPr lang="en-US" altLang="ko-KR" baseline="-25000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MSB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K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(K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1),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K</a:t>
            </a:r>
            <a:r>
              <a:rPr lang="en-US" altLang="ko-KR" baseline="-25000" dirty="0"/>
              <a:t>2</a:t>
            </a:r>
            <a:r>
              <a:rPr lang="en-US" altLang="ko-KR" dirty="0"/>
              <a:t> = (K</a:t>
            </a:r>
            <a:r>
              <a:rPr lang="en-US" altLang="ko-KR" baseline="-25000" dirty="0"/>
              <a:t>1 </a:t>
            </a:r>
            <a:r>
              <a:rPr lang="en-US" altLang="ko-KR" dirty="0"/>
              <a:t>&lt;&lt;1) ⊕ 87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나머지 과정은 </a:t>
            </a:r>
            <a:r>
              <a:rPr lang="en-US" altLang="ko-KR" dirty="0"/>
              <a:t>CBC</a:t>
            </a:r>
            <a:r>
              <a:rPr lang="ko-KR" altLang="en-US" dirty="0"/>
              <a:t>와 동일하지만 마지막 라운드만 차이</a:t>
            </a:r>
            <a:endParaRPr lang="en-US" altLang="ko-KR" dirty="0"/>
          </a:p>
          <a:p>
            <a:pPr lvl="3"/>
            <a:r>
              <a:rPr lang="ko-KR" altLang="en-US" dirty="0"/>
              <a:t>블록 크기가 딱 맞으면 </a:t>
            </a:r>
            <a:r>
              <a:rPr lang="en-US" altLang="ko-KR" dirty="0"/>
              <a:t>K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XOR</a:t>
            </a:r>
          </a:p>
          <a:p>
            <a:pPr lvl="3"/>
            <a:r>
              <a:rPr lang="ko-KR" altLang="en-US" dirty="0"/>
              <a:t>블록 크기가 부족하면 </a:t>
            </a:r>
            <a:r>
              <a:rPr lang="en-US" altLang="ko-KR" dirty="0"/>
              <a:t>Padding </a:t>
            </a:r>
            <a:r>
              <a:rPr lang="ko-KR" altLang="en-US" dirty="0"/>
              <a:t>후 </a:t>
            </a:r>
            <a:r>
              <a:rPr lang="en-US" altLang="ko-KR" dirty="0"/>
              <a:t>K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XOR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16983D-38B9-434A-B1CE-FCD6E38C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62" y="5223932"/>
            <a:ext cx="2994317" cy="1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3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7446-3160-464F-871D-D2731A07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암호화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D631C-CFBD-0B4D-BC91-89862937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인증 암호화 </a:t>
            </a:r>
            <a:r>
              <a:rPr kumimoji="1" lang="en-US" altLang="ko-KR" dirty="0"/>
              <a:t>(Authenticated Encryption)</a:t>
            </a:r>
          </a:p>
          <a:p>
            <a:pPr lvl="1"/>
            <a:endParaRPr kumimoji="1" lang="en-US" altLang="ko-KR" sz="1000" dirty="0"/>
          </a:p>
          <a:p>
            <a:pPr lvl="1"/>
            <a:r>
              <a:rPr kumimoji="1" lang="ko-KR" altLang="en-US" dirty="0"/>
              <a:t>암호화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 (</a:t>
            </a:r>
            <a:r>
              <a:rPr kumimoji="1" lang="ko-KR" altLang="en-US" dirty="0"/>
              <a:t>암호화 </a:t>
            </a:r>
            <a:r>
              <a:rPr kumimoji="1" lang="en-US" altLang="ko-KR" dirty="0"/>
              <a:t>&amp; MAC, MAC </a:t>
            </a:r>
            <a:r>
              <a:rPr kumimoji="1" lang="ko-KR" altLang="en-US" dirty="0"/>
              <a:t>후 암호화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암호화 후 </a:t>
            </a:r>
            <a:r>
              <a:rPr kumimoji="1" lang="en-US" altLang="ko-KR" dirty="0"/>
              <a:t>MAC)</a:t>
            </a:r>
            <a:endParaRPr kumimoji="1" lang="ko-KR" altLang="en-US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메시지 기밀성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무결성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인증성</a:t>
            </a:r>
            <a:r>
              <a:rPr kumimoji="1" lang="ko-KR" altLang="en-US" dirty="0"/>
              <a:t> 보호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인증 암호화</a:t>
            </a:r>
            <a:r>
              <a:rPr kumimoji="1" lang="en-US" altLang="ko-KR" dirty="0"/>
              <a:t>(AE) -&gt; </a:t>
            </a:r>
            <a:r>
              <a:rPr kumimoji="1" lang="ko-KR" altLang="en-US" dirty="0"/>
              <a:t>암호문 </a:t>
            </a:r>
            <a:r>
              <a:rPr kumimoji="1" lang="en-US" altLang="ko-KR" dirty="0"/>
              <a:t>+ MAC </a:t>
            </a:r>
            <a:r>
              <a:rPr kumimoji="1" lang="ko-KR" altLang="en-US" dirty="0"/>
              <a:t>한번에 반환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 </a:t>
            </a:r>
            <a:r>
              <a:rPr kumimoji="1" lang="ko-KR" altLang="en-US" dirty="0"/>
              <a:t>암호화 </a:t>
            </a:r>
            <a:r>
              <a:rPr kumimoji="1" lang="en-US" altLang="ko-KR" dirty="0"/>
              <a:t>-&gt; AD(K, P) = (C, T)</a:t>
            </a:r>
          </a:p>
          <a:p>
            <a:pPr lvl="2"/>
            <a:r>
              <a:rPr kumimoji="1" lang="en-US" altLang="ko-KR" dirty="0"/>
              <a:t> </a:t>
            </a:r>
            <a:r>
              <a:rPr kumimoji="1" lang="ko-KR" altLang="en-US" dirty="0"/>
              <a:t>복호화 </a:t>
            </a:r>
            <a:r>
              <a:rPr kumimoji="1" lang="en-US" altLang="ko-KR" dirty="0"/>
              <a:t>-&gt; AD(K, C, T) = P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암호문을 복호화 하기 전에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값을 통해 무결성 및 </a:t>
            </a:r>
            <a:r>
              <a:rPr kumimoji="1" lang="ko-KR" altLang="en-US" dirty="0" err="1"/>
              <a:t>인증성</a:t>
            </a:r>
            <a:r>
              <a:rPr kumimoji="1" lang="ko-KR" altLang="en-US" dirty="0"/>
              <a:t> 확인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암호화 과정만큼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생성하는 과정도 보안성 유지해야 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00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F359-B657-42C0-94F6-016AA97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인증 암호화  </a:t>
            </a:r>
            <a:r>
              <a:rPr lang="en-US" altLang="ko-KR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AEAD(Authenticated Encryption with Associated Data)</a:t>
            </a:r>
            <a:endParaRPr lang="ko-KR" altLang="en-US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8FDA4-FBAE-412E-B5BB-019A5F086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AEAD(Authenticated Encryption with Associated Data)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dirty="0"/>
              <a:t>AEAD(K, P, A) = (C, A, T)</a:t>
            </a:r>
          </a:p>
          <a:p>
            <a:pPr lvl="2"/>
            <a:r>
              <a:rPr lang="en-US" altLang="ko-KR" dirty="0"/>
              <a:t>Associated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ko-KR" altLang="en-US" dirty="0" err="1"/>
              <a:t>평문</a:t>
            </a:r>
            <a:r>
              <a:rPr lang="ko-KR" altLang="en-US" dirty="0"/>
              <a:t> 그대로 전송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암호화는 하지 않고 </a:t>
            </a:r>
            <a:r>
              <a:rPr lang="ko-KR" altLang="en-US" dirty="0" err="1"/>
              <a:t>인증값만</a:t>
            </a:r>
            <a:r>
              <a:rPr lang="ko-KR" altLang="en-US" dirty="0"/>
              <a:t> 생성하고 싶은 </a:t>
            </a:r>
            <a:r>
              <a:rPr lang="en-US" altLang="ko-KR" dirty="0"/>
              <a:t>Associated Data</a:t>
            </a:r>
            <a:r>
              <a:rPr lang="ko-KR" altLang="en-US" dirty="0"/>
              <a:t>를 포함하는 인증 암호화</a:t>
            </a:r>
            <a:endParaRPr lang="en-US" altLang="ko-KR" dirty="0"/>
          </a:p>
          <a:p>
            <a:pPr lvl="2"/>
            <a:r>
              <a:rPr lang="ko-KR" altLang="en-US" dirty="0"/>
              <a:t>네트워크 패킷 헤더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최근 가장 많이 사용되는 암호화 모드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AES-GCM</a:t>
            </a:r>
          </a:p>
          <a:p>
            <a:pPr lvl="2"/>
            <a:r>
              <a:rPr lang="en-US" altLang="ko-KR" dirty="0"/>
              <a:t>NIST </a:t>
            </a:r>
            <a:r>
              <a:rPr lang="ko-KR" altLang="en-US" dirty="0"/>
              <a:t>경량 암호 기준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A, P </a:t>
            </a:r>
            <a:r>
              <a:rPr lang="ko-KR" altLang="en-US" dirty="0"/>
              <a:t>값을 안보내도 암호화 과정에서 문제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3011-920C-4012-A4B4-417C987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암호화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AES-GCM(Galois/Counter Mode)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DEA1-956E-4161-B629-DF564B94B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AES-GCM(Galois/Counter Mode)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전세계에서 가장 많이 사용되는 암호화 모드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NIST </a:t>
            </a:r>
            <a:r>
              <a:rPr lang="ko-KR" altLang="en-US" dirty="0">
                <a:solidFill>
                  <a:srgbClr val="FF0000"/>
                </a:solidFill>
              </a:rPr>
              <a:t>표준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IPSec</a:t>
            </a:r>
            <a:r>
              <a:rPr lang="en-US" altLang="ko-KR" dirty="0">
                <a:solidFill>
                  <a:srgbClr val="FF0000"/>
                </a:solidFill>
              </a:rPr>
              <a:t>, TLS…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암호화 모드 </a:t>
            </a:r>
            <a:r>
              <a:rPr lang="en-US" altLang="ko-KR" dirty="0"/>
              <a:t>-&gt; CTR Mode</a:t>
            </a:r>
          </a:p>
          <a:p>
            <a:pPr lvl="2"/>
            <a:r>
              <a:rPr lang="en-US" altLang="ko-KR" dirty="0"/>
              <a:t>IV -&gt; 96 bit Nonce, 32 bit Counter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ko-KR" altLang="en-US" dirty="0" err="1"/>
              <a:t>인증값</a:t>
            </a:r>
            <a:r>
              <a:rPr lang="en-US" altLang="ko-KR" dirty="0"/>
              <a:t> -&gt; GHASH (128bit Binary Multiplication)</a:t>
            </a:r>
          </a:p>
          <a:p>
            <a:pPr lvl="2"/>
            <a:r>
              <a:rPr lang="en-US" altLang="ko-KR" dirty="0"/>
              <a:t>H -&gt; E(K, 0)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병렬화 가능 </a:t>
            </a:r>
            <a:r>
              <a:rPr lang="en-US" altLang="ko-KR" dirty="0"/>
              <a:t>(</a:t>
            </a:r>
            <a:r>
              <a:rPr lang="ko-KR" altLang="en-US" dirty="0"/>
              <a:t>스트림화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 Mode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Nonce </a:t>
            </a:r>
            <a:r>
              <a:rPr lang="ko-KR" altLang="en-US" dirty="0">
                <a:solidFill>
                  <a:srgbClr val="FF0000"/>
                </a:solidFill>
              </a:rPr>
              <a:t>값 중복에 취약</a:t>
            </a:r>
            <a:r>
              <a:rPr lang="ko-KR" altLang="en-US" dirty="0"/>
              <a:t> </a:t>
            </a:r>
            <a:r>
              <a:rPr lang="en-US" altLang="ko-KR" dirty="0"/>
              <a:t>(MAC</a:t>
            </a:r>
            <a:r>
              <a:rPr lang="ko-KR" altLang="en-US" dirty="0"/>
              <a:t> 값 변조 가능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5D8867-A9D1-4A2A-8B60-D5944C38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86" y="4527395"/>
            <a:ext cx="3031195" cy="18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30909-886B-465E-B593-C6FCAE20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암호화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AES-GCM(Galois/Counter Mode)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1D8AC-342C-4C0A-A26E-C3DB997F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80" y="1926418"/>
            <a:ext cx="4047893" cy="3005163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4E9A966-DC1E-184A-BBF8-627B32C70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8621325" cy="488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R" sz="2400" dirty="0"/>
              <a:t>① H = CIPH</a:t>
            </a:r>
            <a:r>
              <a:rPr lang="en" altLang="ko-KR" sz="2400" baseline="-25000" dirty="0"/>
              <a:t>K</a:t>
            </a:r>
            <a:r>
              <a:rPr lang="en" altLang="ko-KR" sz="2400" dirty="0"/>
              <a:t>(0</a:t>
            </a:r>
            <a:r>
              <a:rPr lang="en" altLang="ko-KR" sz="2400" baseline="30000" dirty="0"/>
              <a:t>128</a:t>
            </a:r>
            <a:r>
              <a:rPr lang="en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② </a:t>
            </a:r>
            <a:r>
              <a:rPr lang="en" altLang="ko-KR" sz="2400" dirty="0"/>
              <a:t>C=GCTR</a:t>
            </a:r>
            <a:r>
              <a:rPr lang="en" altLang="ko-KR" sz="2400" baseline="-25000" dirty="0"/>
              <a:t>K</a:t>
            </a:r>
            <a:r>
              <a:rPr lang="en" altLang="ko-KR" sz="2400" dirty="0"/>
              <a:t>(inc</a:t>
            </a:r>
            <a:r>
              <a:rPr lang="en" altLang="ko-KR" sz="2400" baseline="-25000" dirty="0"/>
              <a:t>32</a:t>
            </a:r>
            <a:r>
              <a:rPr lang="en" altLang="ko-KR" sz="2400" dirty="0"/>
              <a:t>(J</a:t>
            </a:r>
            <a:r>
              <a:rPr lang="en" altLang="ko-KR" sz="2400" baseline="-25000" dirty="0"/>
              <a:t>0</a:t>
            </a:r>
            <a:r>
              <a:rPr lang="en" altLang="ko-KR" sz="2400" dirty="0"/>
              <a:t>),P)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③ </a:t>
            </a:r>
            <a:r>
              <a:rPr lang="en" altLang="ko-KR" sz="2400" dirty="0"/>
              <a:t>S = GHASH</a:t>
            </a:r>
            <a:r>
              <a:rPr lang="en" altLang="ko-KR" sz="2400" baseline="-25000" dirty="0"/>
              <a:t>H </a:t>
            </a:r>
            <a:r>
              <a:rPr lang="en" altLang="ko-KR" sz="2400" dirty="0"/>
              <a:t>(A || 0</a:t>
            </a:r>
            <a:r>
              <a:rPr lang="en" altLang="ko-KR" sz="2400" baseline="30000" dirty="0"/>
              <a:t>v</a:t>
            </a:r>
            <a:r>
              <a:rPr lang="en" altLang="ko-KR" sz="2400" dirty="0"/>
              <a:t> || C || 0</a:t>
            </a:r>
            <a:r>
              <a:rPr lang="en" altLang="ko-KR" sz="2400" baseline="30000" dirty="0"/>
              <a:t>u</a:t>
            </a:r>
            <a:r>
              <a:rPr lang="en" altLang="ko-KR" sz="2400" dirty="0"/>
              <a:t> || [len(A)]</a:t>
            </a:r>
            <a:r>
              <a:rPr lang="en" altLang="ko-KR" sz="2400" baseline="-25000" dirty="0"/>
              <a:t>64 </a:t>
            </a:r>
            <a:r>
              <a:rPr lang="en" altLang="ko-KR" sz="2400" dirty="0"/>
              <a:t>|| [len(C)]</a:t>
            </a:r>
            <a:r>
              <a:rPr lang="en" altLang="ko-KR" sz="2400" baseline="-25000" dirty="0"/>
              <a:t>64</a:t>
            </a:r>
            <a:r>
              <a:rPr lang="en" altLang="ko-KR" sz="2400" dirty="0"/>
              <a:t>) </a:t>
            </a:r>
          </a:p>
          <a:p>
            <a:pPr marL="0" indent="0">
              <a:buNone/>
            </a:pPr>
            <a:endParaRPr lang="en" altLang="ko-KR" sz="2400" dirty="0"/>
          </a:p>
          <a:p>
            <a:pPr marL="0" indent="0">
              <a:buNone/>
            </a:pPr>
            <a:r>
              <a:rPr lang="ko-KR" altLang="en-US" sz="2400" dirty="0"/>
              <a:t>④ </a:t>
            </a:r>
            <a:r>
              <a:rPr lang="en" altLang="ko-KR" sz="2400" dirty="0"/>
              <a:t>T=MSB</a:t>
            </a:r>
            <a:r>
              <a:rPr lang="en" altLang="ko-KR" sz="2400" baseline="-25000" dirty="0"/>
              <a:t>Tlen</a:t>
            </a:r>
            <a:r>
              <a:rPr lang="en" altLang="ko-KR" sz="2400" dirty="0"/>
              <a:t>(GCTR</a:t>
            </a:r>
            <a:r>
              <a:rPr lang="en" altLang="ko-KR" sz="2400" baseline="-25000" dirty="0"/>
              <a:t>K</a:t>
            </a:r>
            <a:r>
              <a:rPr lang="en" altLang="ko-KR" sz="2400" dirty="0"/>
              <a:t>(J</a:t>
            </a:r>
            <a:r>
              <a:rPr lang="en" altLang="ko-KR" sz="2400" baseline="-25000" dirty="0"/>
              <a:t>0</a:t>
            </a:r>
            <a:r>
              <a:rPr lang="en" altLang="ko-KR" sz="2400" dirty="0"/>
              <a:t>,S)) </a:t>
            </a:r>
          </a:p>
          <a:p>
            <a:pPr marL="0" indent="0">
              <a:buNone/>
            </a:pPr>
            <a:endParaRPr lang="en" altLang="ko-KR" sz="2400" dirty="0"/>
          </a:p>
          <a:p>
            <a:pPr marL="0" indent="0">
              <a:buNone/>
            </a:pPr>
            <a:r>
              <a:rPr lang="ko-KR" altLang="en-US" sz="2400" dirty="0"/>
              <a:t>⑤  </a:t>
            </a:r>
            <a:r>
              <a:rPr lang="en-US" altLang="ko-KR" sz="2400" dirty="0"/>
              <a:t>return </a:t>
            </a:r>
            <a:r>
              <a:rPr lang="en" altLang="ko-KR" sz="2400" dirty="0"/>
              <a:t>(C,T)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0820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55638-000C-4647-BC2E-2C3D0085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FD8B1-1DEF-476C-884D-9A59B7A21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Finite Field, Group</a:t>
            </a:r>
          </a:p>
          <a:p>
            <a:endParaRPr lang="en-US" altLang="ko-KR" dirty="0"/>
          </a:p>
          <a:p>
            <a:r>
              <a:rPr lang="en-US" altLang="ko-KR" dirty="0"/>
              <a:t>RSA</a:t>
            </a:r>
          </a:p>
          <a:p>
            <a:endParaRPr lang="en-US" altLang="ko-KR" dirty="0"/>
          </a:p>
          <a:p>
            <a:r>
              <a:rPr lang="ko-KR" altLang="en-US" dirty="0" err="1"/>
              <a:t>디피</a:t>
            </a:r>
            <a:r>
              <a:rPr lang="en-US" altLang="ko-KR" dirty="0"/>
              <a:t>-</a:t>
            </a:r>
            <a:r>
              <a:rPr lang="ko-KR" altLang="en-US" dirty="0" err="1"/>
              <a:t>헬먼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타원 곡선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TLS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51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A866-DA32-4744-91F7-64E5DF7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(Encryption)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일회용 패드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(One-Time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Pad)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2B9A2-9466-47D7-8225-6B29FF8CC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일회용 패드</a:t>
            </a:r>
            <a:r>
              <a:rPr lang="en-US" altLang="ko-KR" dirty="0"/>
              <a:t>(One-Time Pad)</a:t>
            </a:r>
          </a:p>
          <a:p>
            <a:endParaRPr lang="en-US" altLang="ko-KR" sz="1000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가장 안전한 암호화 방법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공격자가 무한한 계산 능력을 가져도 </a:t>
            </a:r>
            <a:r>
              <a:rPr lang="ko-KR" altLang="en-US" dirty="0" err="1">
                <a:solidFill>
                  <a:srgbClr val="FF0000"/>
                </a:solidFill>
              </a:rPr>
              <a:t>평문을</a:t>
            </a:r>
            <a:r>
              <a:rPr lang="ko-KR" altLang="en-US" dirty="0">
                <a:solidFill>
                  <a:srgbClr val="FF0000"/>
                </a:solidFill>
              </a:rPr>
              <a:t> 알아낼 수 없음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암호화 시 </a:t>
            </a:r>
            <a:r>
              <a:rPr lang="ko-KR" altLang="en-US" dirty="0" err="1"/>
              <a:t>평문과</a:t>
            </a:r>
            <a:r>
              <a:rPr lang="ko-KR" altLang="en-US" dirty="0"/>
              <a:t> 동일한 길이의 난수</a:t>
            </a:r>
            <a:r>
              <a:rPr lang="en-US" altLang="ko-KR" dirty="0"/>
              <a:t>(Key)</a:t>
            </a:r>
            <a:r>
              <a:rPr lang="ko-KR" altLang="en-US" dirty="0"/>
              <a:t> 생성하여 </a:t>
            </a:r>
            <a:r>
              <a:rPr lang="en-US" altLang="ko-KR" dirty="0"/>
              <a:t>XOR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난수인 </a:t>
            </a:r>
            <a:r>
              <a:rPr lang="en-US" altLang="ko-KR" dirty="0"/>
              <a:t>Key</a:t>
            </a:r>
            <a:r>
              <a:rPr lang="ko-KR" altLang="en-US" dirty="0"/>
              <a:t>값은 </a:t>
            </a:r>
            <a:r>
              <a:rPr lang="ko-KR" altLang="en-US" dirty="0">
                <a:solidFill>
                  <a:srgbClr val="FF0000"/>
                </a:solidFill>
              </a:rPr>
              <a:t>일회용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재사용 시 보안성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C1 = (P1 ^ K)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C2 = (P2 ^ K)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(C1 ^ C2) = (P1 ^ P2)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암호화 할 때마다 </a:t>
            </a:r>
            <a:r>
              <a:rPr lang="ko-KR" altLang="en-US" dirty="0" err="1"/>
              <a:t>평문과</a:t>
            </a:r>
            <a:r>
              <a:rPr lang="ko-KR" altLang="en-US" dirty="0"/>
              <a:t> 동일한 길이 난수 </a:t>
            </a:r>
            <a:r>
              <a:rPr lang="en-US" altLang="ko-KR" dirty="0"/>
              <a:t>Key</a:t>
            </a:r>
            <a:r>
              <a:rPr lang="ko-KR" altLang="en-US" dirty="0"/>
              <a:t> 값을 생성해야 함</a:t>
            </a:r>
            <a:endParaRPr lang="en-US" altLang="ko-KR" dirty="0"/>
          </a:p>
          <a:p>
            <a:pPr lvl="2"/>
            <a:r>
              <a:rPr lang="ko-KR" altLang="en-US" dirty="0" err="1"/>
              <a:t>평문과</a:t>
            </a:r>
            <a:r>
              <a:rPr lang="ko-KR" altLang="en-US" dirty="0"/>
              <a:t> 동일한 길이의 </a:t>
            </a:r>
            <a:r>
              <a:rPr lang="en-US" altLang="ko-KR" dirty="0"/>
              <a:t>Key</a:t>
            </a:r>
            <a:r>
              <a:rPr lang="ko-KR" altLang="en-US" dirty="0"/>
              <a:t>를 생성하는 것은 매우 비효율적</a:t>
            </a:r>
            <a:r>
              <a:rPr lang="en-US" altLang="ko-KR" dirty="0"/>
              <a:t>(</a:t>
            </a: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공간적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532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A866-DA32-4744-91F7-64E5DF7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(Encryption)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대칭키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암호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비대칭키 암호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2B9A2-9466-47D7-8225-6B29FF8CC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가 같이 사용</a:t>
            </a:r>
            <a:endParaRPr lang="en-US" altLang="ko-KR" dirty="0"/>
          </a:p>
          <a:p>
            <a:pPr lvl="2"/>
            <a:r>
              <a:rPr lang="ko-KR" altLang="en-US" dirty="0"/>
              <a:t>안전한 </a:t>
            </a:r>
            <a:r>
              <a:rPr lang="en-US" altLang="ko-KR" dirty="0">
                <a:solidFill>
                  <a:srgbClr val="FF0000"/>
                </a:solidFill>
              </a:rPr>
              <a:t>Key </a:t>
            </a:r>
            <a:r>
              <a:rPr lang="ko-KR" altLang="en-US" dirty="0">
                <a:solidFill>
                  <a:srgbClr val="FF0000"/>
                </a:solidFill>
              </a:rPr>
              <a:t>교환</a:t>
            </a:r>
            <a:r>
              <a:rPr lang="en-US" altLang="ko-KR" dirty="0">
                <a:solidFill>
                  <a:srgbClr val="FF0000"/>
                </a:solidFill>
              </a:rPr>
              <a:t>(Key Exchange)</a:t>
            </a:r>
            <a:r>
              <a:rPr lang="ko-KR" altLang="en-US" dirty="0"/>
              <a:t> 알고리즘 필요</a:t>
            </a:r>
            <a:endParaRPr lang="en-US" altLang="ko-KR" dirty="0"/>
          </a:p>
          <a:p>
            <a:pPr lvl="1"/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복호화에서 사용되는 </a:t>
            </a:r>
            <a:r>
              <a:rPr lang="en-US" altLang="ko-KR" dirty="0"/>
              <a:t>Key </a:t>
            </a:r>
            <a:r>
              <a:rPr lang="ko-KR" altLang="en-US" dirty="0"/>
              <a:t>값이 같음</a:t>
            </a:r>
            <a:endParaRPr lang="en-US" altLang="ko-KR" dirty="0"/>
          </a:p>
          <a:p>
            <a:pPr lvl="1"/>
            <a:r>
              <a:rPr lang="ko-KR" altLang="en-US" dirty="0"/>
              <a:t>비대칭키에 비해 속도가 빠름</a:t>
            </a:r>
            <a:endParaRPr lang="en-US" altLang="ko-KR" dirty="0"/>
          </a:p>
          <a:p>
            <a:pPr lvl="1"/>
            <a:r>
              <a:rPr lang="ko-KR" altLang="en-US" dirty="0"/>
              <a:t>블록 암호</a:t>
            </a:r>
            <a:r>
              <a:rPr lang="en-US" altLang="ko-KR" dirty="0"/>
              <a:t>, </a:t>
            </a:r>
            <a:r>
              <a:rPr lang="ko-KR" altLang="en-US" dirty="0"/>
              <a:t>스트림 암호</a:t>
            </a:r>
            <a:endParaRPr lang="en-US" altLang="ko-KR" dirty="0"/>
          </a:p>
          <a:p>
            <a:pPr lvl="1"/>
            <a:r>
              <a:rPr lang="en-US" altLang="ko-KR" dirty="0"/>
              <a:t>AES, DES, ARIA, LEA …</a:t>
            </a:r>
          </a:p>
          <a:p>
            <a:endParaRPr lang="en-US" altLang="ko-KR" dirty="0"/>
          </a:p>
          <a:p>
            <a:r>
              <a:rPr lang="ko-KR" altLang="en-US" dirty="0"/>
              <a:t>비대칭키 암호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공개 키</a:t>
            </a:r>
            <a:r>
              <a:rPr lang="en-US" altLang="ko-KR" dirty="0"/>
              <a:t>(Public</a:t>
            </a:r>
            <a:r>
              <a:rPr lang="ko-KR" altLang="en-US" dirty="0"/>
              <a:t> </a:t>
            </a:r>
            <a:r>
              <a:rPr lang="en-US" altLang="ko-KR" dirty="0"/>
              <a:t>Key)</a:t>
            </a:r>
            <a:r>
              <a:rPr lang="ko-KR" altLang="en-US" dirty="0"/>
              <a:t>와 개인 키</a:t>
            </a:r>
            <a:r>
              <a:rPr lang="en-US" altLang="ko-KR" dirty="0"/>
              <a:t>(Private Key) 2 </a:t>
            </a:r>
            <a:r>
              <a:rPr lang="ko-KR" altLang="en-US" dirty="0"/>
              <a:t>개의 </a:t>
            </a:r>
            <a:r>
              <a:rPr lang="en-US" altLang="ko-KR" dirty="0"/>
              <a:t>Key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1"/>
            <a:r>
              <a:rPr lang="ko-KR" altLang="en-US" sz="2000" dirty="0"/>
              <a:t>암호화 </a:t>
            </a:r>
            <a:r>
              <a:rPr lang="en-US" altLang="ko-KR" sz="2000" dirty="0"/>
              <a:t>= </a:t>
            </a:r>
            <a:r>
              <a:rPr lang="ko-KR" altLang="en-US" sz="2000" dirty="0"/>
              <a:t>수신자의 공개 키로 암호화 후 전송 </a:t>
            </a:r>
            <a:r>
              <a:rPr lang="en-US" altLang="ko-KR" sz="2000" dirty="0"/>
              <a:t>-&gt; </a:t>
            </a:r>
            <a:r>
              <a:rPr lang="ko-KR" altLang="en-US" sz="2000" dirty="0"/>
              <a:t>수신자는 본인의 개인 키로 복호화</a:t>
            </a:r>
            <a:endParaRPr lang="en-US" altLang="ko-KR" sz="2000" dirty="0"/>
          </a:p>
          <a:p>
            <a:pPr lvl="1"/>
            <a:r>
              <a:rPr lang="ko-KR" altLang="en-US" sz="2000" dirty="0"/>
              <a:t>서명</a:t>
            </a:r>
            <a:r>
              <a:rPr lang="en-US" altLang="ko-KR" sz="2000" dirty="0"/>
              <a:t>(Signature) = </a:t>
            </a:r>
            <a:r>
              <a:rPr lang="ko-KR" altLang="en-US" sz="2000" dirty="0"/>
              <a:t>송신자의 개인 키로 암호화 후 전송 </a:t>
            </a:r>
            <a:r>
              <a:rPr lang="en-US" altLang="ko-KR" sz="2000" dirty="0"/>
              <a:t>-&gt; </a:t>
            </a:r>
            <a:r>
              <a:rPr lang="ko-KR" altLang="en-US" sz="2000" dirty="0"/>
              <a:t>수신자는 수신자의 공개 키로 복호화</a:t>
            </a:r>
            <a:endParaRPr lang="en-US" altLang="ko-KR" sz="2000" dirty="0"/>
          </a:p>
          <a:p>
            <a:pPr lvl="1"/>
            <a:r>
              <a:rPr lang="en-US" altLang="ko-KR" sz="2000" dirty="0"/>
              <a:t>RSA, ECC(Elliptic Curve Cryptography)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8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A866-DA32-4744-91F7-64E5DF7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(Encryption)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인증 암호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형태 보존 암호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동형 암호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2B9A2-9466-47D7-8225-6B29FF8CC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인증 암호</a:t>
            </a:r>
            <a:r>
              <a:rPr lang="en-US" altLang="ko-KR" dirty="0"/>
              <a:t>(Authenticated Encryption)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암호문 </a:t>
            </a:r>
            <a:r>
              <a:rPr lang="en-US" altLang="ko-KR" dirty="0"/>
              <a:t>+ </a:t>
            </a:r>
            <a:r>
              <a:rPr lang="ko-KR" altLang="en-US" dirty="0" err="1"/>
              <a:t>인증값</a:t>
            </a:r>
            <a:r>
              <a:rPr lang="en-US" altLang="ko-KR" dirty="0"/>
              <a:t>(Authentication tag)</a:t>
            </a:r>
          </a:p>
          <a:p>
            <a:pPr lvl="2"/>
            <a:r>
              <a:rPr lang="ko-KR" altLang="en-US" dirty="0" err="1"/>
              <a:t>인증값</a:t>
            </a:r>
            <a:r>
              <a:rPr lang="ko-KR" altLang="en-US" dirty="0"/>
              <a:t> </a:t>
            </a:r>
            <a:r>
              <a:rPr lang="en-US" altLang="ko-KR" dirty="0"/>
              <a:t>= Key</a:t>
            </a:r>
            <a:r>
              <a:rPr lang="ko-KR" altLang="en-US" dirty="0"/>
              <a:t>를 사용하는 암호를 이용하여 만든 임의 값</a:t>
            </a:r>
            <a:endParaRPr lang="en-US" altLang="ko-KR" dirty="0"/>
          </a:p>
          <a:p>
            <a:pPr lvl="1"/>
            <a:r>
              <a:rPr lang="ko-KR" altLang="en-US" dirty="0"/>
              <a:t>유효한 </a:t>
            </a:r>
            <a:r>
              <a:rPr lang="ko-KR" altLang="en-US" dirty="0" err="1"/>
              <a:t>인증값</a:t>
            </a:r>
            <a:r>
              <a:rPr lang="ko-KR" altLang="en-US" dirty="0"/>
              <a:t> 확인을 통한 </a:t>
            </a:r>
            <a:r>
              <a:rPr lang="ko-KR" altLang="en-US" dirty="0">
                <a:solidFill>
                  <a:srgbClr val="FF0000"/>
                </a:solidFill>
              </a:rPr>
              <a:t>메시지 무결성</a:t>
            </a:r>
            <a:r>
              <a:rPr lang="en-US" altLang="ko-KR" dirty="0">
                <a:solidFill>
                  <a:srgbClr val="FF0000"/>
                </a:solidFill>
              </a:rPr>
              <a:t>(Integrity)</a:t>
            </a:r>
            <a:r>
              <a:rPr lang="ko-KR" altLang="en-US" dirty="0">
                <a:solidFill>
                  <a:srgbClr val="FF0000"/>
                </a:solidFill>
              </a:rPr>
              <a:t> 보장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C+T = E(K, P)</a:t>
            </a:r>
          </a:p>
          <a:p>
            <a:pPr lvl="2"/>
            <a:r>
              <a:rPr lang="ko-KR" altLang="en-US" dirty="0"/>
              <a:t>암호문 뒤에 오는 </a:t>
            </a:r>
            <a:r>
              <a:rPr lang="en-US" altLang="ko-KR" dirty="0"/>
              <a:t>T </a:t>
            </a:r>
            <a:r>
              <a:rPr lang="ko-KR" altLang="en-US" dirty="0"/>
              <a:t>값이 올바른 값인지 확인하고 복호화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형태 보존 암호</a:t>
            </a:r>
            <a:r>
              <a:rPr lang="en-US" altLang="ko-KR" dirty="0"/>
              <a:t>(Format-Preserving Encryption)</a:t>
            </a:r>
          </a:p>
          <a:p>
            <a:endParaRPr lang="en-US" altLang="ko-KR" sz="1000" dirty="0"/>
          </a:p>
          <a:p>
            <a:pPr lvl="1"/>
            <a:r>
              <a:rPr lang="ko-KR" altLang="en-US" dirty="0"/>
              <a:t>암호화 하는 </a:t>
            </a:r>
            <a:r>
              <a:rPr lang="ko-KR" altLang="en-US" dirty="0">
                <a:solidFill>
                  <a:srgbClr val="FF0000"/>
                </a:solidFill>
              </a:rPr>
              <a:t>대상의 형태를 보존</a:t>
            </a:r>
            <a:r>
              <a:rPr lang="ko-KR" altLang="en-US" dirty="0"/>
              <a:t>하면서 암호화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Format</a:t>
            </a:r>
            <a:r>
              <a:rPr lang="ko-KR" altLang="en-US" dirty="0"/>
              <a:t>을 유지하면서 암호화 하는 </a:t>
            </a:r>
            <a:r>
              <a:rPr lang="en-US" altLang="ko-KR" dirty="0"/>
              <a:t>Database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2"/>
            <a:r>
              <a:rPr lang="en-US" altLang="ko-KR" dirty="0"/>
              <a:t>Ex) 192.168.0.1 -&gt; 775.434.236.157</a:t>
            </a:r>
          </a:p>
          <a:p>
            <a:endParaRPr lang="en-US" altLang="ko-KR" dirty="0"/>
          </a:p>
          <a:p>
            <a:r>
              <a:rPr lang="ko-KR" altLang="en-US" dirty="0"/>
              <a:t>동형 암호</a:t>
            </a:r>
            <a:r>
              <a:rPr lang="en-US" altLang="ko-KR" dirty="0"/>
              <a:t>(Homomorphic Encryption)</a:t>
            </a:r>
          </a:p>
          <a:p>
            <a:endParaRPr lang="en-US" altLang="ko-KR" sz="1400" dirty="0"/>
          </a:p>
          <a:p>
            <a:pPr lvl="1"/>
            <a:r>
              <a:rPr lang="ko-KR" altLang="en-US" dirty="0"/>
              <a:t>암호화된 </a:t>
            </a:r>
            <a:r>
              <a:rPr lang="ko-KR" altLang="en-US" dirty="0" err="1"/>
              <a:t>평문에</a:t>
            </a:r>
            <a:r>
              <a:rPr lang="ko-KR" altLang="en-US" dirty="0"/>
              <a:t> 데이터를 추가 및 변경할 경우 복호화 없이 암호문 추가 및 변경 가능</a:t>
            </a:r>
            <a:endParaRPr lang="en-US" altLang="ko-KR" dirty="0"/>
          </a:p>
          <a:p>
            <a:pPr lvl="1"/>
            <a:r>
              <a:rPr lang="ko-KR" altLang="en-US" dirty="0"/>
              <a:t>암호화가 상당히 </a:t>
            </a:r>
            <a:r>
              <a:rPr lang="ko-KR" altLang="en-US" dirty="0">
                <a:solidFill>
                  <a:srgbClr val="FF0000"/>
                </a:solidFill>
              </a:rPr>
              <a:t>느리다는 단점 </a:t>
            </a:r>
            <a:r>
              <a:rPr lang="en-US" altLang="ko-KR" dirty="0"/>
              <a:t>-&gt; </a:t>
            </a:r>
            <a:r>
              <a:rPr lang="ko-KR" altLang="en-US" dirty="0"/>
              <a:t>활발히 연구 중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2310E-2E18-4E50-8B89-BD99B745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난수 발생기</a:t>
            </a:r>
            <a:r>
              <a:rPr lang="en-US" altLang="ko-KR" dirty="0"/>
              <a:t>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무작위성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엔트로피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396B091-43C3-437B-90A4-482A276C27F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무작위성</a:t>
                </a:r>
                <a:r>
                  <a:rPr lang="en-US" altLang="ko-KR" dirty="0"/>
                  <a:t>(Randomness)</a:t>
                </a:r>
              </a:p>
              <a:p>
                <a:endParaRPr lang="en-US" altLang="ko-KR" sz="1000" dirty="0"/>
              </a:p>
              <a:p>
                <a:pPr lvl="1"/>
                <a:r>
                  <a:rPr lang="ko-KR" altLang="en-US" dirty="0"/>
                  <a:t>암호의 보안유지를 위해 무작위성을 가진 값을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무작위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값의 모든 경우의 수가 같은 균등 분포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128bit</a:t>
                </a:r>
                <a:r>
                  <a:rPr lang="ko-KR" altLang="en-US" dirty="0"/>
                  <a:t>의 무작위 값인 경우 가능한 모든 키 값은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𝟏𝟐𝟖</m:t>
                        </m:r>
                      </m:den>
                    </m:f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엔트로피</a:t>
                </a:r>
                <a:r>
                  <a:rPr lang="en-US" altLang="ko-KR" dirty="0"/>
                  <a:t>(Entropy)</a:t>
                </a:r>
              </a:p>
              <a:p>
                <a:endParaRPr lang="en-US" altLang="ko-KR" sz="1000" dirty="0"/>
              </a:p>
              <a:p>
                <a:pPr lvl="1"/>
                <a:r>
                  <a:rPr lang="ko-KR" altLang="en-US" dirty="0"/>
                  <a:t>난수에 존재하는 무작위를 측정한 값</a:t>
                </a:r>
                <a:endParaRPr lang="en-US" altLang="ko-KR" dirty="0"/>
              </a:p>
              <a:p>
                <a:pPr lvl="2"/>
                <a:r>
                  <a:rPr lang="ko-KR" altLang="en-US" dirty="0">
                    <a:solidFill>
                      <a:srgbClr val="FF0000"/>
                    </a:solidFill>
                  </a:rPr>
                  <a:t>값이 클수록 난수성이 높음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dirty="0"/>
                  <a:t>각 경우의 수의 확률을 이진 로그로 변환하여 더한 값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 bit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난수 값의 최대 엔트로피는 </a:t>
                </a:r>
                <a:r>
                  <a:rPr lang="en-US" altLang="ko-KR" dirty="0"/>
                  <a:t>n bit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396B091-43C3-437B-90A4-482A276C2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7625-7A76-4845-AD20-7D0598C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발생기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난수 발생기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의사 난수 발생기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90B22-EC27-46C2-9A34-56D3405DB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난수 발생기</a:t>
            </a:r>
            <a:r>
              <a:rPr lang="en-US" altLang="ko-KR" dirty="0"/>
              <a:t>(Random Number Generator)</a:t>
            </a:r>
          </a:p>
          <a:p>
            <a:endParaRPr lang="en-US" altLang="ko-KR" sz="1100" dirty="0"/>
          </a:p>
          <a:p>
            <a:pPr lvl="1"/>
            <a:r>
              <a:rPr lang="ko-KR" altLang="en-US" dirty="0"/>
              <a:t>무작위한 난수를 발생해주는 </a:t>
            </a:r>
            <a:r>
              <a:rPr lang="en-US" altLang="ko-KR" dirty="0"/>
              <a:t>S/W, H/W</a:t>
            </a:r>
          </a:p>
          <a:p>
            <a:pPr lvl="1"/>
            <a:r>
              <a:rPr lang="ko-KR" altLang="en-US" dirty="0"/>
              <a:t>아날로그의 엔트로피를 이용하여 난수를 생성</a:t>
            </a:r>
            <a:endParaRPr lang="en-US" altLang="ko-KR" dirty="0"/>
          </a:p>
          <a:p>
            <a:pPr lvl="2"/>
            <a:r>
              <a:rPr lang="en-US" altLang="ko-KR" dirty="0"/>
              <a:t>CPU </a:t>
            </a:r>
            <a:r>
              <a:rPr lang="ko-KR" altLang="en-US" dirty="0"/>
              <a:t>온도</a:t>
            </a:r>
            <a:r>
              <a:rPr lang="en-US" altLang="ko-KR" dirty="0"/>
              <a:t>, Time, Noise,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마우스 움직임</a:t>
            </a:r>
            <a:r>
              <a:rPr lang="en-US" altLang="ko-KR" dirty="0"/>
              <a:t>,…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아날로그 값이기 때문에 엔트로피 측정 불가 및 환경 조작으로 인한 공격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생성 속도가 느림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의사 난수 발생기</a:t>
            </a:r>
            <a:r>
              <a:rPr lang="en-US" altLang="ko-KR" dirty="0"/>
              <a:t>(Pseudo-Random Number Generator)</a:t>
            </a:r>
          </a:p>
          <a:p>
            <a:endParaRPr lang="en-US" altLang="ko-KR" sz="1100" dirty="0"/>
          </a:p>
          <a:p>
            <a:pPr lvl="1"/>
            <a:r>
              <a:rPr lang="en-US" altLang="ko-KR" dirty="0"/>
              <a:t>RNG</a:t>
            </a:r>
            <a:r>
              <a:rPr lang="ko-KR" altLang="en-US" dirty="0"/>
              <a:t>로 만들어낸 소수 값의 난수를 이용하여 난수 확장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en-US" altLang="ko-KR" dirty="0"/>
              <a:t>Source</a:t>
            </a:r>
            <a:r>
              <a:rPr lang="ko-KR" altLang="en-US" dirty="0"/>
              <a:t>를 이용하여 난수를 확장 및 높은 엔트로피 유지</a:t>
            </a:r>
            <a:endParaRPr lang="en-US" altLang="ko-KR" dirty="0"/>
          </a:p>
          <a:p>
            <a:pPr lvl="1"/>
            <a:r>
              <a:rPr lang="en-US" altLang="ko-KR" dirty="0"/>
              <a:t>RNG</a:t>
            </a:r>
            <a:r>
              <a:rPr lang="ko-KR" altLang="en-US" dirty="0"/>
              <a:t>로 만든 값인 엔트로피 풀을 </a:t>
            </a:r>
            <a:r>
              <a:rPr lang="ko-KR" altLang="en-US" dirty="0" err="1"/>
              <a:t>입력값으로</a:t>
            </a:r>
            <a:r>
              <a:rPr lang="ko-KR" altLang="en-US" dirty="0"/>
              <a:t> 완벽한 난수 출력</a:t>
            </a:r>
            <a:endParaRPr lang="en-US" altLang="ko-KR" dirty="0"/>
          </a:p>
          <a:p>
            <a:pPr lvl="1"/>
            <a:r>
              <a:rPr lang="ko-KR" altLang="en-US" dirty="0" err="1"/>
              <a:t>역추적</a:t>
            </a:r>
            <a:r>
              <a:rPr lang="ko-KR" altLang="en-US" dirty="0"/>
              <a:t> 저항성</a:t>
            </a:r>
            <a:r>
              <a:rPr lang="en-US" altLang="ko-KR" dirty="0"/>
              <a:t>, </a:t>
            </a:r>
            <a:r>
              <a:rPr lang="ko-KR" altLang="en-US" dirty="0"/>
              <a:t>예측 저항성</a:t>
            </a:r>
            <a:endParaRPr lang="en-US" altLang="ko-KR" dirty="0"/>
          </a:p>
          <a:p>
            <a:pPr lvl="2"/>
            <a:r>
              <a:rPr lang="ko-KR" altLang="en-US" dirty="0" err="1"/>
              <a:t>역추적</a:t>
            </a:r>
            <a:r>
              <a:rPr lang="ko-KR" altLang="en-US" dirty="0"/>
              <a:t> 저항성</a:t>
            </a:r>
            <a:r>
              <a:rPr lang="en-US" altLang="ko-KR" dirty="0"/>
              <a:t>(Backtracking Resistance) -&gt; </a:t>
            </a:r>
            <a:r>
              <a:rPr lang="ko-KR" altLang="en-US" dirty="0"/>
              <a:t>이전에 생성된 비트 절대 다시 생성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예측 저항성</a:t>
            </a:r>
            <a:r>
              <a:rPr lang="en-US" altLang="ko-KR" dirty="0"/>
              <a:t>(Prediction</a:t>
            </a:r>
            <a:r>
              <a:rPr lang="ko-KR" altLang="en-US" dirty="0"/>
              <a:t> </a:t>
            </a:r>
            <a:r>
              <a:rPr lang="en-US" altLang="ko-KR" dirty="0"/>
              <a:t>Resistance) -&gt; </a:t>
            </a:r>
            <a:r>
              <a:rPr lang="ko-KR" altLang="en-US" dirty="0"/>
              <a:t>이후 비트 예측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MS -&gt; Fortuna, Unix -&gt; /dev/</a:t>
            </a:r>
            <a:r>
              <a:rPr lang="en-US" altLang="ko-KR" dirty="0" err="1"/>
              <a:t>urandom</a:t>
            </a:r>
            <a:r>
              <a:rPr lang="en-US" altLang="ko-KR" dirty="0"/>
              <a:t>, Intel -&gt; RDRAND</a:t>
            </a:r>
          </a:p>
        </p:txBody>
      </p:sp>
    </p:spTree>
    <p:extLst>
      <p:ext uri="{BB962C8B-B14F-4D97-AF65-F5344CB8AC3E}">
        <p14:creationId xmlns:p14="http://schemas.microsoft.com/office/powerpoint/2010/main" val="20697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ABC2-8232-4DA3-AD1F-0BA7A1F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암호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E8E24-D68B-419F-A60D-6EFF0DDA1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블록 암호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특정 블록 단위</a:t>
            </a:r>
            <a:r>
              <a:rPr lang="ko-KR" altLang="en-US" dirty="0"/>
              <a:t>로 암호화하는 </a:t>
            </a:r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안전한 블록 암호 </a:t>
            </a:r>
            <a:r>
              <a:rPr lang="en-US" altLang="ko-KR" dirty="0"/>
              <a:t>= </a:t>
            </a:r>
            <a:r>
              <a:rPr lang="ko-KR" altLang="en-US" dirty="0"/>
              <a:t>암호문이 완벽히 난수처럼 보임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출력에서 </a:t>
            </a:r>
            <a:r>
              <a:rPr lang="ko-KR" altLang="en-US" dirty="0">
                <a:solidFill>
                  <a:srgbClr val="FF0000"/>
                </a:solidFill>
              </a:rPr>
              <a:t>어떠한 패턴도 </a:t>
            </a:r>
            <a:r>
              <a:rPr lang="ko-KR" altLang="en-US" dirty="0" err="1">
                <a:solidFill>
                  <a:srgbClr val="FF0000"/>
                </a:solidFill>
              </a:rPr>
              <a:t>없어야함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키 없이는 어떠한 방법으로도 </a:t>
            </a:r>
            <a:r>
              <a:rPr lang="ko-KR" altLang="en-US" dirty="0" err="1"/>
              <a:t>평문을</a:t>
            </a:r>
            <a:r>
              <a:rPr lang="ko-KR" altLang="en-US" dirty="0"/>
              <a:t> 알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대부분 암호의 블록 크기는 </a:t>
            </a:r>
            <a:r>
              <a:rPr lang="en-US" altLang="ko-KR" dirty="0"/>
              <a:t>64 ~ 512bit </a:t>
            </a:r>
            <a:r>
              <a:rPr lang="en-US" altLang="ko-KR" dirty="0">
                <a:solidFill>
                  <a:srgbClr val="FF0000"/>
                </a:solidFill>
              </a:rPr>
              <a:t>(128bit</a:t>
            </a:r>
            <a:r>
              <a:rPr lang="ko-KR" altLang="en-US" dirty="0">
                <a:solidFill>
                  <a:srgbClr val="FF0000"/>
                </a:solidFill>
              </a:rPr>
              <a:t>가 가장 많이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너무 크면 연산 효율성 떨어짐</a:t>
            </a:r>
            <a:endParaRPr lang="en-US" altLang="ko-KR" dirty="0"/>
          </a:p>
          <a:p>
            <a:pPr lvl="2"/>
            <a:r>
              <a:rPr lang="ko-KR" altLang="en-US" dirty="0"/>
              <a:t>너무 작으면 </a:t>
            </a:r>
            <a:r>
              <a:rPr lang="ko-KR" altLang="en-US" dirty="0" err="1"/>
              <a:t>코드북</a:t>
            </a:r>
            <a:r>
              <a:rPr lang="ko-KR" altLang="en-US" dirty="0"/>
              <a:t> 공격 가능</a:t>
            </a:r>
            <a:endParaRPr lang="en-US" altLang="ko-KR" dirty="0"/>
          </a:p>
          <a:p>
            <a:pPr lvl="3"/>
            <a:r>
              <a:rPr lang="ko-KR" altLang="en-US" dirty="0"/>
              <a:t>발생 가능한 모든 입력 </a:t>
            </a:r>
            <a:r>
              <a:rPr lang="en-US" altLang="ko-KR" dirty="0"/>
              <a:t>-&gt; </a:t>
            </a:r>
            <a:r>
              <a:rPr lang="ko-KR" altLang="en-US" dirty="0"/>
              <a:t>출력 값 </a:t>
            </a:r>
            <a:r>
              <a:rPr lang="en-US" altLang="ko-KR" dirty="0"/>
              <a:t>Table </a:t>
            </a:r>
            <a:r>
              <a:rPr lang="ko-KR" altLang="en-US" dirty="0"/>
              <a:t>생성 후 참조 연산</a:t>
            </a:r>
            <a:endParaRPr lang="en-US" altLang="ko-KR" dirty="0"/>
          </a:p>
          <a:p>
            <a:pPr lvl="3"/>
            <a:r>
              <a:rPr lang="en-US" altLang="ko-KR" dirty="0"/>
              <a:t>32bit </a:t>
            </a:r>
            <a:r>
              <a:rPr lang="ko-KR" altLang="en-US" dirty="0"/>
              <a:t>블록의 경우 </a:t>
            </a:r>
            <a:r>
              <a:rPr lang="en-US" altLang="ko-KR" dirty="0"/>
              <a:t>16GB</a:t>
            </a:r>
            <a:r>
              <a:rPr lang="ko-KR" altLang="en-US" dirty="0"/>
              <a:t>의 메모리로 공격 가능</a:t>
            </a:r>
            <a:r>
              <a:rPr lang="en-US" altLang="ko-KR" dirty="0"/>
              <a:t> (64bit</a:t>
            </a:r>
            <a:r>
              <a:rPr lang="ko-KR" altLang="en-US" dirty="0"/>
              <a:t> 이상은 안전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A9F4-4927-45B9-BB19-A109C801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 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블록 암호의 특징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01217-DD3E-45BF-B56E-E72D8D4A3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암호의 특징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어려운 하나의 연산이 아니라 단순한 연산을 일정 </a:t>
            </a:r>
            <a:r>
              <a:rPr lang="en-US" altLang="ko-KR" dirty="0"/>
              <a:t>Round </a:t>
            </a:r>
            <a:r>
              <a:rPr lang="ko-KR" altLang="en-US" dirty="0"/>
              <a:t>동안 반복</a:t>
            </a:r>
            <a:endParaRPr lang="en-US" altLang="ko-KR" dirty="0"/>
          </a:p>
          <a:p>
            <a:pPr lvl="2"/>
            <a:r>
              <a:rPr lang="ko-KR" altLang="en-US" dirty="0"/>
              <a:t>분석 및 구현이 간단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라운드 마다 다른 키를 사용해야 함</a:t>
            </a:r>
            <a:endParaRPr lang="en-US" altLang="ko-KR" dirty="0"/>
          </a:p>
          <a:p>
            <a:pPr lvl="2"/>
            <a:r>
              <a:rPr lang="en-US" altLang="ko-KR" dirty="0"/>
              <a:t>Key </a:t>
            </a:r>
            <a:r>
              <a:rPr lang="ko-KR" altLang="en-US" dirty="0"/>
              <a:t>값을 이용하여 </a:t>
            </a:r>
            <a:r>
              <a:rPr lang="en-US" altLang="ko-KR" dirty="0"/>
              <a:t>Round Key </a:t>
            </a:r>
            <a:r>
              <a:rPr lang="ko-KR" altLang="en-US" dirty="0"/>
              <a:t>생성 </a:t>
            </a:r>
            <a:r>
              <a:rPr lang="en-US" altLang="ko-KR" dirty="0"/>
              <a:t>(Key schedule)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같은 키 사용할 경우 </a:t>
            </a:r>
            <a:r>
              <a:rPr lang="en-US" altLang="ko-KR" dirty="0">
                <a:solidFill>
                  <a:srgbClr val="FF0000"/>
                </a:solidFill>
              </a:rPr>
              <a:t>Slide Attack </a:t>
            </a:r>
            <a:r>
              <a:rPr lang="ko-KR" altLang="en-US" dirty="0">
                <a:solidFill>
                  <a:srgbClr val="FF0000"/>
                </a:solidFill>
              </a:rPr>
              <a:t>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AC027-56E5-422A-B09D-F0C1E559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76" y="3922762"/>
            <a:ext cx="5860968" cy="22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586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2315</Words>
  <Application>Microsoft Office PowerPoint</Application>
  <PresentationFormat>와이드스크린</PresentationFormat>
  <Paragraphs>415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CryptoCraft 테마</vt:lpstr>
      <vt:lpstr>제목 테마</vt:lpstr>
      <vt:lpstr>기초 암호학</vt:lpstr>
      <vt:lpstr>암호화(Encryption)</vt:lpstr>
      <vt:lpstr>암호화(Encryption)  | 일회용 패드(One-Time Pad)</vt:lpstr>
      <vt:lpstr>암호화(Encryption)  | 대칭키 암호 &amp; 비대칭키 암호</vt:lpstr>
      <vt:lpstr>암호화(Encryption)  | 인증 암호, 형태 보존 암호, 동형 암호</vt:lpstr>
      <vt:lpstr>난수 발생기  | 무작위성, 엔트로피</vt:lpstr>
      <vt:lpstr>난수 발생기  | 난수 발생기, 의사 난수 발생기</vt:lpstr>
      <vt:lpstr>블록 암호</vt:lpstr>
      <vt:lpstr>블록 암호  | 블록 암호의 특징</vt:lpstr>
      <vt:lpstr>블록 암호  | 블록 암호 설계</vt:lpstr>
      <vt:lpstr>블록 암호  | 블록 암호 구현</vt:lpstr>
      <vt:lpstr>블록 암호  | 블록 암호 운영 모드</vt:lpstr>
      <vt:lpstr>블록 암호  | ECB(Electronic Code Block)</vt:lpstr>
      <vt:lpstr>블록 암호  | CBC(Cipher Block Chaining)</vt:lpstr>
      <vt:lpstr>블록 암호  | CTR(Counter)</vt:lpstr>
      <vt:lpstr>블록 암호  | Padding</vt:lpstr>
      <vt:lpstr>스트림 암호</vt:lpstr>
      <vt:lpstr>해시 함수</vt:lpstr>
      <vt:lpstr>해시 함수  | 해시 함수 보안성</vt:lpstr>
      <vt:lpstr>해시 함수  | 해시 함수 설계(머클-담고르 구조)</vt:lpstr>
      <vt:lpstr>해시 함수  | 해시 함수 설계(스펀지 구조)</vt:lpstr>
      <vt:lpstr>메세지 인증 코드</vt:lpstr>
      <vt:lpstr>메세지 인증 코드  | HMAC</vt:lpstr>
      <vt:lpstr>메세지 인증 코드  | CMAC</vt:lpstr>
      <vt:lpstr>인증 암호화</vt:lpstr>
      <vt:lpstr>인증 암호화  | AEAD(Authenticated Encryption with Associated Data)</vt:lpstr>
      <vt:lpstr>인증 암호화  | AES-GCM(Galois/Counter Mode)</vt:lpstr>
      <vt:lpstr>인증 암호화  | AES-GCM(Galois/Counter Mode)</vt:lpstr>
      <vt:lpstr>Next..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68</cp:revision>
  <dcterms:created xsi:type="dcterms:W3CDTF">2019-03-05T04:29:07Z</dcterms:created>
  <dcterms:modified xsi:type="dcterms:W3CDTF">2020-05-18T00:29:31Z</dcterms:modified>
</cp:coreProperties>
</file>