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0" r:id="rId4"/>
    <p:sldId id="281" r:id="rId5"/>
    <p:sldId id="283" r:id="rId6"/>
    <p:sldId id="282" r:id="rId7"/>
    <p:sldId id="284" r:id="rId8"/>
    <p:sldId id="285" r:id="rId9"/>
    <p:sldId id="287" r:id="rId10"/>
    <p:sldId id="286" r:id="rId11"/>
    <p:sldId id="288" r:id="rId12"/>
    <p:sldId id="289" r:id="rId13"/>
    <p:sldId id="290" r:id="rId14"/>
    <p:sldId id="291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1F602A-2E8A-4580-B54A-593601949B6E}" v="16" dt="2021-10-18T08:27:38.268"/>
    <p1510:client id="{BAFB98F6-8A0C-4F58-8CF1-92C532F7B4B9}" v="20" dt="2021-10-18T13:19:04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869329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Trident: A Hybrid Correlation-Collision GPU Cache Timing Attack for AES Key Recovery </a:t>
            </a:r>
            <a:r>
              <a:rPr lang="ko-KR" altLang="en-US" sz="3200" dirty="0"/>
              <a:t>논문 리뷰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https://youtu.be/iI4EBuYuhrM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54462"/>
    </mc:Choice>
    <mc:Fallback>
      <p:transition spd="slow" advTm="7544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FE3A9-1529-4743-A1AB-1868A049F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Probabilistic Model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3E40A-0678-4D0A-97D0-B0EE596D10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400" dirty="0"/>
              <a:t>캐시 액세스 입도가 음의 상관 관계에 미치는 영향을 분석하는 확률 모델</a:t>
            </a:r>
            <a:endParaRPr lang="en-US" altLang="ko-KR" sz="1400" dirty="0"/>
          </a:p>
          <a:p>
            <a:r>
              <a:rPr lang="ko-KR" altLang="en-US" sz="1400" dirty="0"/>
              <a:t>확률 모델의 목표는 전체 </a:t>
            </a:r>
            <a:r>
              <a:rPr lang="en-US" altLang="ko-KR" sz="1400" dirty="0"/>
              <a:t>T4 </a:t>
            </a:r>
            <a:r>
              <a:rPr lang="ko-KR" altLang="en-US" sz="1400" dirty="0"/>
              <a:t>테이블이 </a:t>
            </a:r>
            <a:r>
              <a:rPr lang="en-US" altLang="ko-KR" sz="1400" dirty="0"/>
              <a:t>L1</a:t>
            </a:r>
            <a:r>
              <a:rPr lang="ko-KR" altLang="en-US" sz="1400" dirty="0"/>
              <a:t>에 얼마나 빨리 로드되는지 분석하는 것</a:t>
            </a:r>
            <a:endParaRPr lang="en-US" altLang="ko-KR" sz="1400" dirty="0"/>
          </a:p>
          <a:p>
            <a:r>
              <a:rPr lang="en-US" altLang="ko-KR" sz="1400" dirty="0"/>
              <a:t>T4 </a:t>
            </a:r>
            <a:r>
              <a:rPr lang="ko-KR" altLang="en-US" sz="1400" dirty="0"/>
              <a:t>테이블이 </a:t>
            </a:r>
            <a:r>
              <a:rPr lang="en-US" altLang="ko-KR" sz="1400" dirty="0"/>
              <a:t>L1</a:t>
            </a:r>
            <a:r>
              <a:rPr lang="ko-KR" altLang="en-US" sz="1400" dirty="0"/>
              <a:t>에 느린 속도로 로드되는 경우 </a:t>
            </a:r>
            <a:r>
              <a:rPr lang="en-US" altLang="ko-KR" sz="1400" dirty="0"/>
              <a:t>L1 </a:t>
            </a:r>
            <a:r>
              <a:rPr lang="ko-KR" altLang="en-US" sz="1400" dirty="0"/>
              <a:t>및 </a:t>
            </a:r>
            <a:r>
              <a:rPr lang="en-US" altLang="ko-KR" sz="1400" dirty="0"/>
              <a:t>L2 </a:t>
            </a:r>
            <a:r>
              <a:rPr lang="ko-KR" altLang="en-US" sz="1400" dirty="0"/>
              <a:t>액세스 패턴이 발생하여 음의 상관 관계를 유발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51EDC0-688B-426B-A291-342122F95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49" y="2171965"/>
            <a:ext cx="5857875" cy="11525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04668E1-9290-4C30-A173-88F864D9E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5" y="3355140"/>
            <a:ext cx="4600575" cy="9715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B1E88A-363D-4CEB-B6AC-A1E0BC5B4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750" y="2197409"/>
            <a:ext cx="5017330" cy="22541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DF1935-7224-41CD-B078-5B6E8D57E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9400" y="4451572"/>
            <a:ext cx="4341811" cy="238261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DCD87041-7B2E-4055-AFFB-4BD44FE247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8274" y="4519611"/>
            <a:ext cx="60007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50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706"/>
    </mc:Choice>
    <mc:Fallback>
      <p:transition spd="slow" advTm="170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537C5-A8E1-4622-BA14-4C5EFC0B6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Limitations of Correlation Timing Attack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C2CF4D-B677-4262-B750-943E059126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6265862" cy="5057775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나머지 키 바이트가 음의 상관 관계를 사용하여 복구할 수 없음</a:t>
            </a:r>
            <a:endParaRPr lang="en-US" altLang="ko-KR" sz="1600" dirty="0"/>
          </a:p>
          <a:p>
            <a:r>
              <a:rPr lang="ko-KR" altLang="en-US" sz="1600" dirty="0"/>
              <a:t>첫 번째 </a:t>
            </a:r>
            <a:r>
              <a:rPr lang="en-US" altLang="ko-KR" sz="1600" dirty="0"/>
              <a:t>- </a:t>
            </a:r>
            <a:r>
              <a:rPr lang="ko-KR" altLang="en-US" sz="1600" dirty="0"/>
              <a:t>네 번째 키 바이트에 대한 음의 상관 관계를 통해 이전 키 바이트를 복구할 수 있습니다</a:t>
            </a:r>
            <a:r>
              <a:rPr lang="en-US" altLang="ko-KR" sz="1600" dirty="0"/>
              <a:t>. </a:t>
            </a:r>
          </a:p>
          <a:p>
            <a:r>
              <a:rPr lang="ko-KR" altLang="en-US" sz="1600" dirty="0"/>
              <a:t>이 정보를 사용하여 모든 </a:t>
            </a:r>
            <a:r>
              <a:rPr lang="en-US" altLang="ko-KR" sz="1600" dirty="0"/>
              <a:t>5</a:t>
            </a:r>
            <a:r>
              <a:rPr lang="ko-KR" altLang="en-US" sz="1600" dirty="0"/>
              <a:t>번째 후보 키 바이트 값</a:t>
            </a:r>
            <a:r>
              <a:rPr lang="en-US" altLang="ko-KR" sz="1600" dirty="0"/>
              <a:t>(0 - 255)</a:t>
            </a:r>
            <a:r>
              <a:rPr lang="ko-KR" altLang="en-US" sz="1600" dirty="0"/>
              <a:t>에 대해 타이밍 정보를 기반으로 </a:t>
            </a:r>
            <a:r>
              <a:rPr lang="en-US" altLang="ko-KR" sz="1600" dirty="0"/>
              <a:t>5</a:t>
            </a:r>
            <a:r>
              <a:rPr lang="ko-KR" altLang="en-US" sz="1600" dirty="0"/>
              <a:t>번째 로드 명령에 의해 생성된 요청이 </a:t>
            </a:r>
            <a:r>
              <a:rPr lang="en-US" altLang="ko-KR" sz="1600" dirty="0"/>
              <a:t>L1 Access Only</a:t>
            </a:r>
            <a:r>
              <a:rPr lang="ko-KR" altLang="en-US" sz="1600" dirty="0"/>
              <a:t>인지 </a:t>
            </a:r>
            <a:r>
              <a:rPr lang="en-US" altLang="ko-KR" sz="1600" dirty="0"/>
              <a:t>!(L1 Access Only)</a:t>
            </a:r>
            <a:r>
              <a:rPr lang="ko-KR" altLang="en-US" sz="1600" dirty="0"/>
              <a:t>인지 구별</a:t>
            </a:r>
            <a:endParaRPr lang="en-US" altLang="ko-KR" sz="1600" dirty="0"/>
          </a:p>
          <a:p>
            <a:r>
              <a:rPr lang="en-US" altLang="ko-KR" sz="1600" dirty="0"/>
              <a:t>Trident</a:t>
            </a:r>
            <a:r>
              <a:rPr lang="ko-KR" altLang="en-US" sz="1600" dirty="0"/>
              <a:t>는 모든 타이밍 샘플을 </a:t>
            </a:r>
            <a:r>
              <a:rPr lang="en-US" altLang="ko-KR" sz="1600" dirty="0"/>
              <a:t>L1 </a:t>
            </a:r>
            <a:r>
              <a:rPr lang="ko-KR" altLang="en-US" sz="1600" dirty="0"/>
              <a:t>액세스 전용 및 </a:t>
            </a:r>
            <a:r>
              <a:rPr lang="en-US" altLang="ko-KR" sz="1600" dirty="0"/>
              <a:t>!(L1 </a:t>
            </a:r>
            <a:r>
              <a:rPr lang="ko-KR" altLang="en-US" sz="1600" dirty="0"/>
              <a:t>액세스 전용</a:t>
            </a:r>
            <a:r>
              <a:rPr lang="en-US" altLang="ko-KR" sz="1600" dirty="0"/>
              <a:t>)</a:t>
            </a:r>
            <a:r>
              <a:rPr lang="ko-KR" altLang="en-US" sz="1600" dirty="0"/>
              <a:t>의 두 세트로 분류</a:t>
            </a:r>
            <a:endParaRPr lang="en-US" altLang="ko-KR" sz="1600" dirty="0"/>
          </a:p>
          <a:p>
            <a:r>
              <a:rPr lang="ko-KR" altLang="en-US" sz="1600" dirty="0"/>
              <a:t>이 두 세트의 실행 시간 차이가 가장 클 때 키 바이트의 정확한 추측이 결정될 수 있으므로 올바르게 식별 가능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BA4C6C-4FF1-4567-BC73-0F22684B6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163" y="1079547"/>
            <a:ext cx="5557837" cy="577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263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11DC89-E291-40F5-832A-87CBD692F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Chosen Plaintext Attack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836337-2C9C-4391-B620-CCC4E314E4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6780212" cy="5057775"/>
          </a:xfrm>
        </p:spPr>
        <p:txBody>
          <a:bodyPr anchor="ctr">
            <a:normAutofit/>
          </a:bodyPr>
          <a:lstStyle/>
          <a:p>
            <a:r>
              <a:rPr lang="ko-KR" altLang="en-US" sz="1800" dirty="0"/>
              <a:t>상당한 양의 타이밍 샘플을 수집</a:t>
            </a:r>
            <a:endParaRPr lang="en-US" altLang="ko-KR" sz="1800" dirty="0"/>
          </a:p>
          <a:p>
            <a:r>
              <a:rPr lang="ko-KR" altLang="en-US" sz="1800" dirty="0"/>
              <a:t>동일한 암호문을 생성하고 동일한 </a:t>
            </a:r>
            <a:r>
              <a:rPr lang="en-US" altLang="ko-KR" sz="1800" dirty="0"/>
              <a:t>T4 </a:t>
            </a:r>
            <a:r>
              <a:rPr lang="ko-KR" altLang="en-US" sz="1800" dirty="0"/>
              <a:t>테이블 요소에 액세스</a:t>
            </a:r>
            <a:endParaRPr lang="en-US" altLang="ko-KR" sz="1800" dirty="0"/>
          </a:p>
          <a:p>
            <a:r>
              <a:rPr lang="ko-KR" altLang="en-US" sz="1800" dirty="0"/>
              <a:t>결과적으로 동일한 일반 텍스트를 사용하는 다른 스레드의 </a:t>
            </a:r>
            <a:r>
              <a:rPr lang="en-US" altLang="ko-KR" sz="1800" dirty="0"/>
              <a:t>T4 </a:t>
            </a:r>
            <a:r>
              <a:rPr lang="ko-KR" altLang="en-US" sz="1800" dirty="0"/>
              <a:t>테이블 읽기 요청이 하나의 요청으로 병합</a:t>
            </a:r>
            <a:endParaRPr lang="en-US" altLang="ko-KR" sz="1800" dirty="0"/>
          </a:p>
          <a:p>
            <a:r>
              <a:rPr lang="en-US" altLang="ko-KR" sz="1800" dirty="0"/>
              <a:t>4</a:t>
            </a:r>
            <a:r>
              <a:rPr lang="ko-KR" altLang="en-US" sz="1800" dirty="0"/>
              <a:t>개의 스레드 그룹에 동일한 일반 텍스트가 제공되므로 </a:t>
            </a:r>
            <a:r>
              <a:rPr lang="en-US" altLang="ko-KR" sz="1800" dirty="0"/>
              <a:t>32-</a:t>
            </a:r>
            <a:r>
              <a:rPr lang="ko-KR" altLang="en-US" sz="1800" dirty="0"/>
              <a:t>스레드 워프를 </a:t>
            </a:r>
            <a:r>
              <a:rPr lang="en-US" altLang="ko-KR" sz="1800" dirty="0"/>
              <a:t>8-</a:t>
            </a:r>
            <a:r>
              <a:rPr lang="ko-KR" altLang="en-US" sz="1800" dirty="0"/>
              <a:t>스레드 워프로 효과적으로 줄이고 대신 최대 </a:t>
            </a:r>
            <a:r>
              <a:rPr lang="en-US" altLang="ko-KR" sz="1800" dirty="0"/>
              <a:t>8</a:t>
            </a:r>
            <a:r>
              <a:rPr lang="ko-KR" altLang="en-US" sz="1800" dirty="0"/>
              <a:t>개의 메모리 액세스만 발생</a:t>
            </a:r>
            <a:endParaRPr lang="en-US" altLang="ko-KR" sz="1800" dirty="0"/>
          </a:p>
          <a:p>
            <a:r>
              <a:rPr lang="en-US" altLang="ko-KR" sz="1800" dirty="0"/>
              <a:t>32</a:t>
            </a:r>
            <a:r>
              <a:rPr lang="ko-KR" altLang="en-US" sz="1800" dirty="0"/>
              <a:t>개의 메모리 액세스 중 </a:t>
            </a:r>
            <a:r>
              <a:rPr lang="en-US" altLang="ko-KR" sz="1800" dirty="0"/>
              <a:t>selected-plaintext </a:t>
            </a:r>
            <a:r>
              <a:rPr lang="ko-KR" altLang="en-US" sz="1800" dirty="0"/>
              <a:t>공격을 통해 공격자는 생성되는 고유한 캐시 라인 요청의 수와 그림 </a:t>
            </a:r>
            <a:r>
              <a:rPr lang="en-US" altLang="ko-KR" sz="1800" dirty="0"/>
              <a:t>11</a:t>
            </a:r>
            <a:r>
              <a:rPr lang="ko-KR" altLang="en-US" sz="1800" dirty="0"/>
              <a:t>과 같이 </a:t>
            </a:r>
            <a:r>
              <a:rPr lang="en-US" altLang="ko-KR" sz="1800" dirty="0"/>
              <a:t>L1 </a:t>
            </a:r>
            <a:r>
              <a:rPr lang="ko-KR" altLang="en-US" sz="1800" dirty="0"/>
              <a:t>캐시가 </a:t>
            </a:r>
            <a:r>
              <a:rPr lang="en-US" altLang="ko-KR" sz="1800" dirty="0"/>
              <a:t>T4 </a:t>
            </a:r>
            <a:r>
              <a:rPr lang="ko-KR" altLang="en-US" sz="1800" dirty="0"/>
              <a:t>테이블과 함께 로드되는 속도에 미치는 영향을 제어</a:t>
            </a:r>
            <a:endParaRPr lang="en-US" altLang="ko-KR" sz="1800" dirty="0"/>
          </a:p>
          <a:p>
            <a:r>
              <a:rPr lang="en-US" altLang="ko-KR" sz="1800" dirty="0"/>
              <a:t>!(L1 </a:t>
            </a:r>
            <a:r>
              <a:rPr lang="ko-KR" altLang="en-US" sz="1800" dirty="0"/>
              <a:t>액세스 전용</a:t>
            </a:r>
            <a:r>
              <a:rPr lang="en-US" altLang="ko-KR" sz="1800" dirty="0"/>
              <a:t>) </a:t>
            </a:r>
            <a:r>
              <a:rPr lang="ko-KR" altLang="en-US" sz="1800" dirty="0"/>
              <a:t>샘플을 쉽게 생성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05ABD83-7723-4455-85BC-02F48779D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4" y="2092325"/>
            <a:ext cx="4752975" cy="367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06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1FBE3-2F32-418A-B198-4E0EA5123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Evaluation of Trident Attack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60585C-E567-4315-8D53-7C306ADB59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Trident </a:t>
            </a:r>
            <a:r>
              <a:rPr lang="ko-KR" altLang="en-US" sz="2000" dirty="0"/>
              <a:t>공격은 </a:t>
            </a:r>
            <a:r>
              <a:rPr lang="en-US" altLang="ko-KR" sz="2000" dirty="0"/>
              <a:t>100</a:t>
            </a:r>
            <a:r>
              <a:rPr lang="ko-KR" altLang="en-US" sz="2000" dirty="0"/>
              <a:t>만 개의 샘플이 필요한 상관 관계 공격에 비해 단 </a:t>
            </a:r>
            <a:r>
              <a:rPr lang="en-US" altLang="ko-KR" sz="2000" dirty="0"/>
              <a:t>100,000</a:t>
            </a:r>
            <a:r>
              <a:rPr lang="ko-KR" altLang="en-US" sz="2000" dirty="0"/>
              <a:t>개의 샘플을 사용하여 마지막 라운드 키의 </a:t>
            </a:r>
            <a:r>
              <a:rPr lang="en-US" altLang="ko-KR" sz="2000" dirty="0"/>
              <a:t>16</a:t>
            </a:r>
            <a:r>
              <a:rPr lang="ko-KR" altLang="en-US" sz="2000" dirty="0"/>
              <a:t>바이트를 모두 복구</a:t>
            </a:r>
            <a:endParaRPr lang="en-US" altLang="ko-KR" sz="2000" dirty="0"/>
          </a:p>
          <a:p>
            <a:r>
              <a:rPr lang="en-US" altLang="ko-KR" sz="2000" dirty="0"/>
              <a:t>4</a:t>
            </a:r>
            <a:r>
              <a:rPr lang="ko-KR" altLang="en-US" sz="2000" dirty="0"/>
              <a:t>개의 키 바이트는 음의 상관 관계를 사용하여 복구</a:t>
            </a:r>
            <a:endParaRPr lang="en-US" altLang="ko-KR" sz="2000" dirty="0"/>
          </a:p>
          <a:p>
            <a:r>
              <a:rPr lang="en-US" altLang="ko-KR" sz="2000" dirty="0"/>
              <a:t>k5 ~ k12</a:t>
            </a:r>
            <a:r>
              <a:rPr lang="ko-KR" altLang="en-US" sz="2000" dirty="0"/>
              <a:t>의 경우 키 바이트가 가장 낮은 값에서 복구되고 나머지 키 바이트의 경우 키 바이트가 가장 높은 값에서 복구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815549-71B1-48A1-82BB-940344BD2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29" y="3077029"/>
            <a:ext cx="11271741" cy="378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90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sz="3600" dirty="0"/>
              <a:t>Trident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이전 연구에서 </a:t>
            </a:r>
            <a:r>
              <a:rPr lang="en-US" altLang="ko-KR" sz="2000" dirty="0"/>
              <a:t>GPU SIMT </a:t>
            </a:r>
            <a:r>
              <a:rPr lang="ko-KR" altLang="en-US" sz="2000" dirty="0"/>
              <a:t>특성과 메모리 통합을 이용하여 </a:t>
            </a:r>
            <a:r>
              <a:rPr lang="en-US" altLang="ko-KR" sz="2000" dirty="0"/>
              <a:t>AES(Advanced Encryption Standard)</a:t>
            </a:r>
            <a:r>
              <a:rPr lang="ko-KR" altLang="en-US" sz="2000" dirty="0"/>
              <a:t> 사이드 채널 공격을 수행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그러나 최신 </a:t>
            </a:r>
            <a:r>
              <a:rPr lang="en-US" altLang="ko-KR" sz="2000" dirty="0"/>
              <a:t>GPU</a:t>
            </a:r>
            <a:r>
              <a:rPr lang="ko-KR" altLang="en-US" sz="2000" dirty="0"/>
              <a:t>에서 실현 가능하지 않음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최신 </a:t>
            </a:r>
            <a:r>
              <a:rPr lang="en-US" altLang="ko-KR" sz="2000" dirty="0"/>
              <a:t>GPU</a:t>
            </a:r>
            <a:r>
              <a:rPr lang="ko-KR" altLang="en-US" sz="2000" dirty="0"/>
              <a:t>에서 음의 타이밍 상관 관계가 발생할 수 있는 방법을 식별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GPU</a:t>
            </a:r>
            <a:r>
              <a:rPr lang="ko-KR" altLang="en-US" sz="2000" dirty="0"/>
              <a:t>에 대한 하이브리드 캐시 충돌 타이밍 공격인 </a:t>
            </a:r>
            <a:r>
              <a:rPr lang="en-US" altLang="ko-KR" sz="2000" dirty="0"/>
              <a:t>Trident</a:t>
            </a:r>
            <a:r>
              <a:rPr lang="ko-KR" altLang="en-US" sz="2000" dirty="0"/>
              <a:t>를 제안</a:t>
            </a:r>
            <a:br>
              <a:rPr lang="en-US" altLang="ko-KR" sz="2000" dirty="0"/>
            </a:br>
            <a:r>
              <a:rPr lang="ko-KR" altLang="en-US" sz="2000" dirty="0"/>
              <a:t>대기 시간 기반 대책인 </a:t>
            </a:r>
            <a:r>
              <a:rPr lang="en-US" altLang="ko-KR" sz="2000" dirty="0" err="1"/>
              <a:t>TridentShield</a:t>
            </a:r>
            <a:r>
              <a:rPr lang="ko-KR" altLang="en-US" sz="2000" dirty="0"/>
              <a:t>를 제안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00FC2A-6D27-480A-92ED-12E53B94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GPU Side channel attack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0CA50-3593-4DE2-9F65-EAFEEB11E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Jiang et al</a:t>
            </a:r>
            <a:r>
              <a:rPr lang="ko-KR" altLang="en-US" sz="2000" dirty="0"/>
              <a:t>은 </a:t>
            </a:r>
            <a:r>
              <a:rPr lang="en-US" altLang="ko-KR" sz="2000" dirty="0"/>
              <a:t>GPU</a:t>
            </a:r>
            <a:r>
              <a:rPr lang="ko-KR" altLang="en-US" sz="2000" dirty="0"/>
              <a:t>의 </a:t>
            </a:r>
            <a:r>
              <a:rPr lang="en-US" altLang="ko-KR" sz="2000" dirty="0"/>
              <a:t>SIMT(</a:t>
            </a:r>
            <a:r>
              <a:rPr lang="ko-KR" altLang="en-US" sz="2000" dirty="0"/>
              <a:t>단일 명령 다중 스레드</a:t>
            </a:r>
            <a:r>
              <a:rPr lang="en-US" altLang="ko-KR" sz="2000" dirty="0"/>
              <a:t>) </a:t>
            </a:r>
            <a:r>
              <a:rPr lang="ko-KR" altLang="en-US" sz="2000" dirty="0"/>
              <a:t>아키텍처 특성을 기반으로 </a:t>
            </a:r>
            <a:r>
              <a:rPr lang="en-US" altLang="ko-KR" sz="2000" dirty="0"/>
              <a:t>GPU</a:t>
            </a:r>
            <a:r>
              <a:rPr lang="ko-KR" altLang="en-US" sz="2000" dirty="0"/>
              <a:t>에 대한 타이밍 </a:t>
            </a:r>
            <a:r>
              <a:rPr lang="ko-KR" altLang="en-US" sz="2000" dirty="0" err="1"/>
              <a:t>부채널</a:t>
            </a:r>
            <a:r>
              <a:rPr lang="ko-KR" altLang="en-US" sz="2000" dirty="0"/>
              <a:t> 공격을 시연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메모리 병합 동작에 따라 타이밍 정보가 누출</a:t>
            </a:r>
            <a:r>
              <a:rPr lang="en-US" altLang="ko-KR" sz="2000" dirty="0"/>
              <a:t>(SIMT </a:t>
            </a:r>
            <a:r>
              <a:rPr lang="ko-KR" altLang="en-US" sz="2000" dirty="0"/>
              <a:t>누출</a:t>
            </a:r>
            <a:r>
              <a:rPr lang="en-US" altLang="ko-KR" sz="2000" dirty="0"/>
              <a:t>).</a:t>
            </a:r>
          </a:p>
          <a:p>
            <a:endParaRPr lang="en-US" altLang="ko-KR" sz="2000" dirty="0"/>
          </a:p>
          <a:p>
            <a:r>
              <a:rPr lang="en-US" altLang="ko-KR" sz="2000" dirty="0"/>
              <a:t>GPU</a:t>
            </a:r>
            <a:r>
              <a:rPr lang="ko-KR" altLang="en-US" sz="2000" dirty="0"/>
              <a:t>의 병합 장치는 요청이 동일하거나 인접한 메모리 주소에 액세스할 때 </a:t>
            </a:r>
            <a:r>
              <a:rPr lang="en-US" altLang="ko-KR" sz="2000" dirty="0"/>
              <a:t>GPU </a:t>
            </a:r>
            <a:r>
              <a:rPr lang="ko-KR" altLang="en-US" sz="2000" dirty="0"/>
              <a:t>코어에서 생성된 여러 요청을 단일 메모리 트랜잭션으로 병합됨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병합된 요청은 주기당 하나씩 처리되고 </a:t>
            </a:r>
            <a:r>
              <a:rPr lang="ko-KR" altLang="en-US" sz="2000" dirty="0" err="1"/>
              <a:t>직렬화되기</a:t>
            </a:r>
            <a:r>
              <a:rPr lang="ko-KR" altLang="en-US" sz="2000" dirty="0"/>
              <a:t> 때문에 </a:t>
            </a:r>
            <a:r>
              <a:rPr lang="en-US" altLang="ko-KR" sz="2000" dirty="0"/>
              <a:t>SIMT </a:t>
            </a:r>
            <a:r>
              <a:rPr lang="ko-KR" altLang="en-US" sz="2000" dirty="0"/>
              <a:t>누출은 병합된 요청 수와 총 실행 시간 사이에 양의 상관 관계를 나타냄</a:t>
            </a:r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12685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F3340-3AE9-4BC1-8834-17F7430A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AES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971B5A-7783-43BA-910D-B0590B092F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128</a:t>
            </a:r>
            <a:r>
              <a:rPr lang="ko-KR" altLang="en-US" sz="2400" dirty="0"/>
              <a:t>비트 버전의 </a:t>
            </a:r>
            <a:r>
              <a:rPr lang="en-US" altLang="ko-KR" sz="2400" dirty="0"/>
              <a:t>ECB </a:t>
            </a:r>
            <a:r>
              <a:rPr lang="ko-KR" altLang="en-US" sz="2400" dirty="0"/>
              <a:t>고려 </a:t>
            </a:r>
            <a:endParaRPr lang="en-US" altLang="ko-KR" sz="2400" dirty="0"/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개의 </a:t>
            </a:r>
            <a:r>
              <a:rPr lang="ko-KR" altLang="en-US" sz="2400" dirty="0" err="1"/>
              <a:t>룩업</a:t>
            </a:r>
            <a:r>
              <a:rPr lang="ko-KR" altLang="en-US" sz="2400" dirty="0"/>
              <a:t> 테이블</a:t>
            </a:r>
            <a:r>
              <a:rPr lang="en-US" altLang="ko-KR" sz="2400" dirty="0"/>
              <a:t>(T0-T3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)</a:t>
            </a:r>
            <a:r>
              <a:rPr lang="ko-KR" altLang="en-US" sz="2400" dirty="0"/>
              <a:t>을 사용하고 마지막 라운드는 단일 </a:t>
            </a:r>
            <a:r>
              <a:rPr lang="ko-KR" altLang="en-US" sz="2400" dirty="0" err="1"/>
              <a:t>룩업</a:t>
            </a:r>
            <a:r>
              <a:rPr lang="ko-KR" altLang="en-US" sz="2400" dirty="0"/>
              <a:t> 테이블</a:t>
            </a:r>
            <a:r>
              <a:rPr lang="en-US" altLang="ko-KR" sz="2400" dirty="0"/>
              <a:t>(T4 </a:t>
            </a:r>
            <a:r>
              <a:rPr lang="ko-KR" altLang="en-US" sz="2400" dirty="0"/>
              <a:t>테이블</a:t>
            </a:r>
            <a:r>
              <a:rPr lang="en-US" altLang="ko-KR" sz="2400" dirty="0"/>
              <a:t>)</a:t>
            </a:r>
            <a:r>
              <a:rPr lang="ko-KR" altLang="en-US" sz="2400" dirty="0"/>
              <a:t>을 포함합니다</a:t>
            </a:r>
            <a:r>
              <a:rPr lang="en-US" altLang="ko-KR" sz="2400" dirty="0"/>
              <a:t>. </a:t>
            </a:r>
            <a:r>
              <a:rPr lang="ko-KR" altLang="en-US" sz="2400" dirty="0"/>
              <a:t>마지막 라운드 키와 비트 </a:t>
            </a:r>
            <a:r>
              <a:rPr lang="en-US" altLang="ko-KR" sz="2400" dirty="0"/>
              <a:t>XOR</a:t>
            </a:r>
            <a:r>
              <a:rPr lang="ko-KR" altLang="en-US" sz="2400" dirty="0"/>
              <a:t>이 뒤따릅니다</a:t>
            </a:r>
            <a:r>
              <a:rPr lang="en-US" altLang="ko-KR" sz="2400" dirty="0"/>
              <a:t>. AES</a:t>
            </a:r>
            <a:r>
              <a:rPr lang="ko-KR" altLang="en-US" sz="2400" dirty="0"/>
              <a:t>의 마지막 라운드는 이 작업에서 고려</a:t>
            </a:r>
            <a:endParaRPr lang="en-US" altLang="ko-KR" sz="2400" dirty="0"/>
          </a:p>
          <a:p>
            <a:r>
              <a:rPr lang="en-US" altLang="ko-KR" sz="2400" dirty="0"/>
              <a:t>GPU</a:t>
            </a:r>
            <a:r>
              <a:rPr lang="ko-KR" altLang="en-US" sz="2400" dirty="0"/>
              <a:t>가 수신한 일반 텍스트</a:t>
            </a:r>
            <a:r>
              <a:rPr lang="en-US" altLang="ko-KR" sz="2400" dirty="0"/>
              <a:t>(</a:t>
            </a:r>
            <a:r>
              <a:rPr lang="ko-KR" altLang="en-US" sz="2400" dirty="0"/>
              <a:t>즉</a:t>
            </a:r>
            <a:r>
              <a:rPr lang="en-US" altLang="ko-KR" sz="2400" dirty="0"/>
              <a:t>, 512</a:t>
            </a:r>
            <a:r>
              <a:rPr lang="ko-KR" altLang="en-US" sz="2400" dirty="0"/>
              <a:t>바이트</a:t>
            </a:r>
            <a:r>
              <a:rPr lang="en-US" altLang="ko-KR" sz="2400" dirty="0"/>
              <a:t>)</a:t>
            </a:r>
            <a:r>
              <a:rPr lang="ko-KR" altLang="en-US" sz="2400" dirty="0"/>
              <a:t>는 워프 내의 스레드 간에 분할되고 각 스레드는 병렬로 암호화를 수행</a:t>
            </a:r>
            <a:endParaRPr lang="en-US" altLang="ko-KR" sz="2400" dirty="0"/>
          </a:p>
          <a:p>
            <a:r>
              <a:rPr lang="ko-KR" altLang="en-US" sz="2400" dirty="0"/>
              <a:t>마지막 라운드 키 바이트</a:t>
            </a:r>
            <a:r>
              <a:rPr lang="en-US" altLang="ko-KR" sz="2400" dirty="0"/>
              <a:t> </a:t>
            </a:r>
            <a:r>
              <a:rPr lang="ko-KR" altLang="en-US" sz="2400" dirty="0"/>
              <a:t>복구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199364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F17DD-DBB7-4DF6-A296-63FC46F76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GPU Architecture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310F47-4C92-4F6A-A82B-EE927491C5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메모리 요청 수를 줄이기 위해 최신 </a:t>
            </a:r>
            <a:r>
              <a:rPr lang="en-US" altLang="ko-KR" sz="2000" dirty="0"/>
              <a:t>GPU</a:t>
            </a:r>
            <a:r>
              <a:rPr lang="ko-KR" altLang="en-US" sz="2000" dirty="0"/>
              <a:t>는 여러 메모리 요청을 단일 메모리 트랜잭션으로 병합하거나 결합</a:t>
            </a:r>
            <a:endParaRPr lang="en-US" altLang="ko-KR" sz="2000" dirty="0"/>
          </a:p>
          <a:p>
            <a:r>
              <a:rPr lang="ko-KR" altLang="en-US" sz="2000" dirty="0"/>
              <a:t>단일 워프의 모든 스레드를 단일 메모리 트랜잭션으로 병합할 수 있지만 최악의 경우 병합을 수행할 수 없으며 결과적으로 </a:t>
            </a:r>
            <a:r>
              <a:rPr lang="en-US" altLang="ko-KR" sz="2000" dirty="0"/>
              <a:t>32</a:t>
            </a:r>
            <a:r>
              <a:rPr lang="ko-KR" altLang="en-US" sz="2000" dirty="0"/>
              <a:t>개의 스레드에 대해 </a:t>
            </a:r>
            <a:r>
              <a:rPr lang="en-US" altLang="ko-KR" sz="2000" dirty="0"/>
              <a:t>32</a:t>
            </a:r>
            <a:r>
              <a:rPr lang="ko-KR" altLang="en-US" sz="2000" dirty="0"/>
              <a:t>개의 개별 메모리 트랜잭션이 발생</a:t>
            </a:r>
            <a:endParaRPr lang="en-US" altLang="ko-KR" sz="2000" dirty="0"/>
          </a:p>
          <a:p>
            <a:r>
              <a:rPr lang="ko-KR" altLang="en-US" sz="2000" dirty="0"/>
              <a:t>병합의 양은 전체 성능 또는 실행 시간에 영향을 미치며 이전 작업은 </a:t>
            </a:r>
            <a:r>
              <a:rPr lang="en-US" altLang="ko-KR" sz="2000" dirty="0"/>
              <a:t>GPU </a:t>
            </a:r>
            <a:r>
              <a:rPr lang="ko-KR" altLang="en-US" sz="2000" dirty="0" err="1"/>
              <a:t>부채널</a:t>
            </a:r>
            <a:r>
              <a:rPr lang="ko-KR" altLang="en-US" sz="2000" dirty="0"/>
              <a:t> 공격에서 이 동작을 악용</a:t>
            </a:r>
            <a:endParaRPr lang="en-US" altLang="ko-KR" sz="2000" dirty="0"/>
          </a:p>
          <a:p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002D74-EA89-487A-BCEC-855F41588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3143" y="3968485"/>
            <a:ext cx="5622539" cy="26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B3D1B-390D-47F4-AD3C-B4B530D6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SIMT Leakage Side-channel Attack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4E6309-CC5C-43E3-955D-9B6BBDDC0A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200" dirty="0"/>
              <a:t>GPU</a:t>
            </a:r>
            <a:r>
              <a:rPr lang="ko-KR" altLang="en-US" sz="2200" dirty="0"/>
              <a:t>와 같은 </a:t>
            </a:r>
            <a:r>
              <a:rPr lang="en-US" altLang="ko-KR" sz="2200" dirty="0"/>
              <a:t>SIMT </a:t>
            </a:r>
            <a:r>
              <a:rPr lang="ko-KR" altLang="en-US" sz="2200" dirty="0"/>
              <a:t>아키텍처에서 워프의 읽기 요청은 메모리 대역폭을 최대화하기 위해 결합되거나 병합</a:t>
            </a:r>
            <a:endParaRPr lang="en-US" altLang="ko-KR" sz="2200" dirty="0"/>
          </a:p>
          <a:p>
            <a:r>
              <a:rPr lang="ko-KR" altLang="en-US" sz="2200" dirty="0"/>
              <a:t>병합된 요청은 메모리 문제 직렬화 또는 쓰기 되돌림 직렬화에 의해 주기당 하나씩 처리</a:t>
            </a:r>
            <a:endParaRPr lang="en-US" altLang="ko-KR" sz="2200" dirty="0"/>
          </a:p>
          <a:p>
            <a:r>
              <a:rPr lang="ko-KR" altLang="en-US" sz="2200" dirty="0"/>
              <a:t>고유한 캐시 라인 요청의 수와 실행 시간은 양의 상관관계가 있으며 이를 </a:t>
            </a:r>
            <a:r>
              <a:rPr lang="en-US" altLang="ko-KR" sz="2200" dirty="0"/>
              <a:t>SIMT </a:t>
            </a:r>
            <a:r>
              <a:rPr lang="ko-KR" altLang="en-US" sz="2200" dirty="0"/>
              <a:t>누출</a:t>
            </a:r>
            <a:endParaRPr lang="en-US" altLang="ko-KR" sz="2200" dirty="0"/>
          </a:p>
          <a:p>
            <a:r>
              <a:rPr lang="ko-KR" altLang="en-US" sz="2200" dirty="0"/>
              <a:t>공격자는 키 바이트 추측에 따라 고유한 캐시 라인 </a:t>
            </a:r>
            <a:r>
              <a:rPr lang="en-US" altLang="ko-KR" sz="2200" dirty="0"/>
              <a:t>2 </a:t>
            </a:r>
            <a:r>
              <a:rPr lang="ko-KR" altLang="en-US" sz="2200" dirty="0"/>
              <a:t>요청 수를 결정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5F711E3-CB64-48CE-A422-D26914B1C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87" y="3968485"/>
            <a:ext cx="5622539" cy="2681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CE865A-275E-44C5-8E3D-A12BA8483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76" y="3760738"/>
            <a:ext cx="5302349" cy="288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278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3A0D7-96D6-4ABB-92C9-84F834CA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SIMT Leakage Re-visited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37E8C-5719-40A4-A099-460B7DA74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70C0"/>
                </a:solidFill>
              </a:rPr>
              <a:t>Nvidia Tesla K40 (Kepler), 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GeForce GTX960 (Maxwell), GTX1060 (Pascal) and Tesla V100 (Volta).</a:t>
            </a:r>
            <a:endParaRPr lang="ko-KR" altLang="en-US" sz="2400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EB9AC-52D6-4D52-B242-27C7142D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68841"/>
            <a:ext cx="12192000" cy="3589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54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3A0D7-96D6-4ABB-92C9-84F834CA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SIMT Leakage Re-visited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B37E8C-5719-40A4-A099-460B7DA74C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/>
              <a:t>최신 </a:t>
            </a:r>
            <a:r>
              <a:rPr lang="en-US" altLang="ko-KR" sz="1800" dirty="0"/>
              <a:t>GPU</a:t>
            </a:r>
            <a:r>
              <a:rPr lang="ko-KR" altLang="en-US" sz="1800" dirty="0"/>
              <a:t>에는 몇 </a:t>
            </a:r>
            <a:r>
              <a:rPr lang="en-US" altLang="ko-KR" sz="1800" dirty="0"/>
              <a:t>MB</a:t>
            </a:r>
            <a:r>
              <a:rPr lang="ko-KR" altLang="en-US" sz="1800" dirty="0"/>
              <a:t>의 </a:t>
            </a:r>
            <a:r>
              <a:rPr lang="en-US" altLang="ko-KR" sz="1800" dirty="0"/>
              <a:t>L2 </a:t>
            </a:r>
            <a:r>
              <a:rPr lang="ko-KR" altLang="en-US" sz="1800" dirty="0"/>
              <a:t>캐시가 있고 </a:t>
            </a:r>
            <a:r>
              <a:rPr lang="en-US" altLang="ko-KR" sz="1800" dirty="0"/>
              <a:t>AES</a:t>
            </a:r>
            <a:r>
              <a:rPr lang="ko-KR" altLang="en-US" sz="1800" dirty="0"/>
              <a:t>에 사용되는 </a:t>
            </a:r>
            <a:r>
              <a:rPr lang="en-US" altLang="ko-KR" sz="1800" dirty="0"/>
              <a:t>T-</a:t>
            </a:r>
            <a:r>
              <a:rPr lang="ko-KR" altLang="en-US" sz="1800" dirty="0"/>
              <a:t>테이블은 상대적으로 작기 때문에</a:t>
            </a:r>
            <a:r>
              <a:rPr lang="en-US" altLang="ko-KR" sz="1800" dirty="0"/>
              <a:t>(</a:t>
            </a:r>
            <a:r>
              <a:rPr lang="ko-KR" altLang="en-US" sz="1800" dirty="0"/>
              <a:t>약 </a:t>
            </a:r>
            <a:r>
              <a:rPr lang="en-US" altLang="ko-KR" sz="1800" dirty="0"/>
              <a:t>5kB) L2 </a:t>
            </a:r>
            <a:r>
              <a:rPr lang="ko-KR" altLang="en-US" sz="1800" dirty="0"/>
              <a:t>캐시는 호스트의 데이터 복사본에서 효과적으로 워밍업</a:t>
            </a:r>
            <a:endParaRPr lang="en-US" altLang="ko-KR" sz="1800" dirty="0"/>
          </a:p>
          <a:p>
            <a:r>
              <a:rPr lang="ko-KR" altLang="en-US" sz="1800" dirty="0"/>
              <a:t>결과적으로 </a:t>
            </a:r>
            <a:r>
              <a:rPr lang="en-US" altLang="ko-KR" sz="1800" dirty="0"/>
              <a:t>T-</a:t>
            </a:r>
            <a:r>
              <a:rPr lang="ko-KR" altLang="en-US" sz="1800" dirty="0"/>
              <a:t>테이블에 대한 초기 메모리 액세스는 주 메모리에 액세스하지 않고 </a:t>
            </a:r>
            <a:r>
              <a:rPr lang="en-US" altLang="ko-KR" sz="1800" dirty="0"/>
              <a:t>L2 </a:t>
            </a:r>
            <a:r>
              <a:rPr lang="ko-KR" altLang="en-US" sz="1800" dirty="0"/>
              <a:t>캐시에서 액세스</a:t>
            </a:r>
            <a:endParaRPr lang="en-US" altLang="ko-KR" sz="1800" dirty="0"/>
          </a:p>
          <a:p>
            <a:r>
              <a:rPr lang="en-US" altLang="ko-KR" sz="1800" dirty="0"/>
              <a:t>L1 </a:t>
            </a:r>
            <a:r>
              <a:rPr lang="ko-KR" altLang="en-US" sz="1800" dirty="0" err="1"/>
              <a:t>캐싱이</a:t>
            </a:r>
            <a:r>
              <a:rPr lang="ko-KR" altLang="en-US" sz="1800" dirty="0"/>
              <a:t> 활성화되면 </a:t>
            </a:r>
            <a:r>
              <a:rPr lang="en-US" altLang="ko-KR" sz="1800" dirty="0"/>
              <a:t>SIMT </a:t>
            </a:r>
            <a:r>
              <a:rPr lang="ko-KR" altLang="en-US" sz="1800" dirty="0"/>
              <a:t>누출을 기반으로 하는 상관 관계 공격이 더 이상 불가능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2EB9AC-52D6-4D52-B242-27C7142D1F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048"/>
          <a:stretch/>
        </p:blipFill>
        <p:spPr>
          <a:xfrm>
            <a:off x="5979886" y="3268841"/>
            <a:ext cx="6212114" cy="35891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4629555-2FF4-4EA8-B2CC-A8BF2991E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038" y="4195592"/>
            <a:ext cx="5679848" cy="150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174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7C73C0-77AC-4731-A128-9D76F842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SIMT Leakage Re-visited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D53DD4-6365-4829-A171-732CC963D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16</a:t>
            </a:r>
            <a:r>
              <a:rPr lang="ko-KR" altLang="en-US" sz="2000" dirty="0"/>
              <a:t>개의 로드가 있는 합성 </a:t>
            </a:r>
            <a:r>
              <a:rPr lang="en-US" altLang="ko-KR" sz="2000" dirty="0"/>
              <a:t>CUDA </a:t>
            </a:r>
            <a:r>
              <a:rPr lang="ko-KR" altLang="en-US" sz="2000" dirty="0"/>
              <a:t>커널을 만들어 </a:t>
            </a:r>
            <a:r>
              <a:rPr lang="en-US" altLang="ko-KR" sz="2000" dirty="0"/>
              <a:t>AES</a:t>
            </a:r>
            <a:r>
              <a:rPr lang="ko-KR" altLang="en-US" sz="2000" dirty="0"/>
              <a:t>의 마지막 라운드 동안 메모리 액세스를 평가</a:t>
            </a:r>
            <a:endParaRPr lang="en-US" altLang="ko-KR" sz="2000" dirty="0"/>
          </a:p>
          <a:p>
            <a:r>
              <a:rPr lang="en-US" altLang="ko-KR" sz="2000" dirty="0"/>
              <a:t>Volta GPU</a:t>
            </a:r>
            <a:r>
              <a:rPr lang="ko-KR" altLang="en-US" sz="2000" dirty="0"/>
              <a:t>에서 글로벌 로드의 </a:t>
            </a:r>
            <a:r>
              <a:rPr lang="en-US" altLang="ko-KR" sz="2000" dirty="0"/>
              <a:t>L1 </a:t>
            </a:r>
            <a:r>
              <a:rPr lang="ko-KR" altLang="en-US" sz="2000" dirty="0" err="1"/>
              <a:t>캐싱이</a:t>
            </a:r>
            <a:r>
              <a:rPr lang="ko-KR" altLang="en-US" sz="2000" dirty="0"/>
              <a:t> 있거나 없는 </a:t>
            </a:r>
            <a:r>
              <a:rPr lang="en-US" altLang="ko-KR" sz="2000" dirty="0"/>
              <a:t>1000</a:t>
            </a:r>
            <a:r>
              <a:rPr lang="ko-KR" altLang="en-US" sz="2000" dirty="0"/>
              <a:t>개 샘플의 실행 시간을 평균화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CA2AFCC-879B-4F0C-A288-DC08B80F76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22"/>
          <a:stretch/>
        </p:blipFill>
        <p:spPr>
          <a:xfrm>
            <a:off x="0" y="3316195"/>
            <a:ext cx="6622143" cy="27149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E58B8F-B9FF-4BB2-9746-D15F323B7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5" y="3673754"/>
            <a:ext cx="4833915" cy="253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07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67029"/>
    </mc:Choice>
    <mc:Fallback>
      <p:transition spd="slow" advTm="167029"/>
    </mc:Fallback>
  </mc:AlternateContent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1166</TotalTime>
  <Words>773</Words>
  <Application>Microsoft Office PowerPoint</Application>
  <PresentationFormat>와이드스크린</PresentationFormat>
  <Paragraphs>60</Paragraphs>
  <Slides>14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CryptoCraft 테마</vt:lpstr>
      <vt:lpstr>제목 테마</vt:lpstr>
      <vt:lpstr>Trident: A Hybrid Correlation-Collision GPU Cache Timing Attack for AES Key Recovery 논문 리뷰</vt:lpstr>
      <vt:lpstr> Trident</vt:lpstr>
      <vt:lpstr> GPU Side channel attack</vt:lpstr>
      <vt:lpstr> AES</vt:lpstr>
      <vt:lpstr> GPU Architecture</vt:lpstr>
      <vt:lpstr> SIMT Leakage Side-channel Attack</vt:lpstr>
      <vt:lpstr> SIMT Leakage Re-visited</vt:lpstr>
      <vt:lpstr> SIMT Leakage Re-visited</vt:lpstr>
      <vt:lpstr> SIMT Leakage Re-visited</vt:lpstr>
      <vt:lpstr> Probabilistic Model</vt:lpstr>
      <vt:lpstr> Limitations of Correlation Timing Attack</vt:lpstr>
      <vt:lpstr> Chosen Plaintext Attack</vt:lpstr>
      <vt:lpstr> Evaluation of Trident Attack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58</cp:revision>
  <dcterms:created xsi:type="dcterms:W3CDTF">2019-03-05T04:29:07Z</dcterms:created>
  <dcterms:modified xsi:type="dcterms:W3CDTF">2021-10-18T13:19:56Z</dcterms:modified>
</cp:coreProperties>
</file>